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  <p:sldMasterId id="2147483692" r:id="rId2"/>
  </p:sldMasterIdLst>
  <p:notesMasterIdLst>
    <p:notesMasterId r:id="rId16"/>
  </p:notesMasterIdLst>
  <p:sldIdLst>
    <p:sldId id="312" r:id="rId3"/>
    <p:sldId id="258" r:id="rId4"/>
    <p:sldId id="259" r:id="rId5"/>
    <p:sldId id="301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13" r:id="rId14"/>
    <p:sldId id="311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>
      <p:cViewPr varScale="1">
        <p:scale>
          <a:sx n="78" d="100"/>
          <a:sy n="78" d="100"/>
        </p:scale>
        <p:origin x="869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7DAAE-49A9-4371-9CAE-1F128A4C01B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E1703-48BD-4280-9492-A53934329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31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91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AC1A-5328-0E06-E178-3560FCF32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25A8E-C1F0-A122-C877-0585922FA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53E2D-528E-EA14-7E0A-BDC1EB3A4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385F7-9E18-0809-883B-31799185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54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619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91C0B-F378-FA46-CC28-37187B7B6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D4A37-9807-256A-A393-5FD147A1C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74EE5-3A2E-7413-81E1-9BDA42347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0C16-0DC5-2B4F-0ECC-F3FA67F55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724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82829-01C8-407A-B2FE-3F16AD21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DDC2-E151-02D9-868B-633C233F5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407FE-AF1E-B106-64CC-79C2D19D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ECE98-7705-98BE-6220-F129BEB42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193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017FA-EA7D-A297-81FE-E41EC5FC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18B2B-45D9-6FDD-642C-34EFC708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21352-C543-99C2-A355-B22E80CED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B8BBD-AB5A-F814-18DE-C398599EB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4473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A0C46-EF6D-00AC-62CC-155F74AAD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2BC1B-14D6-6401-2BFF-0521F1457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D12D4-2A01-5FD0-B2DE-021AF2FF8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6E3B-1439-E07F-881F-23C788BBD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25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2A2E4-259B-588A-9370-D5DB7B4AE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85FA2-650C-626A-873A-ADCF2C9B5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5BD84-9F03-3771-74E6-27F10D05C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5A295-D887-F4A2-F420-25445B7AB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70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66D7-99D0-248B-9386-395492C18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53E3E-A9B0-0928-B1F7-952AF18DE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5C44F-C618-7D09-6727-EDC0ACC00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C175E-62FE-7E96-7344-1DBA0D21A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440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4FF9-EABA-80B3-DAD5-627ADC34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B22E1-D02A-1551-1A10-C29AF211F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14B41-E25F-4956-D603-29F086A74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DC986-3E83-6E44-3E24-EC4C41B7D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390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3730-0535-4325-A862-C41282738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EB469-CFF5-4858-ABD7-FA07445A0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ED71-2B21-4E56-81F6-CB58D1C2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40B2-311C-435C-BC2A-0035E99B0381}" type="datetime1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4C3A-D686-4162-B54B-042D8E41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766A9-0693-4315-900F-1515832C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7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E44D-1D63-4E2E-A90F-7F659EDB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4347E-936C-4B6D-AEE9-54625F187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1610-1463-4FA6-A6F1-26FC412D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603B-C825-4802-A2D0-FD58862B6825}" type="datetime1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E9266-8D03-494E-82B5-6ECF9391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29AAC-B949-445B-B7C6-44FD19F9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94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8FB65-63EB-453D-8010-11ACE3AD9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264CF-AC36-42D0-8C75-64671BC1F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677AD-B93C-4BCD-8760-AB54A415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135-1919-4FB8-8986-DFC8D5ED20C0}" type="datetime1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A9628-F1DE-4D35-B864-FA397F6F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95AB-0B21-46B9-92E0-477EB586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284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28010" y="699896"/>
            <a:ext cx="593597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B7F6-1AA2-4C37-8B09-64E1D1A3DD86}" type="datetime1">
              <a:rPr lang="en-US" smtClean="0"/>
              <a:t>12/23/2024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70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84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18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7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42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808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7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2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3C7F-9821-48FF-A052-4A556A46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DCC0A-F12A-4DE2-B960-3E736BAB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D957-EB6C-4938-9257-96071E7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A1CA-19A7-42F3-BD10-D333C3A508F7}" type="datetime1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6021-1489-453C-9D0F-A86F3616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6BAB-1A8A-40EF-8560-C6645970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307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2898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54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0475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382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42DC-3109-4524-A16D-BC134B04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96C9C-7BED-4F9E-940D-30A2A5EF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2B8A1-2271-46E8-AD09-68B4C15D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BAA0-75E4-4937-8AEF-28E93756B0EA}" type="datetime1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F70B-E2E4-486E-974E-F6E746C0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493C-E31A-4D63-A528-F687C1E1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6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7087-A2DE-40ED-A0C7-6C9828B9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380C-1F92-49DA-899C-A1F907A0D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0A1FA-CA99-4E7D-BBB7-89CC81DF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E8BE2-09A6-4BC0-8695-E9934897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5D09-0E0A-414A-9137-E7F36F0EE69C}" type="datetime1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F5D06-612A-4163-A2AB-F7405DB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FA00-B84B-41BA-B419-943611D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082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CAC3-1D99-4501-BB03-38262D31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F575-900C-4DA5-B45A-C17A3259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BAC5D-AF69-4043-AA58-6CF20B5C1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5E6EB-56D9-45AF-98B2-4055A151B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17B11-706E-4D18-A364-7CC60B8D2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09C32-AC10-4F76-B9B7-342C3530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7ADE-758F-42EA-AF12-932B905B1CD2}" type="datetime1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B1DF9-10DC-4BE7-A528-1748CC06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B9C78-1A16-4742-B1DB-A5B4A930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66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59E5-CA3A-4737-9AF3-751A787B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5AB06-ACA0-471F-AEC6-0011194F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58BF-C1A9-4B5F-B61B-26057976F397}" type="datetime1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6AB11-3BC6-4748-841A-3F021A08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7D8BB-1B8B-4EB1-B1F5-6DFB45D1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63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F0504-927C-4D21-9B48-390AEE49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72D-9C7B-4EA6-9ED4-4AF625CBBF64}" type="datetime1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D52FE-5139-4781-B0A9-BE88BD9D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5BB7-4871-4D8F-B59C-8493A872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466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BCD7-32D5-4A9F-8480-A12583C6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05392-DBC8-496A-BEFE-44129D71F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83567-7F3B-46D1-82CA-F3EE109C2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B1B5D-A290-41EF-8F65-1BE10F45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4909-DC8F-4A3C-9F36-1F462592370C}" type="datetime1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A3946-AD1C-4C4F-A58D-1174F550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5EB6F-8344-4468-9A25-1ED06B7F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34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A998-6B4F-4AE3-A63D-1F141C68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3D77F-0CE2-4745-8A4E-44F20130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1537D-192F-4E95-83C3-D76B38D18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79C35-E9B2-4D43-974F-77F8DBD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DB12-3391-4B6A-9A7F-ECFE1F81B3D0}" type="datetime1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75D92-E9EE-4376-87DD-D19A6E6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31D4-4CA6-4ED9-873D-5E442FF9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6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1905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55133-4E52-4DFD-8F0C-3176AC91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1209C-5086-42FB-A988-5E1095BB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6AD6-F180-4842-9AE4-2C4220DA6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2A86-645B-4FF8-BD3D-6D8452784F60}" type="datetime1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07E0-7AD8-4E17-B3C2-E1891A957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C2A8-6D78-49F9-A3C9-7CA540F64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A068B-C894-40B2-AA24-F7F9A7F9A0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52400"/>
            <a:ext cx="990600" cy="1016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8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E8F4-7C8F-475F-85E7-E9E077286C73}" type="datetimeFigureOut">
              <a:rPr lang="en-IN" smtClean="0"/>
              <a:t>23-12-2024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7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5.m4a"/><Relationship Id="rId7" Type="http://schemas.openxmlformats.org/officeDocument/2006/relationships/image" Target="../media/image1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hyperlink" Target="http://www.gdchmumbai.org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11" Type="http://schemas.openxmlformats.org/officeDocument/2006/relationships/hyperlink" Target="mailto:deangdch_Mumbai@yahoo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4a"/><Relationship Id="rId7" Type="http://schemas.openxmlformats.org/officeDocument/2006/relationships/image" Target="../media/image12.jpe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4a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9.m4a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9.m4a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1.m4a"/><Relationship Id="rId7" Type="http://schemas.openxmlformats.org/officeDocument/2006/relationships/image" Target="../media/image1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audio" Target="../media/media11.m4a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3.m4a"/><Relationship Id="rId7" Type="http://schemas.openxmlformats.org/officeDocument/2006/relationships/image" Target="../media/image12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4082141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8" name="object 8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5800" y="2438400"/>
            <a:ext cx="3775473" cy="29727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30572" y="2833013"/>
            <a:ext cx="626766" cy="66200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724400" y="5105400"/>
            <a:ext cx="78486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457200">
              <a:spcBef>
                <a:spcPts val="100"/>
              </a:spcBef>
            </a:pPr>
            <a:r>
              <a:rPr b="1" spc="-20" dirty="0">
                <a:solidFill>
                  <a:srgbClr val="99244F"/>
                </a:solidFill>
                <a:latin typeface="Calibri"/>
                <a:cs typeface="Calibri"/>
              </a:rPr>
              <a:t>DEPARTMENT</a:t>
            </a:r>
            <a:r>
              <a:rPr b="1" spc="5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99244F"/>
                </a:solidFill>
                <a:latin typeface="Calibri"/>
                <a:cs typeface="Calibri"/>
              </a:rPr>
              <a:t>OF</a:t>
            </a:r>
            <a:r>
              <a:rPr b="1" spc="10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9244F"/>
                </a:solidFill>
                <a:latin typeface="Calibri"/>
                <a:cs typeface="Calibri"/>
              </a:rPr>
              <a:t>PE</a:t>
            </a:r>
            <a:r>
              <a:rPr lang="en-IN" b="1" spc="-10" dirty="0">
                <a:solidFill>
                  <a:srgbClr val="99244F"/>
                </a:solidFill>
                <a:latin typeface="Calibri"/>
                <a:cs typeface="Calibri"/>
              </a:rPr>
              <a:t>DIATRIC AND PREVENTIVE DENTISTRY</a:t>
            </a:r>
          </a:p>
          <a:p>
            <a:pPr marL="12700" marR="5080" defTabSz="457200">
              <a:spcBef>
                <a:spcPts val="100"/>
              </a:spcBef>
            </a:pPr>
            <a:r>
              <a:rPr lang="en-US" b="1" spc="-10" dirty="0">
                <a:solidFill>
                  <a:srgbClr val="99244F"/>
                </a:solidFill>
                <a:latin typeface="Calibri"/>
                <a:cs typeface="Calibri"/>
              </a:rPr>
              <a:t>PRESENTED BY: DR. DIMPLE PADAWE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4400" y="3581400"/>
            <a:ext cx="76075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GOVERNMENT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Calibri"/>
                <a:cs typeface="Calibri"/>
              </a:rPr>
              <a:t>DENTAL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COLLEGE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&amp;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HOSPITAL,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MUMBAI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600200" y="327748"/>
            <a:ext cx="8305800" cy="1045443"/>
          </a:xfrm>
          <a:prstGeom prst="rect">
            <a:avLst/>
          </a:prstGeom>
        </p:spPr>
        <p:txBody>
          <a:bodyPr vert="horz" wrap="square" lIns="0" tIns="381218" rIns="0" bIns="0" rtlCol="0" anchor="ctr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7030A0"/>
                </a:solidFill>
                <a:latin typeface="+mn-lt"/>
                <a:ea typeface="Raleway" pitchFamily="34" charset="-122"/>
                <a:cs typeface="Raleway" pitchFamily="34" charset="-120"/>
              </a:rPr>
              <a:t>THE FOUNDATION OF COMMUNICATION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13FEA4-377A-63C8-7C15-B5474A7776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611848" cy="6098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Dp1">
            <a:hlinkClick r:id="" action="ppaction://media"/>
            <a:extLst>
              <a:ext uri="{FF2B5EF4-FFF2-40B4-BE49-F238E27FC236}">
                <a16:creationId xmlns:a16="http://schemas.microsoft.com/office/drawing/2014/main" id="{ED861350-72B8-6E45-A2B3-023D1C1AD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1B889C-14F4-AB69-0185-7AAD24BF00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72" y="298927"/>
            <a:ext cx="1775063" cy="17584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8"/>
    </mc:Choice>
    <mc:Fallback xmlns="">
      <p:transition spd="slow" advTm="26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3" objId="17"/>
        <p14:stopEvt time="21504" objId="1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B0F8A-F466-81E8-B4FE-891ACAD0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90565E-CED2-52B3-9698-015335333345}"/>
              </a:ext>
            </a:extLst>
          </p:cNvPr>
          <p:cNvSpPr txBox="1"/>
          <p:nvPr/>
        </p:nvSpPr>
        <p:spPr>
          <a:xfrm>
            <a:off x="152400" y="838200"/>
            <a:ext cx="9296400" cy="7187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STRATEGIES FOR IMPROVING COMMUNICATION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DDC67-52F3-D549-3733-B4BAEC1AD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B57EA-7EC7-4624-E685-826A0F4A485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5276" y="6400800"/>
            <a:ext cx="4114800" cy="365125"/>
          </a:xfrm>
        </p:spPr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  <a:endParaRPr lang="en-IN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57CFA3A3-EC7A-8399-3445-9780DB4CAA2A}"/>
              </a:ext>
            </a:extLst>
          </p:cNvPr>
          <p:cNvSpPr/>
          <p:nvPr/>
        </p:nvSpPr>
        <p:spPr>
          <a:xfrm>
            <a:off x="914400" y="1387515"/>
            <a:ext cx="57707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8" name="Shape 1"/>
          <p:cNvSpPr/>
          <p:nvPr/>
        </p:nvSpPr>
        <p:spPr>
          <a:xfrm>
            <a:off x="782955" y="1763198"/>
            <a:ext cx="1350645" cy="877650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9" name="Text 2"/>
          <p:cNvSpPr/>
          <p:nvPr/>
        </p:nvSpPr>
        <p:spPr>
          <a:xfrm>
            <a:off x="1014293" y="1981200"/>
            <a:ext cx="119658" cy="44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1</a:t>
            </a:r>
            <a:endParaRPr lang="en-US" sz="2400" dirty="0"/>
          </a:p>
        </p:txBody>
      </p:sp>
      <p:sp>
        <p:nvSpPr>
          <p:cNvPr id="20" name="Text 3"/>
          <p:cNvSpPr/>
          <p:nvPr/>
        </p:nvSpPr>
        <p:spPr>
          <a:xfrm>
            <a:off x="2639735" y="1752600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Active Listening</a:t>
            </a:r>
            <a:endParaRPr lang="en-US" sz="2400" dirty="0"/>
          </a:p>
        </p:txBody>
      </p:sp>
      <p:sp>
        <p:nvSpPr>
          <p:cNvPr id="21" name="Text 4"/>
          <p:cNvSpPr/>
          <p:nvPr/>
        </p:nvSpPr>
        <p:spPr>
          <a:xfrm>
            <a:off x="2639735" y="2236351"/>
            <a:ext cx="5662493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Pay attention to the speaker and ask clarifying questions.</a:t>
            </a:r>
            <a:endParaRPr lang="en-US" sz="2400" dirty="0"/>
          </a:p>
        </p:txBody>
      </p:sp>
      <p:sp>
        <p:nvSpPr>
          <p:cNvPr id="23" name="Shape 6"/>
          <p:cNvSpPr/>
          <p:nvPr/>
        </p:nvSpPr>
        <p:spPr>
          <a:xfrm>
            <a:off x="782955" y="2743200"/>
            <a:ext cx="1960245" cy="935950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4" name="Text 7"/>
          <p:cNvSpPr/>
          <p:nvPr/>
        </p:nvSpPr>
        <p:spPr>
          <a:xfrm>
            <a:off x="1014293" y="3076574"/>
            <a:ext cx="145733" cy="44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2</a:t>
            </a:r>
            <a:endParaRPr lang="en-US" sz="2400" dirty="0"/>
          </a:p>
        </p:txBody>
      </p:sp>
      <p:sp>
        <p:nvSpPr>
          <p:cNvPr id="25" name="Text 8"/>
          <p:cNvSpPr/>
          <p:nvPr/>
        </p:nvSpPr>
        <p:spPr>
          <a:xfrm>
            <a:off x="3429000" y="2743200"/>
            <a:ext cx="3720108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Clear and Concise Language</a:t>
            </a:r>
            <a:endParaRPr lang="en-US" sz="2400" dirty="0"/>
          </a:p>
        </p:txBody>
      </p:sp>
      <p:sp>
        <p:nvSpPr>
          <p:cNvPr id="26" name="Text 9"/>
          <p:cNvSpPr/>
          <p:nvPr/>
        </p:nvSpPr>
        <p:spPr>
          <a:xfrm>
            <a:off x="3429000" y="3226951"/>
            <a:ext cx="5162431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Use precise language and avoid jargon or ambiguity.</a:t>
            </a:r>
            <a:endParaRPr lang="en-US" sz="2400" dirty="0"/>
          </a:p>
        </p:txBody>
      </p:sp>
      <p:sp>
        <p:nvSpPr>
          <p:cNvPr id="28" name="Shape 11"/>
          <p:cNvSpPr/>
          <p:nvPr/>
        </p:nvSpPr>
        <p:spPr>
          <a:xfrm>
            <a:off x="782955" y="3824765"/>
            <a:ext cx="2417445" cy="1052035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9" name="Text 12"/>
          <p:cNvSpPr/>
          <p:nvPr/>
        </p:nvSpPr>
        <p:spPr>
          <a:xfrm>
            <a:off x="1014293" y="4129565"/>
            <a:ext cx="128977" cy="369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3</a:t>
            </a:r>
            <a:endParaRPr lang="en-US" sz="2400" dirty="0"/>
          </a:p>
        </p:txBody>
      </p:sp>
      <p:sp>
        <p:nvSpPr>
          <p:cNvPr id="30" name="Text 13"/>
          <p:cNvSpPr/>
          <p:nvPr/>
        </p:nvSpPr>
        <p:spPr>
          <a:xfrm>
            <a:off x="3733800" y="3810000"/>
            <a:ext cx="3460433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Nonverbal Communication</a:t>
            </a:r>
            <a:endParaRPr lang="en-US" sz="2400" dirty="0"/>
          </a:p>
        </p:txBody>
      </p:sp>
      <p:sp>
        <p:nvSpPr>
          <p:cNvPr id="31" name="Text 14"/>
          <p:cNvSpPr/>
          <p:nvPr/>
        </p:nvSpPr>
        <p:spPr>
          <a:xfrm>
            <a:off x="3733800" y="4293751"/>
            <a:ext cx="5663684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Be mindful of your body language and facial expressions.</a:t>
            </a:r>
            <a:endParaRPr lang="en-US" sz="2400" dirty="0"/>
          </a:p>
        </p:txBody>
      </p:sp>
      <p:sp>
        <p:nvSpPr>
          <p:cNvPr id="33" name="Shape 16"/>
          <p:cNvSpPr/>
          <p:nvPr/>
        </p:nvSpPr>
        <p:spPr>
          <a:xfrm>
            <a:off x="782956" y="4953001"/>
            <a:ext cx="2950844" cy="1236582"/>
          </a:xfrm>
          <a:prstGeom prst="roundRect">
            <a:avLst>
              <a:gd name="adj" fmla="val 57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34" name="Text 17"/>
          <p:cNvSpPr/>
          <p:nvPr/>
        </p:nvSpPr>
        <p:spPr>
          <a:xfrm>
            <a:off x="1027522" y="5257800"/>
            <a:ext cx="139528" cy="44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4</a:t>
            </a:r>
            <a:endParaRPr lang="en-US" sz="2400" dirty="0"/>
          </a:p>
        </p:txBody>
      </p:sp>
      <p:sp>
        <p:nvSpPr>
          <p:cNvPr id="35" name="Text 18"/>
          <p:cNvSpPr/>
          <p:nvPr/>
        </p:nvSpPr>
        <p:spPr>
          <a:xfrm>
            <a:off x="4114800" y="5029200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Feedback</a:t>
            </a:r>
            <a:endParaRPr lang="en-US" sz="2400" dirty="0"/>
          </a:p>
        </p:txBody>
      </p:sp>
      <p:sp>
        <p:nvSpPr>
          <p:cNvPr id="36" name="Text 19"/>
          <p:cNvSpPr/>
          <p:nvPr/>
        </p:nvSpPr>
        <p:spPr>
          <a:xfrm>
            <a:off x="4114800" y="5512951"/>
            <a:ext cx="60848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Provide feedback to ensure understanding and close the loop.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743200" y="2667000"/>
            <a:ext cx="8622792" cy="30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200400" y="3694378"/>
            <a:ext cx="8165592" cy="5418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721608" y="4876800"/>
            <a:ext cx="7739424" cy="4102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Dp10">
            <a:hlinkClick r:id="" action="ppaction://media"/>
            <a:extLst>
              <a:ext uri="{FF2B5EF4-FFF2-40B4-BE49-F238E27FC236}">
                <a16:creationId xmlns:a16="http://schemas.microsoft.com/office/drawing/2014/main" id="{C48A7B34-2A51-4365-41AF-9C2A25F9F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3"/>
    </mc:Choice>
    <mc:Fallback xmlns="">
      <p:transition spd="slow" advTm="3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4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" objId="3"/>
        <p14:stopEvt time="3404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AF738-FD54-4590-944E-5A5D264A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261749-9CF9-2636-AA57-0053D9769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4F647-5AC4-D49D-F32D-8F827CB6F2A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962400" y="6492875"/>
            <a:ext cx="4114800" cy="365125"/>
          </a:xfrm>
        </p:spPr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  <a:endParaRPr lang="en-IN" dirty="0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7644035C-3EF2-2079-9148-3B0BF2875EA7}"/>
              </a:ext>
            </a:extLst>
          </p:cNvPr>
          <p:cNvSpPr/>
          <p:nvPr/>
        </p:nvSpPr>
        <p:spPr>
          <a:xfrm>
            <a:off x="837724" y="796766"/>
            <a:ext cx="621113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APPLYING COMMUNICATION SKILLS IN PRACTICE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Text 1"/>
          <p:cNvSpPr/>
          <p:nvPr/>
        </p:nvSpPr>
        <p:spPr>
          <a:xfrm>
            <a:off x="948679" y="1691625"/>
            <a:ext cx="2989324" cy="217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6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3600" dirty="0"/>
          </a:p>
        </p:txBody>
      </p:sp>
      <p:sp>
        <p:nvSpPr>
          <p:cNvPr id="14" name="Text 2"/>
          <p:cNvSpPr/>
          <p:nvPr/>
        </p:nvSpPr>
        <p:spPr>
          <a:xfrm>
            <a:off x="1359078" y="2364427"/>
            <a:ext cx="2168408" cy="10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b="1" dirty="0">
                <a:ea typeface="Raleway" pitchFamily="34" charset="-122"/>
                <a:cs typeface="Raleway" pitchFamily="34" charset="-120"/>
              </a:rPr>
              <a:t>Active Listening</a:t>
            </a:r>
            <a:endParaRPr lang="en-US" sz="2400" b="1" dirty="0"/>
          </a:p>
        </p:txBody>
      </p:sp>
      <p:sp>
        <p:nvSpPr>
          <p:cNvPr id="15" name="Text 3"/>
          <p:cNvSpPr/>
          <p:nvPr/>
        </p:nvSpPr>
        <p:spPr>
          <a:xfrm>
            <a:off x="948679" y="2760642"/>
            <a:ext cx="2989324" cy="211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Engage with your colleagues and actively listen to their ideas.</a:t>
            </a:r>
            <a:endParaRPr lang="en-US" sz="2400" dirty="0"/>
          </a:p>
        </p:txBody>
      </p:sp>
      <p:sp>
        <p:nvSpPr>
          <p:cNvPr id="16" name="Text 4"/>
          <p:cNvSpPr/>
          <p:nvPr/>
        </p:nvSpPr>
        <p:spPr>
          <a:xfrm>
            <a:off x="4935379" y="1691625"/>
            <a:ext cx="2989422" cy="217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6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3600" dirty="0"/>
          </a:p>
        </p:txBody>
      </p:sp>
      <p:sp>
        <p:nvSpPr>
          <p:cNvPr id="24" name="Text 5"/>
          <p:cNvSpPr/>
          <p:nvPr/>
        </p:nvSpPr>
        <p:spPr>
          <a:xfrm>
            <a:off x="5345207" y="2408922"/>
            <a:ext cx="2169766" cy="10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b="1" dirty="0">
                <a:ea typeface="Raleway" pitchFamily="34" charset="-122"/>
                <a:cs typeface="Raleway" pitchFamily="34" charset="-120"/>
              </a:rPr>
              <a:t>Clear Communication</a:t>
            </a:r>
            <a:endParaRPr lang="en-US" sz="2400" b="1" dirty="0"/>
          </a:p>
        </p:txBody>
      </p:sp>
      <p:sp>
        <p:nvSpPr>
          <p:cNvPr id="25" name="Text 6"/>
          <p:cNvSpPr/>
          <p:nvPr/>
        </p:nvSpPr>
        <p:spPr>
          <a:xfrm>
            <a:off x="4876800" y="2797804"/>
            <a:ext cx="2989422" cy="211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Express your ideas concisely and respectfully, ensuring clarity.</a:t>
            </a:r>
            <a:endParaRPr lang="en-US" sz="2400" dirty="0"/>
          </a:p>
        </p:txBody>
      </p:sp>
      <p:sp>
        <p:nvSpPr>
          <p:cNvPr id="26" name="Text 7"/>
          <p:cNvSpPr/>
          <p:nvPr/>
        </p:nvSpPr>
        <p:spPr>
          <a:xfrm>
            <a:off x="948679" y="4038600"/>
            <a:ext cx="2989324" cy="217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600" dirty="0">
                <a:ea typeface="Raleway" pitchFamily="34" charset="-122"/>
                <a:cs typeface="Raleway" pitchFamily="34" charset="-120"/>
              </a:rPr>
              <a:t>3</a:t>
            </a:r>
            <a:endParaRPr lang="en-US" sz="3600" dirty="0"/>
          </a:p>
        </p:txBody>
      </p:sp>
      <p:sp>
        <p:nvSpPr>
          <p:cNvPr id="27" name="Text 8"/>
          <p:cNvSpPr/>
          <p:nvPr/>
        </p:nvSpPr>
        <p:spPr>
          <a:xfrm>
            <a:off x="1359078" y="4876800"/>
            <a:ext cx="2168408" cy="10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b="1" dirty="0">
                <a:ea typeface="Raleway" pitchFamily="34" charset="-122"/>
                <a:cs typeface="Raleway" pitchFamily="34" charset="-120"/>
              </a:rPr>
              <a:t>Conflict Resolution</a:t>
            </a:r>
            <a:endParaRPr lang="en-US" sz="2400" b="1" dirty="0"/>
          </a:p>
        </p:txBody>
      </p:sp>
      <p:sp>
        <p:nvSpPr>
          <p:cNvPr id="28" name="Text 9"/>
          <p:cNvSpPr/>
          <p:nvPr/>
        </p:nvSpPr>
        <p:spPr>
          <a:xfrm>
            <a:off x="948679" y="5222870"/>
            <a:ext cx="2989324" cy="316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Approach conflicts constructively, seeking to understand and resolve issues.</a:t>
            </a:r>
            <a:endParaRPr lang="en-US" sz="2400" dirty="0"/>
          </a:p>
        </p:txBody>
      </p:sp>
      <p:sp>
        <p:nvSpPr>
          <p:cNvPr id="29" name="Text 10"/>
          <p:cNvSpPr/>
          <p:nvPr/>
        </p:nvSpPr>
        <p:spPr>
          <a:xfrm>
            <a:off x="4935379" y="4038600"/>
            <a:ext cx="2989422" cy="217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600" dirty="0">
                <a:ea typeface="Raleway" pitchFamily="34" charset="-122"/>
                <a:cs typeface="Raleway" pitchFamily="34" charset="-120"/>
              </a:rPr>
              <a:t>4</a:t>
            </a:r>
            <a:endParaRPr lang="en-US" sz="3600" dirty="0"/>
          </a:p>
        </p:txBody>
      </p:sp>
      <p:sp>
        <p:nvSpPr>
          <p:cNvPr id="30" name="Text 11"/>
          <p:cNvSpPr/>
          <p:nvPr/>
        </p:nvSpPr>
        <p:spPr>
          <a:xfrm>
            <a:off x="5345886" y="4800600"/>
            <a:ext cx="2168408" cy="10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b="1" dirty="0">
                <a:ea typeface="Raleway" pitchFamily="34" charset="-122"/>
                <a:cs typeface="Raleway" pitchFamily="34" charset="-120"/>
              </a:rPr>
              <a:t>Empathy</a:t>
            </a:r>
            <a:endParaRPr lang="en-US" sz="2400" b="1" dirty="0"/>
          </a:p>
        </p:txBody>
      </p:sp>
      <p:sp>
        <p:nvSpPr>
          <p:cNvPr id="31" name="Text 12"/>
          <p:cNvSpPr/>
          <p:nvPr/>
        </p:nvSpPr>
        <p:spPr>
          <a:xfrm>
            <a:off x="4935379" y="5105400"/>
            <a:ext cx="2989422" cy="211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Put yourself in the shoes of others to understand their perspectives.</a:t>
            </a:r>
            <a:endParaRPr lang="en-US" sz="2400" dirty="0"/>
          </a:p>
        </p:txBody>
      </p:sp>
      <p:pic>
        <p:nvPicPr>
          <p:cNvPr id="32" name="Image 0" descr="preencoded.png"/>
          <p:cNvPicPr>
            <a:picLocks noChangeAspect="1"/>
          </p:cNvPicPr>
          <p:nvPr/>
        </p:nvPicPr>
        <p:blipFill rotWithShape="1">
          <a:blip r:embed="rId6"/>
          <a:srcRect l="-1" t="24392" r="119"/>
          <a:stretch/>
        </p:blipFill>
        <p:spPr>
          <a:xfrm>
            <a:off x="7866222" y="1479171"/>
            <a:ext cx="4325778" cy="5357725"/>
          </a:xfrm>
          <a:prstGeom prst="rect">
            <a:avLst/>
          </a:prstGeom>
        </p:spPr>
      </p:pic>
      <p:pic>
        <p:nvPicPr>
          <p:cNvPr id="3" name="Dp11">
            <a:hlinkClick r:id="" action="ppaction://media"/>
            <a:extLst>
              <a:ext uri="{FF2B5EF4-FFF2-40B4-BE49-F238E27FC236}">
                <a16:creationId xmlns:a16="http://schemas.microsoft.com/office/drawing/2014/main" id="{A935FD89-9C7F-5DC8-1DE1-5597426A4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9461" y="1489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7"/>
    </mc:Choice>
    <mc:Fallback xmlns="">
      <p:transition spd="slow" advTm="4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" objId="2"/>
        <p14:stopEvt time="4167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F91D-EFCE-6343-4C09-4C6F94DD9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6DB984-B32B-C34F-F809-D7DAFB30960F}"/>
              </a:ext>
            </a:extLst>
          </p:cNvPr>
          <p:cNvSpPr txBox="1"/>
          <p:nvPr/>
        </p:nvSpPr>
        <p:spPr>
          <a:xfrm>
            <a:off x="152400" y="914400"/>
            <a:ext cx="324421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CONCLUSION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771FBD-B940-4859-C7CC-69A901419825}"/>
              </a:ext>
            </a:extLst>
          </p:cNvPr>
          <p:cNvSpPr txBox="1"/>
          <p:nvPr/>
        </p:nvSpPr>
        <p:spPr>
          <a:xfrm>
            <a:off x="76200" y="1531620"/>
            <a:ext cx="12039600" cy="2725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Effective communication is the cornerstone of personal and professional success.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Understanding its foundations—such as clarity, active listening, empathy, and feedback—enables us to connect, collaborate, and convey ideas effectively.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 Mastery of these skills leads to stronger relationships, better problem-solving, and a more cohesive exchange of ideas in any context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9BF1D-E915-F3EF-421C-1C6EFA085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BE91A-DF99-0423-1B36-D25A61C7B47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D644C-15B7-EDD3-6329-A57A4472FD19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Dp12">
            <a:hlinkClick r:id="" action="ppaction://media"/>
            <a:extLst>
              <a:ext uri="{FF2B5EF4-FFF2-40B4-BE49-F238E27FC236}">
                <a16:creationId xmlns:a16="http://schemas.microsoft.com/office/drawing/2014/main" id="{CEF899AE-B3B5-8C81-A21A-61C537C43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3184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9"/>
    </mc:Choice>
    <mc:Fallback xmlns="">
      <p:transition spd="slow" advTm="3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" objId="4"/>
        <p14:stopEvt time="3513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3760407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4" name="object 4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0102" y="4029041"/>
            <a:ext cx="351923" cy="4692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14365" y="4809680"/>
            <a:ext cx="406561" cy="5420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5800" y="2133600"/>
            <a:ext cx="3927873" cy="328255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144860" y="2890292"/>
            <a:ext cx="2627539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7030A0"/>
                </a:solidFill>
                <a:latin typeface="+mn-lt"/>
              </a:rPr>
              <a:t>THANK</a:t>
            </a:r>
            <a:r>
              <a:rPr sz="3600" b="1" spc="-114" dirty="0">
                <a:solidFill>
                  <a:srgbClr val="7030A0"/>
                </a:solidFill>
                <a:latin typeface="+mn-lt"/>
              </a:rPr>
              <a:t> </a:t>
            </a:r>
            <a:r>
              <a:rPr sz="3600" b="1" spc="-25" dirty="0">
                <a:solidFill>
                  <a:srgbClr val="7030A0"/>
                </a:solidFill>
                <a:latin typeface="+mn-lt"/>
              </a:rPr>
              <a:t>YOU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569944" y="4169414"/>
            <a:ext cx="22142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1"/>
              </a:rPr>
              <a:t>deangdch_Mumbai@yahoo.com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2600" y="4953000"/>
            <a:ext cx="20015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2"/>
              </a:rPr>
              <a:t>http://www.gdchmumbai.org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7" name="Thankyou slide">
            <a:hlinkClick r:id="" action="ppaction://media"/>
            <a:extLst>
              <a:ext uri="{FF2B5EF4-FFF2-40B4-BE49-F238E27FC236}">
                <a16:creationId xmlns:a16="http://schemas.microsoft.com/office/drawing/2014/main" id="{2640D5C6-C260-75E9-3051-0D06DB00C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83241" y="251339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1"/>
    </mc:Choice>
    <mc:Fallback xmlns="">
      <p:transition spd="slow" advTm="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" objId="16"/>
        <p14:stopEvt time="5974" objId="1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5" dirty="0">
                <a:solidFill>
                  <a:srgbClr val="7030A0"/>
                </a:solidFill>
                <a:latin typeface="+mn-lt"/>
              </a:rPr>
              <a:t>CONTENT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BA541-B724-CEBA-4840-8F104EFFC3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Importance of communication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The Communication Process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Verbal Communication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Nonverbal </a:t>
            </a:r>
            <a:r>
              <a:rPr lang="en-US" sz="2400" dirty="0" err="1">
                <a:ea typeface="Calibri" panose="020F0502020204030204" pitchFamily="34" charset="0"/>
                <a:cs typeface="Calibri" panose="020F0502020204030204" pitchFamily="34" charset="0"/>
              </a:rPr>
              <a:t>communciation</a:t>
            </a: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kern="0" spc="-81" dirty="0">
                <a:ea typeface="Source Serif Pro Semi Bold" pitchFamily="34" charset="-122"/>
                <a:cs typeface="Source Serif Pro Semi Bold" pitchFamily="34" charset="-120"/>
              </a:rPr>
              <a:t>Listening Skills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7ECC3-0BAC-FC87-7733-15781F2915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sz="2400" dirty="0"/>
              <a:t>Empathy and Emotional Intelligence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400" dirty="0"/>
              <a:t>Barriers to  Effective Communication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400" dirty="0"/>
              <a:t>Strategies for Improving Communication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400" dirty="0"/>
              <a:t>Applying Communication skills in Practice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400" dirty="0"/>
              <a:t>Conclusion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279682-7841-46C6-BC2E-4C6B6E63AEAF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p2">
            <a:hlinkClick r:id="" action="ppaction://media"/>
            <a:extLst>
              <a:ext uri="{FF2B5EF4-FFF2-40B4-BE49-F238E27FC236}">
                <a16:creationId xmlns:a16="http://schemas.microsoft.com/office/drawing/2014/main" id="{63FA2B03-3D09-65E2-6CB1-D98E00719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2"/>
    </mc:Choice>
    <mc:Fallback xmlns="">
      <p:transition spd="slow" advTm="1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" objId="7"/>
        <p14:stopEvt time="13762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784948"/>
            <a:ext cx="8686800" cy="6739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7030A0"/>
                </a:solidFill>
                <a:latin typeface="+mn-lt"/>
                <a:ea typeface="Raleway" pitchFamily="34" charset="-122"/>
                <a:cs typeface="Raleway" pitchFamily="34" charset="-120"/>
              </a:rPr>
              <a:t>THE IMPORTANCE OF COMMUNICATION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177DA-3991-51A7-992C-5FA611368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 Dental College &amp; Hospital, Mumbai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Text 0"/>
          <p:cNvSpPr/>
          <p:nvPr/>
        </p:nvSpPr>
        <p:spPr>
          <a:xfrm>
            <a:off x="748070" y="2539960"/>
            <a:ext cx="91272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2400" dirty="0"/>
          </a:p>
        </p:txBody>
      </p:sp>
      <p:sp>
        <p:nvSpPr>
          <p:cNvPr id="9" name="Text 1"/>
          <p:cNvSpPr/>
          <p:nvPr/>
        </p:nvSpPr>
        <p:spPr>
          <a:xfrm>
            <a:off x="359664" y="2310169"/>
            <a:ext cx="28898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a typeface="Raleway" pitchFamily="34" charset="-122"/>
                <a:cs typeface="Raleway" pitchFamily="34" charset="-120"/>
              </a:rPr>
              <a:t>Building Relationships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 2"/>
          <p:cNvSpPr/>
          <p:nvPr/>
        </p:nvSpPr>
        <p:spPr>
          <a:xfrm>
            <a:off x="359664" y="2819280"/>
            <a:ext cx="3145536" cy="1295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Strong communication is the cornerstone of healthy relationships, whether personal or professional.</a:t>
            </a:r>
            <a:endParaRPr lang="en-US" sz="2400" dirty="0"/>
          </a:p>
        </p:txBody>
      </p:sp>
      <p:sp>
        <p:nvSpPr>
          <p:cNvPr id="11" name="Text 3"/>
          <p:cNvSpPr/>
          <p:nvPr/>
        </p:nvSpPr>
        <p:spPr>
          <a:xfrm>
            <a:off x="3915639" y="41873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a typeface="Raleway" pitchFamily="34" charset="-122"/>
                <a:cs typeface="Raleway" pitchFamily="34" charset="-120"/>
              </a:rPr>
              <a:t>Solving Problems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 4"/>
          <p:cNvSpPr/>
          <p:nvPr/>
        </p:nvSpPr>
        <p:spPr>
          <a:xfrm>
            <a:off x="3915639" y="4648200"/>
            <a:ext cx="332336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Effective communication is vital for collaborating, resolving conflicts, and finding solutions.</a:t>
            </a:r>
            <a:endParaRPr lang="en-US" sz="2400" dirty="0"/>
          </a:p>
        </p:txBody>
      </p:sp>
      <p:sp>
        <p:nvSpPr>
          <p:cNvPr id="13" name="Text 5"/>
          <p:cNvSpPr/>
          <p:nvPr/>
        </p:nvSpPr>
        <p:spPr>
          <a:xfrm>
            <a:off x="8073457" y="2286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a typeface="Raleway" pitchFamily="34" charset="-122"/>
                <a:cs typeface="Raleway" pitchFamily="34" charset="-120"/>
              </a:rPr>
              <a:t>Sharing Information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 6"/>
          <p:cNvSpPr/>
          <p:nvPr/>
        </p:nvSpPr>
        <p:spPr>
          <a:xfrm>
            <a:off x="8073457" y="2680216"/>
            <a:ext cx="31279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Communication allows us to share knowledge, ideas, and experiences, fostering growth and progress.</a:t>
            </a:r>
            <a:endParaRPr lang="en-US" sz="2400" dirty="0"/>
          </a:p>
        </p:txBody>
      </p:sp>
      <p:pic>
        <p:nvPicPr>
          <p:cNvPr id="4" name="Dp3">
            <a:hlinkClick r:id="" action="ppaction://media"/>
            <a:extLst>
              <a:ext uri="{FF2B5EF4-FFF2-40B4-BE49-F238E27FC236}">
                <a16:creationId xmlns:a16="http://schemas.microsoft.com/office/drawing/2014/main" id="{9737E952-A3CE-C121-2331-89E166061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7"/>
    </mc:Choice>
    <mc:Fallback xmlns="">
      <p:transition spd="slow" advTm="4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2" objId="3"/>
        <p14:stopEvt time="39905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1970" y="726487"/>
            <a:ext cx="8088630" cy="6546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THE COMMUNICATION PROCESS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71E33-D793-DC7F-36C2-30636F709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>
          <a:xfrm>
            <a:off x="4038600" y="6181209"/>
            <a:ext cx="4114800" cy="365125"/>
          </a:xfrm>
        </p:spPr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  <a:endParaRPr lang="en-IN" dirty="0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909C3D3A-DE8F-A261-2CD3-561F86390D20}"/>
              </a:ext>
            </a:extLst>
          </p:cNvPr>
          <p:cNvSpPr/>
          <p:nvPr/>
        </p:nvSpPr>
        <p:spPr>
          <a:xfrm>
            <a:off x="794385" y="986314"/>
            <a:ext cx="7555230" cy="1335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endParaRPr lang="en-US" sz="4200" dirty="0"/>
          </a:p>
        </p:txBody>
      </p:sp>
      <p:sp>
        <p:nvSpPr>
          <p:cNvPr id="22" name="Text 0"/>
          <p:cNvSpPr/>
          <p:nvPr/>
        </p:nvSpPr>
        <p:spPr>
          <a:xfrm>
            <a:off x="715685" y="815459"/>
            <a:ext cx="6784896" cy="639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23" name="Shape 1"/>
          <p:cNvSpPr/>
          <p:nvPr/>
        </p:nvSpPr>
        <p:spPr>
          <a:xfrm flipH="1">
            <a:off x="965241" y="1586032"/>
            <a:ext cx="45719" cy="4387215"/>
          </a:xfrm>
          <a:prstGeom prst="roundRect">
            <a:avLst>
              <a:gd name="adj" fmla="val 375739"/>
            </a:avLst>
          </a:prstGeom>
          <a:solidFill>
            <a:srgbClr val="C7C7D0"/>
          </a:solidFill>
          <a:ln/>
        </p:spPr>
      </p:sp>
      <p:sp>
        <p:nvSpPr>
          <p:cNvPr id="41" name="Shape 2"/>
          <p:cNvSpPr/>
          <p:nvPr/>
        </p:nvSpPr>
        <p:spPr>
          <a:xfrm>
            <a:off x="1229558" y="2034659"/>
            <a:ext cx="715685" cy="22860"/>
          </a:xfrm>
          <a:prstGeom prst="roundRect">
            <a:avLst>
              <a:gd name="adj" fmla="val 375739"/>
            </a:avLst>
          </a:prstGeom>
          <a:solidFill>
            <a:srgbClr val="C7C7D0"/>
          </a:solidFill>
          <a:ln/>
        </p:spPr>
      </p:sp>
      <p:sp>
        <p:nvSpPr>
          <p:cNvPr id="42" name="Shape 3"/>
          <p:cNvSpPr/>
          <p:nvPr/>
        </p:nvSpPr>
        <p:spPr>
          <a:xfrm>
            <a:off x="792361" y="1816060"/>
            <a:ext cx="460058" cy="460057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3" name="Text 4"/>
          <p:cNvSpPr/>
          <p:nvPr/>
        </p:nvSpPr>
        <p:spPr>
          <a:xfrm>
            <a:off x="956667" y="1892736"/>
            <a:ext cx="131326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1</a:t>
            </a:r>
            <a:endParaRPr lang="en-US" sz="2400" dirty="0"/>
          </a:p>
        </p:txBody>
      </p:sp>
      <p:sp>
        <p:nvSpPr>
          <p:cNvPr id="44" name="Text 5"/>
          <p:cNvSpPr/>
          <p:nvPr/>
        </p:nvSpPr>
        <p:spPr>
          <a:xfrm>
            <a:off x="2147173" y="1790462"/>
            <a:ext cx="255627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Sender</a:t>
            </a:r>
            <a:endParaRPr lang="en-US" sz="2400" dirty="0"/>
          </a:p>
        </p:txBody>
      </p:sp>
      <p:sp>
        <p:nvSpPr>
          <p:cNvPr id="45" name="Text 6"/>
          <p:cNvSpPr/>
          <p:nvPr/>
        </p:nvSpPr>
        <p:spPr>
          <a:xfrm>
            <a:off x="2147173" y="2232541"/>
            <a:ext cx="6281142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ea typeface="Roboto" pitchFamily="34" charset="-122"/>
                <a:cs typeface="Roboto" pitchFamily="34" charset="-120"/>
              </a:rPr>
              <a:t>The sender encodes their message and transmits it to the receiver.</a:t>
            </a:r>
            <a:endParaRPr lang="en-US" sz="2000" dirty="0"/>
          </a:p>
        </p:txBody>
      </p:sp>
      <p:sp>
        <p:nvSpPr>
          <p:cNvPr id="46" name="Shape 7"/>
          <p:cNvSpPr/>
          <p:nvPr/>
        </p:nvSpPr>
        <p:spPr>
          <a:xfrm>
            <a:off x="1229558" y="3056334"/>
            <a:ext cx="715685" cy="22860"/>
          </a:xfrm>
          <a:prstGeom prst="roundRect">
            <a:avLst>
              <a:gd name="adj" fmla="val 375739"/>
            </a:avLst>
          </a:prstGeom>
          <a:solidFill>
            <a:srgbClr val="C7C7D0"/>
          </a:solidFill>
          <a:ln/>
        </p:spPr>
      </p:sp>
      <p:sp>
        <p:nvSpPr>
          <p:cNvPr id="47" name="Shape 8"/>
          <p:cNvSpPr/>
          <p:nvPr/>
        </p:nvSpPr>
        <p:spPr>
          <a:xfrm>
            <a:off x="792361" y="2837735"/>
            <a:ext cx="460058" cy="460057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8" name="Text 9"/>
          <p:cNvSpPr/>
          <p:nvPr/>
        </p:nvSpPr>
        <p:spPr>
          <a:xfrm>
            <a:off x="942380" y="2914411"/>
            <a:ext cx="15990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2</a:t>
            </a:r>
            <a:endParaRPr lang="en-US" sz="2400" dirty="0"/>
          </a:p>
        </p:txBody>
      </p:sp>
      <p:sp>
        <p:nvSpPr>
          <p:cNvPr id="49" name="Text 10"/>
          <p:cNvSpPr/>
          <p:nvPr/>
        </p:nvSpPr>
        <p:spPr>
          <a:xfrm>
            <a:off x="2147173" y="2812137"/>
            <a:ext cx="255627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Message</a:t>
            </a:r>
            <a:endParaRPr lang="en-US" sz="2400" dirty="0"/>
          </a:p>
        </p:txBody>
      </p:sp>
      <p:sp>
        <p:nvSpPr>
          <p:cNvPr id="50" name="Text 11"/>
          <p:cNvSpPr/>
          <p:nvPr/>
        </p:nvSpPr>
        <p:spPr>
          <a:xfrm>
            <a:off x="2147173" y="3254216"/>
            <a:ext cx="6281142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ea typeface="Roboto" pitchFamily="34" charset="-122"/>
                <a:cs typeface="Roboto" pitchFamily="34" charset="-120"/>
              </a:rPr>
              <a:t>The message can be verbal, nonverbal, or a combination of both.</a:t>
            </a:r>
            <a:endParaRPr lang="en-US" sz="2000" dirty="0"/>
          </a:p>
        </p:txBody>
      </p:sp>
      <p:sp>
        <p:nvSpPr>
          <p:cNvPr id="51" name="Shape 12"/>
          <p:cNvSpPr/>
          <p:nvPr/>
        </p:nvSpPr>
        <p:spPr>
          <a:xfrm>
            <a:off x="1229558" y="4123135"/>
            <a:ext cx="715685" cy="22860"/>
          </a:xfrm>
          <a:prstGeom prst="roundRect">
            <a:avLst>
              <a:gd name="adj" fmla="val 375739"/>
            </a:avLst>
          </a:prstGeom>
          <a:solidFill>
            <a:srgbClr val="C7C7D0"/>
          </a:solidFill>
          <a:ln/>
        </p:spPr>
      </p:sp>
      <p:sp>
        <p:nvSpPr>
          <p:cNvPr id="52" name="Shape 13"/>
          <p:cNvSpPr/>
          <p:nvPr/>
        </p:nvSpPr>
        <p:spPr>
          <a:xfrm>
            <a:off x="792361" y="3904536"/>
            <a:ext cx="460058" cy="460057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3" name="Text 14"/>
          <p:cNvSpPr/>
          <p:nvPr/>
        </p:nvSpPr>
        <p:spPr>
          <a:xfrm>
            <a:off x="940475" y="3981212"/>
            <a:ext cx="16383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3</a:t>
            </a:r>
            <a:endParaRPr lang="en-US" sz="2400" dirty="0"/>
          </a:p>
        </p:txBody>
      </p:sp>
      <p:sp>
        <p:nvSpPr>
          <p:cNvPr id="54" name="Text 15"/>
          <p:cNvSpPr/>
          <p:nvPr/>
        </p:nvSpPr>
        <p:spPr>
          <a:xfrm>
            <a:off x="2147173" y="3878937"/>
            <a:ext cx="255627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Receiver</a:t>
            </a:r>
            <a:endParaRPr lang="en-US" sz="2400" dirty="0"/>
          </a:p>
        </p:txBody>
      </p:sp>
      <p:sp>
        <p:nvSpPr>
          <p:cNvPr id="55" name="Text 16"/>
          <p:cNvSpPr/>
          <p:nvPr/>
        </p:nvSpPr>
        <p:spPr>
          <a:xfrm>
            <a:off x="2147173" y="4321016"/>
            <a:ext cx="6281142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ea typeface="Roboto" pitchFamily="34" charset="-122"/>
                <a:cs typeface="Roboto" pitchFamily="34" charset="-120"/>
              </a:rPr>
              <a:t>The receiver decodes the message and interprets its meaning.</a:t>
            </a:r>
            <a:endParaRPr lang="en-US" sz="2000" dirty="0"/>
          </a:p>
        </p:txBody>
      </p:sp>
      <p:sp>
        <p:nvSpPr>
          <p:cNvPr id="56" name="Shape 17"/>
          <p:cNvSpPr/>
          <p:nvPr/>
        </p:nvSpPr>
        <p:spPr>
          <a:xfrm>
            <a:off x="1229558" y="5120997"/>
            <a:ext cx="715685" cy="22860"/>
          </a:xfrm>
          <a:prstGeom prst="roundRect">
            <a:avLst>
              <a:gd name="adj" fmla="val 375739"/>
            </a:avLst>
          </a:prstGeom>
          <a:solidFill>
            <a:srgbClr val="C7C7D0"/>
          </a:solidFill>
          <a:ln/>
        </p:spPr>
      </p:sp>
      <p:sp>
        <p:nvSpPr>
          <p:cNvPr id="57" name="Shape 18"/>
          <p:cNvSpPr/>
          <p:nvPr/>
        </p:nvSpPr>
        <p:spPr>
          <a:xfrm>
            <a:off x="792361" y="4902399"/>
            <a:ext cx="460058" cy="460057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8" name="Text 19"/>
          <p:cNvSpPr/>
          <p:nvPr/>
        </p:nvSpPr>
        <p:spPr>
          <a:xfrm>
            <a:off x="919949" y="4979075"/>
            <a:ext cx="20476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4</a:t>
            </a:r>
            <a:endParaRPr lang="en-US" sz="2400" dirty="0"/>
          </a:p>
        </p:txBody>
      </p:sp>
      <p:sp>
        <p:nvSpPr>
          <p:cNvPr id="59" name="Text 20"/>
          <p:cNvSpPr/>
          <p:nvPr/>
        </p:nvSpPr>
        <p:spPr>
          <a:xfrm>
            <a:off x="2147173" y="4876800"/>
            <a:ext cx="255627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Raleway" pitchFamily="34" charset="-122"/>
                <a:cs typeface="Raleway" pitchFamily="34" charset="-120"/>
              </a:rPr>
              <a:t>Feedback</a:t>
            </a:r>
            <a:endParaRPr lang="en-US" sz="2400" dirty="0"/>
          </a:p>
        </p:txBody>
      </p:sp>
      <p:sp>
        <p:nvSpPr>
          <p:cNvPr id="60" name="Text 21"/>
          <p:cNvSpPr/>
          <p:nvPr/>
        </p:nvSpPr>
        <p:spPr>
          <a:xfrm>
            <a:off x="2147173" y="5318879"/>
            <a:ext cx="6281142" cy="654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ea typeface="Roboto" pitchFamily="34" charset="-122"/>
                <a:cs typeface="Roboto" pitchFamily="34" charset="-120"/>
              </a:rPr>
              <a:t>The receiver provides feedback to the sender, ensuring understanding and closing the loop.</a:t>
            </a:r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" name="Dp4">
            <a:hlinkClick r:id="" action="ppaction://media"/>
            <a:extLst>
              <a:ext uri="{FF2B5EF4-FFF2-40B4-BE49-F238E27FC236}">
                <a16:creationId xmlns:a16="http://schemas.microsoft.com/office/drawing/2014/main" id="{A51DFFFE-78F4-B85B-E192-DD90A6CE6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0"/>
    </mc:Choice>
    <mc:Fallback xmlns="">
      <p:transition spd="slow" advTm="3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" objId="3"/>
        <p14:stopEvt time="3618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4E1F-532C-0BE6-80A6-639C10D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64503"/>
            <a:ext cx="12192000" cy="19934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714AD43-A40F-29D2-5273-C4C7EE724B93}"/>
              </a:ext>
            </a:extLst>
          </p:cNvPr>
          <p:cNvSpPr txBox="1"/>
          <p:nvPr/>
        </p:nvSpPr>
        <p:spPr>
          <a:xfrm>
            <a:off x="228600" y="762000"/>
            <a:ext cx="6400800" cy="6739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VERBAL COMMUNICATION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AC630-DC5F-93B4-E6A7-517578E1E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8823B-C7B4-2CB1-4448-F5543D588B4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>
                <a:latin typeface="+mj-lt"/>
              </a:rPr>
              <a:t>Government Dental College &amp; Hospital, Mumbai</a:t>
            </a:r>
            <a:endParaRPr lang="en-IN" dirty="0">
              <a:latin typeface="+mj-lt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2D5EBA4F-0F44-4004-9966-350431F1A799}"/>
              </a:ext>
            </a:extLst>
          </p:cNvPr>
          <p:cNvSpPr/>
          <p:nvPr/>
        </p:nvSpPr>
        <p:spPr>
          <a:xfrm>
            <a:off x="1676400" y="35480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2400" dirty="0"/>
          </a:p>
        </p:txBody>
      </p:sp>
      <p:sp>
        <p:nvSpPr>
          <p:cNvPr id="21" name="Text 2"/>
          <p:cNvSpPr/>
          <p:nvPr/>
        </p:nvSpPr>
        <p:spPr>
          <a:xfrm>
            <a:off x="533400" y="2743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Raleway" pitchFamily="34" charset="-122"/>
                <a:cs typeface="Raleway" pitchFamily="34" charset="-120"/>
              </a:rPr>
              <a:t>Clear and Concise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 3"/>
          <p:cNvSpPr/>
          <p:nvPr/>
        </p:nvSpPr>
        <p:spPr>
          <a:xfrm>
            <a:off x="533400" y="3233619"/>
            <a:ext cx="357270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Use precise language and avoid jargon or ambiguity.</a:t>
            </a:r>
            <a:endParaRPr lang="en-US" sz="2400" dirty="0"/>
          </a:p>
        </p:txBody>
      </p:sp>
      <p:sp>
        <p:nvSpPr>
          <p:cNvPr id="24" name="Text 5"/>
          <p:cNvSpPr/>
          <p:nvPr/>
        </p:nvSpPr>
        <p:spPr>
          <a:xfrm>
            <a:off x="4956572" y="2743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Active Listening</a:t>
            </a:r>
          </a:p>
        </p:txBody>
      </p:sp>
      <p:sp>
        <p:nvSpPr>
          <p:cNvPr id="25" name="Text 6"/>
          <p:cNvSpPr/>
          <p:nvPr/>
        </p:nvSpPr>
        <p:spPr>
          <a:xfrm>
            <a:off x="4956572" y="3233619"/>
            <a:ext cx="357270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Pay attention to the speaker and ask clarifying questions.</a:t>
            </a:r>
            <a:endParaRPr lang="en-US" sz="2400" dirty="0"/>
          </a:p>
        </p:txBody>
      </p:sp>
      <p:sp>
        <p:nvSpPr>
          <p:cNvPr id="27" name="Text 8"/>
          <p:cNvSpPr/>
          <p:nvPr/>
        </p:nvSpPr>
        <p:spPr>
          <a:xfrm>
            <a:off x="9067800" y="27239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Respectful Tone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" name="Dp5.m4a">
            <a:hlinkClick r:id="" action="ppaction://media"/>
            <a:extLst>
              <a:ext uri="{FF2B5EF4-FFF2-40B4-BE49-F238E27FC236}">
                <a16:creationId xmlns:a16="http://schemas.microsoft.com/office/drawing/2014/main" id="{7A04D540-9EA9-E836-9FD2-70CC1E6C3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1263" y="1756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3"/>
    </mc:Choice>
    <mc:Fallback xmlns="">
      <p:transition spd="slow" advTm="2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" objId="3"/>
        <p14:stopEvt time="23627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98219-C24F-70DF-45FE-14DF2C56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E4FA275-14EC-AC17-4F64-0C4A17AEDDA8}"/>
              </a:ext>
            </a:extLst>
          </p:cNvPr>
          <p:cNvSpPr txBox="1"/>
          <p:nvPr/>
        </p:nvSpPr>
        <p:spPr>
          <a:xfrm>
            <a:off x="228600" y="762000"/>
            <a:ext cx="6934200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NONVERBAL COMMUNICATION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38541-288E-3957-A894-BC857D4E2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3F53-B8E3-A343-4538-3D1B38769F4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>
                <a:latin typeface="+mn-lt"/>
              </a:rPr>
              <a:t>Government Dental College &amp; Hospital, Mumbai</a:t>
            </a:r>
            <a:endParaRPr lang="en-IN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Text 1"/>
          <p:cNvSpPr/>
          <p:nvPr/>
        </p:nvSpPr>
        <p:spPr>
          <a:xfrm>
            <a:off x="762000" y="21336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u="sng" dirty="0">
                <a:solidFill>
                  <a:srgbClr val="FF0000"/>
                </a:solidFill>
                <a:ea typeface="Raleway" pitchFamily="34" charset="-122"/>
                <a:cs typeface="Raleway" pitchFamily="34" charset="-120"/>
              </a:rPr>
              <a:t>Facial Expressions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14" name="Text 2"/>
          <p:cNvSpPr/>
          <p:nvPr/>
        </p:nvSpPr>
        <p:spPr>
          <a:xfrm>
            <a:off x="762000" y="2624018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Conveying emotions through facial cues like smiles, frowns, or raised eyebrows.</a:t>
            </a:r>
            <a:endParaRPr lang="en-US" sz="2400" dirty="0"/>
          </a:p>
        </p:txBody>
      </p:sp>
      <p:sp>
        <p:nvSpPr>
          <p:cNvPr id="15" name="Text 3"/>
          <p:cNvSpPr/>
          <p:nvPr/>
        </p:nvSpPr>
        <p:spPr>
          <a:xfrm>
            <a:off x="4710231" y="21336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400" u="sng" dirty="0">
                <a:solidFill>
                  <a:srgbClr val="FF0000"/>
                </a:solidFill>
              </a:rPr>
              <a:t>Body Language</a:t>
            </a:r>
          </a:p>
        </p:txBody>
      </p:sp>
      <p:sp>
        <p:nvSpPr>
          <p:cNvPr id="16" name="Text 4"/>
          <p:cNvSpPr/>
          <p:nvPr/>
        </p:nvSpPr>
        <p:spPr>
          <a:xfrm>
            <a:off x="4710231" y="262401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Nonverbal cues like posture, gestures, and proximity can enhance or contradict verbal messages.</a:t>
            </a:r>
            <a:endParaRPr lang="en-US" sz="2400" dirty="0"/>
          </a:p>
        </p:txBody>
      </p:sp>
      <p:sp>
        <p:nvSpPr>
          <p:cNvPr id="18" name="Text 5"/>
          <p:cNvSpPr/>
          <p:nvPr/>
        </p:nvSpPr>
        <p:spPr>
          <a:xfrm>
            <a:off x="762000" y="44196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u="sng" dirty="0">
                <a:solidFill>
                  <a:srgbClr val="FF0000"/>
                </a:solidFill>
              </a:rPr>
              <a:t>Eye Contact</a:t>
            </a:r>
          </a:p>
        </p:txBody>
      </p:sp>
      <p:sp>
        <p:nvSpPr>
          <p:cNvPr id="19" name="Text 6"/>
          <p:cNvSpPr/>
          <p:nvPr/>
        </p:nvSpPr>
        <p:spPr>
          <a:xfrm>
            <a:off x="762000" y="4836795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Maintaining eye contact shows engagement and respect.</a:t>
            </a:r>
            <a:endParaRPr lang="en-US" sz="2400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9646" y="1441869"/>
            <a:ext cx="3712354" cy="5416131"/>
          </a:xfrm>
          <a:prstGeom prst="rect">
            <a:avLst/>
          </a:prstGeom>
        </p:spPr>
      </p:pic>
      <p:pic>
        <p:nvPicPr>
          <p:cNvPr id="3" name="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Dp6">
            <a:hlinkClick r:id="" action="ppaction://media"/>
            <a:extLst>
              <a:ext uri="{FF2B5EF4-FFF2-40B4-BE49-F238E27FC236}">
                <a16:creationId xmlns:a16="http://schemas.microsoft.com/office/drawing/2014/main" id="{BA829B3D-F9B0-7F36-A145-6676D2A13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8"/>
    </mc:Choice>
    <mc:Fallback xmlns="">
      <p:transition spd="slow" advTm="4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" objId="3"/>
        <p14:stopEvt time="4032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6BA2F-D4CD-B504-C700-BEFF76DC5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505833"/>
            <a:ext cx="3589138" cy="535858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18CC249-B97E-9022-8EAF-CC93725832D0}"/>
              </a:ext>
            </a:extLst>
          </p:cNvPr>
          <p:cNvSpPr txBox="1"/>
          <p:nvPr/>
        </p:nvSpPr>
        <p:spPr>
          <a:xfrm>
            <a:off x="152400" y="762000"/>
            <a:ext cx="5816918" cy="6739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LISTENING SKILLS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42AE-C4E1-0473-FD4C-B89B5F5A22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AB676-D47F-2DBF-AA32-8DE59F464C4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>
                <a:latin typeface="+mn-lt"/>
              </a:rPr>
              <a:t>Government Dental College &amp; Hospital, Mumbai</a:t>
            </a:r>
            <a:endParaRPr lang="en-IN" dirty="0">
              <a:latin typeface="+mn-lt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8556F624-5A9C-F054-B127-A56F15E0DEE6}"/>
              </a:ext>
            </a:extLst>
          </p:cNvPr>
          <p:cNvSpPr/>
          <p:nvPr/>
        </p:nvSpPr>
        <p:spPr>
          <a:xfrm>
            <a:off x="1142047" y="2438400"/>
            <a:ext cx="58169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199" y="1566212"/>
            <a:ext cx="969049" cy="1557988"/>
          </a:xfrm>
          <a:prstGeom prst="rect">
            <a:avLst/>
          </a:prstGeom>
        </p:spPr>
      </p:pic>
      <p:sp>
        <p:nvSpPr>
          <p:cNvPr id="17" name="Text 1"/>
          <p:cNvSpPr/>
          <p:nvPr/>
        </p:nvSpPr>
        <p:spPr>
          <a:xfrm>
            <a:off x="5195411" y="16746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u="sng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Active Listening</a:t>
            </a:r>
            <a:endParaRPr lang="en-US" sz="2400" u="sng" dirty="0"/>
          </a:p>
        </p:txBody>
      </p:sp>
      <p:sp>
        <p:nvSpPr>
          <p:cNvPr id="18" name="Text 2"/>
          <p:cNvSpPr/>
          <p:nvPr/>
        </p:nvSpPr>
        <p:spPr>
          <a:xfrm>
            <a:off x="5195411" y="2165032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Engage with the speaker by paraphrasing, asking questions, and providing feedback.</a:t>
            </a:r>
            <a:endParaRPr lang="en-US" sz="2400" dirty="0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199" y="3097719"/>
            <a:ext cx="969050" cy="1550481"/>
          </a:xfrm>
          <a:prstGeom prst="rect">
            <a:avLst/>
          </a:prstGeom>
        </p:spPr>
      </p:pic>
      <p:sp>
        <p:nvSpPr>
          <p:cNvPr id="20" name="Text 3"/>
          <p:cNvSpPr/>
          <p:nvPr/>
        </p:nvSpPr>
        <p:spPr>
          <a:xfrm>
            <a:off x="5195411" y="32270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u="sng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Empathetic Listening</a:t>
            </a:r>
            <a:endParaRPr lang="en-US" sz="2400" u="sng" dirty="0"/>
          </a:p>
        </p:txBody>
      </p:sp>
      <p:sp>
        <p:nvSpPr>
          <p:cNvPr id="21" name="Text 4"/>
          <p:cNvSpPr/>
          <p:nvPr/>
        </p:nvSpPr>
        <p:spPr>
          <a:xfrm>
            <a:off x="5195411" y="3657600"/>
            <a:ext cx="5320189" cy="650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Try to understand the speaker's </a:t>
            </a:r>
            <a:b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</a:b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perspective and emotions.</a:t>
            </a:r>
            <a:endParaRPr lang="en-US" sz="2400" dirty="0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7750" y="4648200"/>
            <a:ext cx="969050" cy="1550481"/>
          </a:xfrm>
          <a:prstGeom prst="rect">
            <a:avLst/>
          </a:prstGeom>
        </p:spPr>
      </p:pic>
      <p:sp>
        <p:nvSpPr>
          <p:cNvPr id="23" name="Text 5"/>
          <p:cNvSpPr/>
          <p:nvPr/>
        </p:nvSpPr>
        <p:spPr>
          <a:xfrm>
            <a:off x="5195411" y="4835986"/>
            <a:ext cx="34794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u="sng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Non-Judgmental Listening</a:t>
            </a:r>
            <a:endParaRPr lang="en-US" sz="2400" u="sng" dirty="0"/>
          </a:p>
        </p:txBody>
      </p:sp>
      <p:sp>
        <p:nvSpPr>
          <p:cNvPr id="24" name="Text 6"/>
          <p:cNvSpPr/>
          <p:nvPr/>
        </p:nvSpPr>
        <p:spPr>
          <a:xfrm>
            <a:off x="5195411" y="5226908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Listen without interrupting or passing judgment on the speaker's ideas.</a:t>
            </a:r>
            <a:endParaRPr lang="en-US" sz="2400" dirty="0"/>
          </a:p>
        </p:txBody>
      </p:sp>
      <p:pic>
        <p:nvPicPr>
          <p:cNvPr id="3" name="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Dp7">
            <a:hlinkClick r:id="" action="ppaction://media"/>
            <a:extLst>
              <a:ext uri="{FF2B5EF4-FFF2-40B4-BE49-F238E27FC236}">
                <a16:creationId xmlns:a16="http://schemas.microsoft.com/office/drawing/2014/main" id="{53D03FFD-DEC4-9131-B36B-BB699EB0A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24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2"/>
    </mc:Choice>
    <mc:Fallback xmlns="">
      <p:transition spd="slow" advTm="3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3"/>
        <p14:stopEvt time="3722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761E3-1F86-9AE3-53E1-0B9938FB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5BA683-AFF9-B3DE-BCAA-9E460C32F671}"/>
              </a:ext>
            </a:extLst>
          </p:cNvPr>
          <p:cNvSpPr txBox="1"/>
          <p:nvPr/>
        </p:nvSpPr>
        <p:spPr>
          <a:xfrm>
            <a:off x="152400" y="914400"/>
            <a:ext cx="5638800" cy="6258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indent="0">
              <a:lnSpc>
                <a:spcPts val="5050"/>
              </a:lnSpc>
              <a:buNone/>
            </a:pPr>
            <a:r>
              <a:rPr lang="en-US" sz="3600" kern="0" spc="-81" dirty="0">
                <a:solidFill>
                  <a:srgbClr val="7030A0"/>
                </a:solidFill>
                <a:ea typeface="Source Serif Pro Semi Bold" pitchFamily="34" charset="-122"/>
                <a:cs typeface="Source Serif Pro Semi Bold" pitchFamily="34" charset="-120"/>
              </a:rPr>
              <a:t>Adapting to Your Audience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60CB-C4DF-C459-2B33-36C7B420028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+mn-lt"/>
              </a:rPr>
              <a:t>Government Dental College &amp; Hospital, Mumbai</a:t>
            </a:r>
            <a:endParaRPr lang="en-IN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2C1033-F903-73E7-9E7D-9DFDECC2AD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857" y="84338"/>
            <a:ext cx="1146743" cy="1143000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033" y="2438400"/>
            <a:ext cx="1242967" cy="964460"/>
          </a:xfrm>
          <a:prstGeom prst="rect">
            <a:avLst/>
          </a:prstGeom>
        </p:spPr>
      </p:pic>
      <p:sp>
        <p:nvSpPr>
          <p:cNvPr id="16" name="Text 1"/>
          <p:cNvSpPr/>
          <p:nvPr/>
        </p:nvSpPr>
        <p:spPr>
          <a:xfrm>
            <a:off x="1981200" y="2697452"/>
            <a:ext cx="76898" cy="12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1</a:t>
            </a:r>
            <a:endParaRPr lang="en-US" sz="2400" dirty="0"/>
          </a:p>
        </p:txBody>
      </p:sp>
      <p:sp>
        <p:nvSpPr>
          <p:cNvPr id="18" name="Text 2"/>
          <p:cNvSpPr/>
          <p:nvPr/>
        </p:nvSpPr>
        <p:spPr>
          <a:xfrm>
            <a:off x="3131503" y="2008465"/>
            <a:ext cx="2634455" cy="353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Self-Awareness</a:t>
            </a:r>
            <a:endParaRPr lang="en-US" sz="2400" b="1" dirty="0"/>
          </a:p>
        </p:txBody>
      </p:sp>
      <p:sp>
        <p:nvSpPr>
          <p:cNvPr id="28" name="Text 3"/>
          <p:cNvSpPr/>
          <p:nvPr/>
        </p:nvSpPr>
        <p:spPr>
          <a:xfrm>
            <a:off x="3497701" y="2498883"/>
            <a:ext cx="9989699" cy="62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Understanding your own emotions and how </a:t>
            </a:r>
            <a:b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</a:b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they influence your communication.</a:t>
            </a:r>
            <a:endParaRPr lang="en-US" sz="2400" dirty="0"/>
          </a:p>
        </p:txBody>
      </p:sp>
      <p:sp>
        <p:nvSpPr>
          <p:cNvPr id="29" name="Shape 4"/>
          <p:cNvSpPr/>
          <p:nvPr/>
        </p:nvSpPr>
        <p:spPr>
          <a:xfrm>
            <a:off x="3369095" y="3283147"/>
            <a:ext cx="7984348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1" y="3479375"/>
            <a:ext cx="2514600" cy="999983"/>
          </a:xfrm>
          <a:prstGeom prst="rect">
            <a:avLst/>
          </a:prstGeom>
        </p:spPr>
      </p:pic>
      <p:sp>
        <p:nvSpPr>
          <p:cNvPr id="31" name="Text 5"/>
          <p:cNvSpPr/>
          <p:nvPr/>
        </p:nvSpPr>
        <p:spPr>
          <a:xfrm>
            <a:off x="1981200" y="3612260"/>
            <a:ext cx="79840" cy="121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2</a:t>
            </a:r>
            <a:endParaRPr lang="en-US" sz="2400" dirty="0"/>
          </a:p>
        </p:txBody>
      </p:sp>
      <p:sp>
        <p:nvSpPr>
          <p:cNvPr id="32" name="Text 6"/>
          <p:cNvSpPr/>
          <p:nvPr/>
        </p:nvSpPr>
        <p:spPr>
          <a:xfrm>
            <a:off x="4114800" y="3429000"/>
            <a:ext cx="2634455" cy="353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Empathy</a:t>
            </a:r>
            <a:endParaRPr lang="en-US" sz="2400" b="1" dirty="0"/>
          </a:p>
        </p:txBody>
      </p:sp>
      <p:sp>
        <p:nvSpPr>
          <p:cNvPr id="33" name="Text 7"/>
          <p:cNvSpPr/>
          <p:nvPr/>
        </p:nvSpPr>
        <p:spPr>
          <a:xfrm>
            <a:off x="4343400" y="3828451"/>
            <a:ext cx="5375559" cy="362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The ability to understand and share the feelings of others.</a:t>
            </a:r>
            <a:endParaRPr lang="en-US" sz="2400" dirty="0"/>
          </a:p>
        </p:txBody>
      </p:sp>
      <p:sp>
        <p:nvSpPr>
          <p:cNvPr id="34" name="Shape 8"/>
          <p:cNvSpPr/>
          <p:nvPr/>
        </p:nvSpPr>
        <p:spPr>
          <a:xfrm>
            <a:off x="4368978" y="4297681"/>
            <a:ext cx="6984465" cy="45719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35" name="Image 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071" y="4575268"/>
            <a:ext cx="3817329" cy="987332"/>
          </a:xfrm>
          <a:prstGeom prst="rect">
            <a:avLst/>
          </a:prstGeom>
        </p:spPr>
      </p:pic>
      <p:sp>
        <p:nvSpPr>
          <p:cNvPr id="36" name="Text 9"/>
          <p:cNvSpPr/>
          <p:nvPr/>
        </p:nvSpPr>
        <p:spPr>
          <a:xfrm>
            <a:off x="1981200" y="4754852"/>
            <a:ext cx="95914" cy="12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3</a:t>
            </a:r>
            <a:endParaRPr lang="en-US" sz="2400" dirty="0"/>
          </a:p>
        </p:txBody>
      </p:sp>
      <p:sp>
        <p:nvSpPr>
          <p:cNvPr id="37" name="Text 10"/>
          <p:cNvSpPr/>
          <p:nvPr/>
        </p:nvSpPr>
        <p:spPr>
          <a:xfrm>
            <a:off x="5283558" y="4495800"/>
            <a:ext cx="2634455" cy="353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Emotional Regulation</a:t>
            </a:r>
            <a:endParaRPr lang="en-US" sz="2400" b="1" dirty="0"/>
          </a:p>
        </p:txBody>
      </p:sp>
      <p:sp>
        <p:nvSpPr>
          <p:cNvPr id="38" name="Text 11"/>
          <p:cNvSpPr/>
          <p:nvPr/>
        </p:nvSpPr>
        <p:spPr>
          <a:xfrm>
            <a:off x="5514792" y="4876800"/>
            <a:ext cx="5668509" cy="725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Managing your emotions effectively to communicate constructively.</a:t>
            </a:r>
            <a:endParaRPr lang="en-US" sz="2400" dirty="0"/>
          </a:p>
        </p:txBody>
      </p:sp>
      <p:pic>
        <p:nvPicPr>
          <p:cNvPr id="3" name="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Dp8">
            <a:hlinkClick r:id="" action="ppaction://media"/>
            <a:extLst>
              <a:ext uri="{FF2B5EF4-FFF2-40B4-BE49-F238E27FC236}">
                <a16:creationId xmlns:a16="http://schemas.microsoft.com/office/drawing/2014/main" id="{DC8C0311-82F2-A1B5-39C0-FD2F625E20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3"/>
    </mc:Choice>
    <mc:Fallback xmlns="">
      <p:transition spd="slow" advTm="2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3"/>
        <p14:stopEvt time="27608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50B76-750E-E12A-E9C6-8A4A07F0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44DB66-496D-E3CD-D969-A18E6253C2A9}"/>
              </a:ext>
            </a:extLst>
          </p:cNvPr>
          <p:cNvSpPr txBox="1"/>
          <p:nvPr/>
        </p:nvSpPr>
        <p:spPr>
          <a:xfrm>
            <a:off x="152400" y="838200"/>
            <a:ext cx="8686800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7030A0"/>
                </a:solidFill>
                <a:ea typeface="Raleway" pitchFamily="34" charset="-122"/>
                <a:cs typeface="Raleway" pitchFamily="34" charset="-120"/>
              </a:rPr>
              <a:t>BARRIERS TO EFFECTIVE COMMUNICATION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7A29C-2874-0DEA-91C6-DBE763CBB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857" y="79529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EB3DC-CE72-A091-A343-078B785C380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607237" y="6209508"/>
            <a:ext cx="4114800" cy="365125"/>
          </a:xfrm>
        </p:spPr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  <a:endParaRPr lang="en-IN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DE058EFA-D1E5-EBEF-91C1-09D718FC9FF3}"/>
              </a:ext>
            </a:extLst>
          </p:cNvPr>
          <p:cNvSpPr/>
          <p:nvPr/>
        </p:nvSpPr>
        <p:spPr>
          <a:xfrm>
            <a:off x="457200" y="1408153"/>
            <a:ext cx="7264837" cy="636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endParaRPr lang="en-US" sz="4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7" name="Shape 1"/>
          <p:cNvSpPr/>
          <p:nvPr/>
        </p:nvSpPr>
        <p:spPr>
          <a:xfrm>
            <a:off x="1143000" y="1910120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38" name="Text 2"/>
          <p:cNvSpPr/>
          <p:nvPr/>
        </p:nvSpPr>
        <p:spPr>
          <a:xfrm>
            <a:off x="1377434" y="2144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dirty="0">
                <a:solidFill>
                  <a:srgbClr val="FF0000"/>
                </a:solidFill>
                <a:ea typeface="Raleway" pitchFamily="34" charset="-122"/>
                <a:cs typeface="Raleway" pitchFamily="34" charset="-120"/>
              </a:rPr>
              <a:t>Language Barriers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 3"/>
          <p:cNvSpPr/>
          <p:nvPr/>
        </p:nvSpPr>
        <p:spPr>
          <a:xfrm>
            <a:off x="1377434" y="2634972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Differences in language or dialects can hinder understanding.</a:t>
            </a:r>
            <a:endParaRPr lang="en-US" sz="2400" dirty="0"/>
          </a:p>
        </p:txBody>
      </p:sp>
      <p:sp>
        <p:nvSpPr>
          <p:cNvPr id="40" name="Shape 4"/>
          <p:cNvSpPr/>
          <p:nvPr/>
        </p:nvSpPr>
        <p:spPr>
          <a:xfrm>
            <a:off x="5034677" y="1910120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1" name="Text 5"/>
          <p:cNvSpPr/>
          <p:nvPr/>
        </p:nvSpPr>
        <p:spPr>
          <a:xfrm>
            <a:off x="5269111" y="2144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400" dirty="0">
                <a:solidFill>
                  <a:srgbClr val="FF0000"/>
                </a:solidFill>
              </a:rPr>
              <a:t>Cultural Differences</a:t>
            </a:r>
          </a:p>
        </p:txBody>
      </p:sp>
      <p:sp>
        <p:nvSpPr>
          <p:cNvPr id="42" name="Text 6"/>
          <p:cNvSpPr/>
          <p:nvPr/>
        </p:nvSpPr>
        <p:spPr>
          <a:xfrm>
            <a:off x="5269111" y="2634972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Cultural norms and values can influence communication styles.</a:t>
            </a:r>
            <a:endParaRPr lang="en-US" sz="2400" dirty="0"/>
          </a:p>
        </p:txBody>
      </p:sp>
      <p:sp>
        <p:nvSpPr>
          <p:cNvPr id="43" name="Shape 7"/>
          <p:cNvSpPr/>
          <p:nvPr/>
        </p:nvSpPr>
        <p:spPr>
          <a:xfrm>
            <a:off x="1143000" y="4184928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4" name="Text 8"/>
          <p:cNvSpPr/>
          <p:nvPr/>
        </p:nvSpPr>
        <p:spPr>
          <a:xfrm>
            <a:off x="1377434" y="42938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dirty="0">
                <a:solidFill>
                  <a:srgbClr val="FF0000"/>
                </a:solidFill>
              </a:rPr>
              <a:t>Physical Distractions</a:t>
            </a:r>
          </a:p>
        </p:txBody>
      </p:sp>
      <p:sp>
        <p:nvSpPr>
          <p:cNvPr id="45" name="Text 9"/>
          <p:cNvSpPr/>
          <p:nvPr/>
        </p:nvSpPr>
        <p:spPr>
          <a:xfrm>
            <a:off x="1377434" y="4724400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Noise, interruptions, or uncomfortable environments can disrupt communication.</a:t>
            </a:r>
            <a:endParaRPr lang="en-US" sz="2400" dirty="0"/>
          </a:p>
        </p:txBody>
      </p:sp>
      <p:sp>
        <p:nvSpPr>
          <p:cNvPr id="46" name="Shape 10"/>
          <p:cNvSpPr/>
          <p:nvPr/>
        </p:nvSpPr>
        <p:spPr>
          <a:xfrm>
            <a:off x="5034677" y="4184928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7" name="Text 11"/>
          <p:cNvSpPr/>
          <p:nvPr/>
        </p:nvSpPr>
        <p:spPr>
          <a:xfrm>
            <a:off x="5269111" y="4343400"/>
            <a:ext cx="28357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dirty="0">
                <a:solidFill>
                  <a:srgbClr val="FF0000"/>
                </a:solidFill>
              </a:rPr>
              <a:t>Psychological Factors</a:t>
            </a:r>
          </a:p>
        </p:txBody>
      </p:sp>
      <p:sp>
        <p:nvSpPr>
          <p:cNvPr id="48" name="Text 12"/>
          <p:cNvSpPr/>
          <p:nvPr/>
        </p:nvSpPr>
        <p:spPr>
          <a:xfrm>
            <a:off x="5269111" y="487680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ea typeface="Roboto" pitchFamily="34" charset="-122"/>
                <a:cs typeface="Roboto" pitchFamily="34" charset="-120"/>
              </a:rPr>
              <a:t>Stress, anxiety, or biases can distort communication.</a:t>
            </a:r>
            <a:endParaRPr lang="en-US" sz="2400" dirty="0"/>
          </a:p>
        </p:txBody>
      </p:sp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Dp9">
            <a:hlinkClick r:id="" action="ppaction://media"/>
            <a:extLst>
              <a:ext uri="{FF2B5EF4-FFF2-40B4-BE49-F238E27FC236}">
                <a16:creationId xmlns:a16="http://schemas.microsoft.com/office/drawing/2014/main" id="{D3CFE582-23EC-FA23-917F-A8B238C238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7"/>
    </mc:Choice>
    <mc:Fallback xmlns="">
      <p:transition spd="slow" advTm="3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9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" objId="3"/>
        <p14:stopEvt time="3556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665</Words>
  <Application>Microsoft Office PowerPoint</Application>
  <PresentationFormat>Widescreen</PresentationFormat>
  <Paragraphs>128</Paragraphs>
  <Slides>13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MT</vt:lpstr>
      <vt:lpstr>Calibri</vt:lpstr>
      <vt:lpstr>Calibri Light</vt:lpstr>
      <vt:lpstr>Raleway</vt:lpstr>
      <vt:lpstr>Roboto</vt:lpstr>
      <vt:lpstr>Source Serif Pro Semi Bold</vt:lpstr>
      <vt:lpstr>Wingdings</vt:lpstr>
      <vt:lpstr>Office Theme</vt:lpstr>
      <vt:lpstr>1_Office Theme</vt:lpstr>
      <vt:lpstr>THE FOUNDATION OF COMMUNICATION</vt:lpstr>
      <vt:lpstr>CONTENT</vt:lpstr>
      <vt:lpstr>THE IMPORTANCE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IQAC NAAC</dc:creator>
  <cp:lastModifiedBy>akanksha makode</cp:lastModifiedBy>
  <cp:revision>99</cp:revision>
  <dcterms:created xsi:type="dcterms:W3CDTF">2023-09-19T16:42:09Z</dcterms:created>
  <dcterms:modified xsi:type="dcterms:W3CDTF">2024-12-23T03:57:58Z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2023-09-19T00:00:00Z</vt:filetime>
  </property>
</Properties>
</file>