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9" r:id="rId1"/>
    <p:sldMasterId id="2147483692" r:id="rId2"/>
  </p:sldMasterIdLst>
  <p:notesMasterIdLst>
    <p:notesMasterId r:id="rId16"/>
  </p:notesMasterIdLst>
  <p:sldIdLst>
    <p:sldId id="312" r:id="rId3"/>
    <p:sldId id="258" r:id="rId4"/>
    <p:sldId id="259" r:id="rId5"/>
    <p:sldId id="301" r:id="rId6"/>
    <p:sldId id="314" r:id="rId7"/>
    <p:sldId id="315" r:id="rId8"/>
    <p:sldId id="316" r:id="rId9"/>
    <p:sldId id="317" r:id="rId10"/>
    <p:sldId id="318" r:id="rId11"/>
    <p:sldId id="319" r:id="rId12"/>
    <p:sldId id="320" r:id="rId13"/>
    <p:sldId id="313" r:id="rId14"/>
    <p:sldId id="311" r:id="rId15"/>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850" y="77"/>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0CB7DAAE-49A9-4371-9CAE-1F128A4C01B3}" type="datetimeFigureOut">
              <a:rPr lang="en-IN" smtClean="0"/>
              <a:t>21-12-2024</a:t>
            </a:fld>
            <a:endParaRPr lang="en-IN"/>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FA0E1703-48BD-4280-9492-A53934329290}" type="slidenum">
              <a:rPr lang="en-IN" smtClean="0"/>
              <a:t>‹#›</a:t>
            </a:fld>
            <a:endParaRPr lang="en-IN"/>
          </a:p>
        </p:txBody>
      </p:sp>
    </p:spTree>
    <p:extLst>
      <p:ext uri="{BB962C8B-B14F-4D97-AF65-F5344CB8AC3E}">
        <p14:creationId xmlns:p14="http://schemas.microsoft.com/office/powerpoint/2010/main" val="680311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0E1703-48BD-4280-9492-A53934329290}" type="slidenum">
              <a:rPr lang="en-IN" smtClean="0"/>
              <a:t>1</a:t>
            </a:fld>
            <a:endParaRPr lang="en-IN"/>
          </a:p>
        </p:txBody>
      </p:sp>
    </p:spTree>
    <p:extLst>
      <p:ext uri="{BB962C8B-B14F-4D97-AF65-F5344CB8AC3E}">
        <p14:creationId xmlns:p14="http://schemas.microsoft.com/office/powerpoint/2010/main" val="22540508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3A4FF9-EABA-80B3-DAD5-627ADC34AA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7B22E1-D02A-1551-1A10-C29AF211FD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B14B41-E25F-4956-D603-29F086A74E2B}"/>
              </a:ext>
            </a:extLst>
          </p:cNvPr>
          <p:cNvSpPr>
            <a:spLocks noGrp="1"/>
          </p:cNvSpPr>
          <p:nvPr>
            <p:ph type="body" idx="1"/>
          </p:nvPr>
        </p:nvSpPr>
        <p:spPr/>
        <p:txBody>
          <a:bodyPr/>
          <a:lstStyle/>
          <a:p>
            <a:endParaRPr lang="en-IN"/>
          </a:p>
        </p:txBody>
      </p:sp>
      <p:sp>
        <p:nvSpPr>
          <p:cNvPr id="4" name="Slide Number Placeholder 3">
            <a:extLst>
              <a:ext uri="{FF2B5EF4-FFF2-40B4-BE49-F238E27FC236}">
                <a16:creationId xmlns:a16="http://schemas.microsoft.com/office/drawing/2014/main" id="{F8CDC986-3E83-6E44-3E24-EC4C41B7D192}"/>
              </a:ext>
            </a:extLst>
          </p:cNvPr>
          <p:cNvSpPr>
            <a:spLocks noGrp="1"/>
          </p:cNvSpPr>
          <p:nvPr>
            <p:ph type="sldNum" sz="quarter" idx="10"/>
          </p:nvPr>
        </p:nvSpPr>
        <p:spPr/>
        <p:txBody>
          <a:bodyPr/>
          <a:lstStyle/>
          <a:p>
            <a:fld id="{FA0E1703-48BD-4280-9492-A53934329290}" type="slidenum">
              <a:rPr lang="en-IN" smtClean="0"/>
              <a:t>11</a:t>
            </a:fld>
            <a:endParaRPr lang="en-IN"/>
          </a:p>
        </p:txBody>
      </p:sp>
    </p:spTree>
    <p:extLst>
      <p:ext uri="{BB962C8B-B14F-4D97-AF65-F5344CB8AC3E}">
        <p14:creationId xmlns:p14="http://schemas.microsoft.com/office/powerpoint/2010/main" val="2553900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A2AC1A-5328-0E06-E178-3560FCF328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725A8E-C1F0-A122-C877-0585922FA4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453E2D-528E-EA14-7E0A-BDC1EB3A4101}"/>
              </a:ext>
            </a:extLst>
          </p:cNvPr>
          <p:cNvSpPr>
            <a:spLocks noGrp="1"/>
          </p:cNvSpPr>
          <p:nvPr>
            <p:ph type="body" idx="1"/>
          </p:nvPr>
        </p:nvSpPr>
        <p:spPr/>
        <p:txBody>
          <a:bodyPr/>
          <a:lstStyle/>
          <a:p>
            <a:endParaRPr lang="en-IN"/>
          </a:p>
        </p:txBody>
      </p:sp>
      <p:sp>
        <p:nvSpPr>
          <p:cNvPr id="4" name="Slide Number Placeholder 3">
            <a:extLst>
              <a:ext uri="{FF2B5EF4-FFF2-40B4-BE49-F238E27FC236}">
                <a16:creationId xmlns:a16="http://schemas.microsoft.com/office/drawing/2014/main" id="{049385F7-9E18-0809-883B-317991858DC5}"/>
              </a:ext>
            </a:extLst>
          </p:cNvPr>
          <p:cNvSpPr>
            <a:spLocks noGrp="1"/>
          </p:cNvSpPr>
          <p:nvPr>
            <p:ph type="sldNum" sz="quarter" idx="10"/>
          </p:nvPr>
        </p:nvSpPr>
        <p:spPr/>
        <p:txBody>
          <a:bodyPr/>
          <a:lstStyle/>
          <a:p>
            <a:fld id="{FA0E1703-48BD-4280-9492-A53934329290}" type="slidenum">
              <a:rPr lang="en-IN" smtClean="0"/>
              <a:t>12</a:t>
            </a:fld>
            <a:endParaRPr lang="en-IN"/>
          </a:p>
        </p:txBody>
      </p:sp>
    </p:spTree>
    <p:extLst>
      <p:ext uri="{BB962C8B-B14F-4D97-AF65-F5344CB8AC3E}">
        <p14:creationId xmlns:p14="http://schemas.microsoft.com/office/powerpoint/2010/main" val="3419549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FA0E1703-48BD-4280-9492-A53934329290}" type="slidenum">
              <a:rPr lang="en-IN" smtClean="0"/>
              <a:t>2</a:t>
            </a:fld>
            <a:endParaRPr lang="en-IN"/>
          </a:p>
        </p:txBody>
      </p:sp>
    </p:spTree>
    <p:extLst>
      <p:ext uri="{BB962C8B-B14F-4D97-AF65-F5344CB8AC3E}">
        <p14:creationId xmlns:p14="http://schemas.microsoft.com/office/powerpoint/2010/main" val="3865914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FA0E1703-48BD-4280-9492-A53934329290}" type="slidenum">
              <a:rPr lang="en-IN" smtClean="0"/>
              <a:t>4</a:t>
            </a:fld>
            <a:endParaRPr lang="en-IN"/>
          </a:p>
        </p:txBody>
      </p:sp>
    </p:spTree>
    <p:extLst>
      <p:ext uri="{BB962C8B-B14F-4D97-AF65-F5344CB8AC3E}">
        <p14:creationId xmlns:p14="http://schemas.microsoft.com/office/powerpoint/2010/main" val="2566619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791C0B-F378-FA46-CC28-37187B7B64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FD4A37-9807-256A-A393-5FD147A1C7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B74EE5-3A2E-7413-81E1-9BDA423472A6}"/>
              </a:ext>
            </a:extLst>
          </p:cNvPr>
          <p:cNvSpPr>
            <a:spLocks noGrp="1"/>
          </p:cNvSpPr>
          <p:nvPr>
            <p:ph type="body" idx="1"/>
          </p:nvPr>
        </p:nvSpPr>
        <p:spPr/>
        <p:txBody>
          <a:bodyPr/>
          <a:lstStyle/>
          <a:p>
            <a:endParaRPr lang="en-IN"/>
          </a:p>
        </p:txBody>
      </p:sp>
      <p:sp>
        <p:nvSpPr>
          <p:cNvPr id="4" name="Slide Number Placeholder 3">
            <a:extLst>
              <a:ext uri="{FF2B5EF4-FFF2-40B4-BE49-F238E27FC236}">
                <a16:creationId xmlns:a16="http://schemas.microsoft.com/office/drawing/2014/main" id="{10680C16-0DC5-2B4F-0ECC-F3FA67F55257}"/>
              </a:ext>
            </a:extLst>
          </p:cNvPr>
          <p:cNvSpPr>
            <a:spLocks noGrp="1"/>
          </p:cNvSpPr>
          <p:nvPr>
            <p:ph type="sldNum" sz="quarter" idx="10"/>
          </p:nvPr>
        </p:nvSpPr>
        <p:spPr/>
        <p:txBody>
          <a:bodyPr/>
          <a:lstStyle/>
          <a:p>
            <a:fld id="{FA0E1703-48BD-4280-9492-A53934329290}" type="slidenum">
              <a:rPr lang="en-IN" smtClean="0"/>
              <a:t>5</a:t>
            </a:fld>
            <a:endParaRPr lang="en-IN"/>
          </a:p>
        </p:txBody>
      </p:sp>
    </p:spTree>
    <p:extLst>
      <p:ext uri="{BB962C8B-B14F-4D97-AF65-F5344CB8AC3E}">
        <p14:creationId xmlns:p14="http://schemas.microsoft.com/office/powerpoint/2010/main" val="1457244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182829-01C8-407A-B2FE-3F16AD2198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00DDC2-E151-02D9-868B-633C233F5C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3407FE-AF1E-B106-64CC-79C2D19D1723}"/>
              </a:ext>
            </a:extLst>
          </p:cNvPr>
          <p:cNvSpPr>
            <a:spLocks noGrp="1"/>
          </p:cNvSpPr>
          <p:nvPr>
            <p:ph type="body" idx="1"/>
          </p:nvPr>
        </p:nvSpPr>
        <p:spPr/>
        <p:txBody>
          <a:bodyPr/>
          <a:lstStyle/>
          <a:p>
            <a:endParaRPr lang="en-IN"/>
          </a:p>
        </p:txBody>
      </p:sp>
      <p:sp>
        <p:nvSpPr>
          <p:cNvPr id="4" name="Slide Number Placeholder 3">
            <a:extLst>
              <a:ext uri="{FF2B5EF4-FFF2-40B4-BE49-F238E27FC236}">
                <a16:creationId xmlns:a16="http://schemas.microsoft.com/office/drawing/2014/main" id="{F0BECE98-7705-98BE-6220-F129BEB42093}"/>
              </a:ext>
            </a:extLst>
          </p:cNvPr>
          <p:cNvSpPr>
            <a:spLocks noGrp="1"/>
          </p:cNvSpPr>
          <p:nvPr>
            <p:ph type="sldNum" sz="quarter" idx="10"/>
          </p:nvPr>
        </p:nvSpPr>
        <p:spPr/>
        <p:txBody>
          <a:bodyPr/>
          <a:lstStyle/>
          <a:p>
            <a:fld id="{FA0E1703-48BD-4280-9492-A53934329290}" type="slidenum">
              <a:rPr lang="en-IN" smtClean="0"/>
              <a:t>6</a:t>
            </a:fld>
            <a:endParaRPr lang="en-IN"/>
          </a:p>
        </p:txBody>
      </p:sp>
    </p:spTree>
    <p:extLst>
      <p:ext uri="{BB962C8B-B14F-4D97-AF65-F5344CB8AC3E}">
        <p14:creationId xmlns:p14="http://schemas.microsoft.com/office/powerpoint/2010/main" val="921935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3017FA-EA7D-A297-81FE-E41EC5FCD6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318B2B-45D9-6FDD-642C-34EFC708C0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B21352-C543-99C2-A355-B22E80CED888}"/>
              </a:ext>
            </a:extLst>
          </p:cNvPr>
          <p:cNvSpPr>
            <a:spLocks noGrp="1"/>
          </p:cNvSpPr>
          <p:nvPr>
            <p:ph type="body" idx="1"/>
          </p:nvPr>
        </p:nvSpPr>
        <p:spPr/>
        <p:txBody>
          <a:bodyPr/>
          <a:lstStyle/>
          <a:p>
            <a:endParaRPr lang="en-IN"/>
          </a:p>
        </p:txBody>
      </p:sp>
      <p:sp>
        <p:nvSpPr>
          <p:cNvPr id="4" name="Slide Number Placeholder 3">
            <a:extLst>
              <a:ext uri="{FF2B5EF4-FFF2-40B4-BE49-F238E27FC236}">
                <a16:creationId xmlns:a16="http://schemas.microsoft.com/office/drawing/2014/main" id="{C7EB8BBD-AB5A-F814-18DE-C398599EB0AC}"/>
              </a:ext>
            </a:extLst>
          </p:cNvPr>
          <p:cNvSpPr>
            <a:spLocks noGrp="1"/>
          </p:cNvSpPr>
          <p:nvPr>
            <p:ph type="sldNum" sz="quarter" idx="10"/>
          </p:nvPr>
        </p:nvSpPr>
        <p:spPr/>
        <p:txBody>
          <a:bodyPr/>
          <a:lstStyle/>
          <a:p>
            <a:fld id="{FA0E1703-48BD-4280-9492-A53934329290}" type="slidenum">
              <a:rPr lang="en-IN" smtClean="0"/>
              <a:t>7</a:t>
            </a:fld>
            <a:endParaRPr lang="en-IN"/>
          </a:p>
        </p:txBody>
      </p:sp>
    </p:spTree>
    <p:extLst>
      <p:ext uri="{BB962C8B-B14F-4D97-AF65-F5344CB8AC3E}">
        <p14:creationId xmlns:p14="http://schemas.microsoft.com/office/powerpoint/2010/main" val="37144732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5A0C46-EF6D-00AC-62CC-155F74AADC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72BC1B-14D6-6401-2BFF-0521F1457A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6D12D4-2A01-5FD0-B2DE-021AF2FF895D}"/>
              </a:ext>
            </a:extLst>
          </p:cNvPr>
          <p:cNvSpPr>
            <a:spLocks noGrp="1"/>
          </p:cNvSpPr>
          <p:nvPr>
            <p:ph type="body" idx="1"/>
          </p:nvPr>
        </p:nvSpPr>
        <p:spPr/>
        <p:txBody>
          <a:bodyPr/>
          <a:lstStyle/>
          <a:p>
            <a:endParaRPr lang="en-IN"/>
          </a:p>
        </p:txBody>
      </p:sp>
      <p:sp>
        <p:nvSpPr>
          <p:cNvPr id="4" name="Slide Number Placeholder 3">
            <a:extLst>
              <a:ext uri="{FF2B5EF4-FFF2-40B4-BE49-F238E27FC236}">
                <a16:creationId xmlns:a16="http://schemas.microsoft.com/office/drawing/2014/main" id="{AF976E3B-1439-E07F-881F-23C788BBD334}"/>
              </a:ext>
            </a:extLst>
          </p:cNvPr>
          <p:cNvSpPr>
            <a:spLocks noGrp="1"/>
          </p:cNvSpPr>
          <p:nvPr>
            <p:ph type="sldNum" sz="quarter" idx="10"/>
          </p:nvPr>
        </p:nvSpPr>
        <p:spPr/>
        <p:txBody>
          <a:bodyPr/>
          <a:lstStyle/>
          <a:p>
            <a:fld id="{FA0E1703-48BD-4280-9492-A53934329290}" type="slidenum">
              <a:rPr lang="en-IN" smtClean="0"/>
              <a:t>8</a:t>
            </a:fld>
            <a:endParaRPr lang="en-IN"/>
          </a:p>
        </p:txBody>
      </p:sp>
    </p:spTree>
    <p:extLst>
      <p:ext uri="{BB962C8B-B14F-4D97-AF65-F5344CB8AC3E}">
        <p14:creationId xmlns:p14="http://schemas.microsoft.com/office/powerpoint/2010/main" val="3399254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02A2E4-259B-588A-9370-D5DB7B4AE2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D85FA2-650C-626A-873A-ADCF2C9B5B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25BD84-9F03-3771-74E6-27F10D05C216}"/>
              </a:ext>
            </a:extLst>
          </p:cNvPr>
          <p:cNvSpPr>
            <a:spLocks noGrp="1"/>
          </p:cNvSpPr>
          <p:nvPr>
            <p:ph type="body" idx="1"/>
          </p:nvPr>
        </p:nvSpPr>
        <p:spPr/>
        <p:txBody>
          <a:bodyPr/>
          <a:lstStyle/>
          <a:p>
            <a:endParaRPr lang="en-IN"/>
          </a:p>
        </p:txBody>
      </p:sp>
      <p:sp>
        <p:nvSpPr>
          <p:cNvPr id="4" name="Slide Number Placeholder 3">
            <a:extLst>
              <a:ext uri="{FF2B5EF4-FFF2-40B4-BE49-F238E27FC236}">
                <a16:creationId xmlns:a16="http://schemas.microsoft.com/office/drawing/2014/main" id="{8F65A295-D887-F4A2-F420-25445B7AB96D}"/>
              </a:ext>
            </a:extLst>
          </p:cNvPr>
          <p:cNvSpPr>
            <a:spLocks noGrp="1"/>
          </p:cNvSpPr>
          <p:nvPr>
            <p:ph type="sldNum" sz="quarter" idx="10"/>
          </p:nvPr>
        </p:nvSpPr>
        <p:spPr/>
        <p:txBody>
          <a:bodyPr/>
          <a:lstStyle/>
          <a:p>
            <a:fld id="{FA0E1703-48BD-4280-9492-A53934329290}" type="slidenum">
              <a:rPr lang="en-IN" smtClean="0"/>
              <a:t>9</a:t>
            </a:fld>
            <a:endParaRPr lang="en-IN"/>
          </a:p>
        </p:txBody>
      </p:sp>
    </p:spTree>
    <p:extLst>
      <p:ext uri="{BB962C8B-B14F-4D97-AF65-F5344CB8AC3E}">
        <p14:creationId xmlns:p14="http://schemas.microsoft.com/office/powerpoint/2010/main" val="787082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B866D7-99D0-248B-9386-395492C184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953E3E-A9B0-0928-B1F7-952AF18DE9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45C44F-C618-7D09-6727-EDC0ACC00FBD}"/>
              </a:ext>
            </a:extLst>
          </p:cNvPr>
          <p:cNvSpPr>
            <a:spLocks noGrp="1"/>
          </p:cNvSpPr>
          <p:nvPr>
            <p:ph type="body" idx="1"/>
          </p:nvPr>
        </p:nvSpPr>
        <p:spPr/>
        <p:txBody>
          <a:bodyPr/>
          <a:lstStyle/>
          <a:p>
            <a:endParaRPr lang="en-IN"/>
          </a:p>
        </p:txBody>
      </p:sp>
      <p:sp>
        <p:nvSpPr>
          <p:cNvPr id="4" name="Slide Number Placeholder 3">
            <a:extLst>
              <a:ext uri="{FF2B5EF4-FFF2-40B4-BE49-F238E27FC236}">
                <a16:creationId xmlns:a16="http://schemas.microsoft.com/office/drawing/2014/main" id="{374C175E-62FE-7E96-7344-1DBA0D21AE0F}"/>
              </a:ext>
            </a:extLst>
          </p:cNvPr>
          <p:cNvSpPr>
            <a:spLocks noGrp="1"/>
          </p:cNvSpPr>
          <p:nvPr>
            <p:ph type="sldNum" sz="quarter" idx="10"/>
          </p:nvPr>
        </p:nvSpPr>
        <p:spPr/>
        <p:txBody>
          <a:bodyPr/>
          <a:lstStyle/>
          <a:p>
            <a:fld id="{FA0E1703-48BD-4280-9492-A53934329290}" type="slidenum">
              <a:rPr lang="en-IN" smtClean="0"/>
              <a:t>10</a:t>
            </a:fld>
            <a:endParaRPr lang="en-IN"/>
          </a:p>
        </p:txBody>
      </p:sp>
    </p:spTree>
    <p:extLst>
      <p:ext uri="{BB962C8B-B14F-4D97-AF65-F5344CB8AC3E}">
        <p14:creationId xmlns:p14="http://schemas.microsoft.com/office/powerpoint/2010/main" val="5344037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13730-0535-4325-A862-C41282738F7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E0EEB469-CFF5-4858-ABD7-FA07445A03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31AAED71-2B21-4E56-81F6-CB58D1C28F45}"/>
              </a:ext>
            </a:extLst>
          </p:cNvPr>
          <p:cNvSpPr>
            <a:spLocks noGrp="1"/>
          </p:cNvSpPr>
          <p:nvPr>
            <p:ph type="dt" sz="half" idx="10"/>
          </p:nvPr>
        </p:nvSpPr>
        <p:spPr/>
        <p:txBody>
          <a:bodyPr/>
          <a:lstStyle/>
          <a:p>
            <a:fld id="{472E40B2-311C-435C-BC2A-0035E99B0381}" type="datetime1">
              <a:rPr lang="en-US" smtClean="0"/>
              <a:t>12/21/2024</a:t>
            </a:fld>
            <a:endParaRPr lang="en-US"/>
          </a:p>
        </p:txBody>
      </p:sp>
      <p:sp>
        <p:nvSpPr>
          <p:cNvPr id="5" name="Footer Placeholder 4">
            <a:extLst>
              <a:ext uri="{FF2B5EF4-FFF2-40B4-BE49-F238E27FC236}">
                <a16:creationId xmlns:a16="http://schemas.microsoft.com/office/drawing/2014/main" id="{9C0C4C3A-D686-4162-B54B-042D8E412873}"/>
              </a:ext>
            </a:extLst>
          </p:cNvPr>
          <p:cNvSpPr>
            <a:spLocks noGrp="1"/>
          </p:cNvSpPr>
          <p:nvPr>
            <p:ph type="ftr" sz="quarter" idx="11"/>
          </p:nvPr>
        </p:nvSpPr>
        <p:spPr/>
        <p:txBody>
          <a:bodyPr/>
          <a:lstStyle/>
          <a:p>
            <a:pPr marL="12700">
              <a:lnSpc>
                <a:spcPts val="1430"/>
              </a:lnSpc>
            </a:pPr>
            <a:r>
              <a:rPr lang="en-US"/>
              <a:t>Government Dental College &amp; Hospital, Mumbai</a:t>
            </a:r>
            <a:endParaRPr lang="en-US" dirty="0"/>
          </a:p>
        </p:txBody>
      </p:sp>
      <p:sp>
        <p:nvSpPr>
          <p:cNvPr id="6" name="Slide Number Placeholder 5">
            <a:extLst>
              <a:ext uri="{FF2B5EF4-FFF2-40B4-BE49-F238E27FC236}">
                <a16:creationId xmlns:a16="http://schemas.microsoft.com/office/drawing/2014/main" id="{9CB766A9-0693-4315-900F-1515832CA0DB}"/>
              </a:ext>
            </a:extLst>
          </p:cNvPr>
          <p:cNvSpPr>
            <a:spLocks noGrp="1"/>
          </p:cNvSpPr>
          <p:nvPr>
            <p:ph type="sldNum" sz="quarter" idx="12"/>
          </p:nvPr>
        </p:nvSpPr>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2477793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3E44D-1D63-4E2E-A90F-7F659EDBFA93}"/>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95E4347E-936C-4B6D-AEE9-54625F18702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7191610-1463-4FA6-A6F1-26FC412D5B2A}"/>
              </a:ext>
            </a:extLst>
          </p:cNvPr>
          <p:cNvSpPr>
            <a:spLocks noGrp="1"/>
          </p:cNvSpPr>
          <p:nvPr>
            <p:ph type="dt" sz="half" idx="10"/>
          </p:nvPr>
        </p:nvSpPr>
        <p:spPr/>
        <p:txBody>
          <a:bodyPr/>
          <a:lstStyle/>
          <a:p>
            <a:fld id="{B5F2603B-C825-4802-A2D0-FD58862B6825}" type="datetime1">
              <a:rPr lang="en-US" smtClean="0"/>
              <a:t>12/21/2024</a:t>
            </a:fld>
            <a:endParaRPr lang="en-US"/>
          </a:p>
        </p:txBody>
      </p:sp>
      <p:sp>
        <p:nvSpPr>
          <p:cNvPr id="5" name="Footer Placeholder 4">
            <a:extLst>
              <a:ext uri="{FF2B5EF4-FFF2-40B4-BE49-F238E27FC236}">
                <a16:creationId xmlns:a16="http://schemas.microsoft.com/office/drawing/2014/main" id="{CCAE9266-8D03-494E-82B5-6ECF93913BA7}"/>
              </a:ext>
            </a:extLst>
          </p:cNvPr>
          <p:cNvSpPr>
            <a:spLocks noGrp="1"/>
          </p:cNvSpPr>
          <p:nvPr>
            <p:ph type="ftr" sz="quarter" idx="11"/>
          </p:nvPr>
        </p:nvSpPr>
        <p:spPr/>
        <p:txBody>
          <a:bodyPr/>
          <a:lstStyle/>
          <a:p>
            <a:pPr marL="12700">
              <a:lnSpc>
                <a:spcPts val="1430"/>
              </a:lnSpc>
            </a:pPr>
            <a:r>
              <a:rPr lang="en-US"/>
              <a:t>Government Dental College &amp; Hospital, Mumbai</a:t>
            </a:r>
            <a:endParaRPr lang="en-US" dirty="0"/>
          </a:p>
        </p:txBody>
      </p:sp>
      <p:sp>
        <p:nvSpPr>
          <p:cNvPr id="6" name="Slide Number Placeholder 5">
            <a:extLst>
              <a:ext uri="{FF2B5EF4-FFF2-40B4-BE49-F238E27FC236}">
                <a16:creationId xmlns:a16="http://schemas.microsoft.com/office/drawing/2014/main" id="{0BF29AAC-B949-445B-B7C6-44FD19F9F9C5}"/>
              </a:ext>
            </a:extLst>
          </p:cNvPr>
          <p:cNvSpPr>
            <a:spLocks noGrp="1"/>
          </p:cNvSpPr>
          <p:nvPr>
            <p:ph type="sldNum" sz="quarter" idx="12"/>
          </p:nvPr>
        </p:nvSpPr>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809431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98FB65-63EB-453D-8010-11ACE3AD908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566264CF-AC36-42D0-8C75-64671BC1F62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60677AD-B93C-4BCD-8760-AB54A4152EB7}"/>
              </a:ext>
            </a:extLst>
          </p:cNvPr>
          <p:cNvSpPr>
            <a:spLocks noGrp="1"/>
          </p:cNvSpPr>
          <p:nvPr>
            <p:ph type="dt" sz="half" idx="10"/>
          </p:nvPr>
        </p:nvSpPr>
        <p:spPr/>
        <p:txBody>
          <a:bodyPr/>
          <a:lstStyle/>
          <a:p>
            <a:fld id="{2B043135-1919-4FB8-8986-DFC8D5ED20C0}" type="datetime1">
              <a:rPr lang="en-US" smtClean="0"/>
              <a:t>12/21/2024</a:t>
            </a:fld>
            <a:endParaRPr lang="en-US"/>
          </a:p>
        </p:txBody>
      </p:sp>
      <p:sp>
        <p:nvSpPr>
          <p:cNvPr id="5" name="Footer Placeholder 4">
            <a:extLst>
              <a:ext uri="{FF2B5EF4-FFF2-40B4-BE49-F238E27FC236}">
                <a16:creationId xmlns:a16="http://schemas.microsoft.com/office/drawing/2014/main" id="{772A9628-F1DE-4D35-B864-FA397F6FAF03}"/>
              </a:ext>
            </a:extLst>
          </p:cNvPr>
          <p:cNvSpPr>
            <a:spLocks noGrp="1"/>
          </p:cNvSpPr>
          <p:nvPr>
            <p:ph type="ftr" sz="quarter" idx="11"/>
          </p:nvPr>
        </p:nvSpPr>
        <p:spPr/>
        <p:txBody>
          <a:bodyPr/>
          <a:lstStyle/>
          <a:p>
            <a:pPr marL="12700">
              <a:lnSpc>
                <a:spcPts val="1430"/>
              </a:lnSpc>
            </a:pPr>
            <a:r>
              <a:rPr lang="en-US"/>
              <a:t>Government Dental College &amp; Hospital, Mumbai</a:t>
            </a:r>
            <a:endParaRPr lang="en-US" dirty="0"/>
          </a:p>
        </p:txBody>
      </p:sp>
      <p:sp>
        <p:nvSpPr>
          <p:cNvPr id="6" name="Slide Number Placeholder 5">
            <a:extLst>
              <a:ext uri="{FF2B5EF4-FFF2-40B4-BE49-F238E27FC236}">
                <a16:creationId xmlns:a16="http://schemas.microsoft.com/office/drawing/2014/main" id="{F73E95AB-0B21-46B9-92E0-477EB58662D3}"/>
              </a:ext>
            </a:extLst>
          </p:cNvPr>
          <p:cNvSpPr>
            <a:spLocks noGrp="1"/>
          </p:cNvSpPr>
          <p:nvPr>
            <p:ph type="sldNum" sz="quarter" idx="12"/>
          </p:nvPr>
        </p:nvSpPr>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19428455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3128010" y="699896"/>
            <a:ext cx="5935979" cy="513715"/>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200" b="0" i="0">
                <a:solidFill>
                  <a:srgbClr val="888888"/>
                </a:solidFill>
                <a:latin typeface="Arial MT"/>
                <a:cs typeface="Arial MT"/>
              </a:defRPr>
            </a:lvl1pPr>
          </a:lstStyle>
          <a:p>
            <a:pPr marL="12700">
              <a:lnSpc>
                <a:spcPts val="1430"/>
              </a:lnSpc>
            </a:pPr>
            <a:r>
              <a:rPr lang="en-US"/>
              <a:t>Government Dental College &amp; Hospital, Mumbai</a:t>
            </a:r>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4E16B7F6-1AA2-4C37-8B09-64E1D1A3DD86}" type="datetime1">
              <a:rPr lang="en-US" smtClean="0"/>
              <a:t>12/21/2024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3397081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456E8F4-7C8F-475F-85E7-E9E077286C73}" type="datetimeFigureOut">
              <a:rPr lang="en-IN" smtClean="0"/>
              <a:t>21-12-2024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06143FA-3937-44B1-81BC-1DD47167A264}" type="slidenum">
              <a:rPr lang="en-IN" smtClean="0"/>
              <a:t>‹#›</a:t>
            </a:fld>
            <a:endParaRPr lang="en-IN"/>
          </a:p>
        </p:txBody>
      </p:sp>
    </p:spTree>
    <p:extLst>
      <p:ext uri="{BB962C8B-B14F-4D97-AF65-F5344CB8AC3E}">
        <p14:creationId xmlns:p14="http://schemas.microsoft.com/office/powerpoint/2010/main" val="16988497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56E8F4-7C8F-475F-85E7-E9E077286C73}" type="datetimeFigureOut">
              <a:rPr lang="en-IN" smtClean="0"/>
              <a:t>21-12-2024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06143FA-3937-44B1-81BC-1DD47167A264}" type="slidenum">
              <a:rPr lang="en-IN" smtClean="0"/>
              <a:t>‹#›</a:t>
            </a:fld>
            <a:endParaRPr lang="en-IN"/>
          </a:p>
        </p:txBody>
      </p:sp>
    </p:spTree>
    <p:extLst>
      <p:ext uri="{BB962C8B-B14F-4D97-AF65-F5344CB8AC3E}">
        <p14:creationId xmlns:p14="http://schemas.microsoft.com/office/powerpoint/2010/main" val="15251851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456E8F4-7C8F-475F-85E7-E9E077286C73}" type="datetimeFigureOut">
              <a:rPr lang="en-IN" smtClean="0"/>
              <a:t>21-12-2024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06143FA-3937-44B1-81BC-1DD47167A264}" type="slidenum">
              <a:rPr lang="en-IN" smtClean="0"/>
              <a:t>‹#›</a:t>
            </a:fld>
            <a:endParaRPr lang="en-IN"/>
          </a:p>
        </p:txBody>
      </p:sp>
    </p:spTree>
    <p:extLst>
      <p:ext uri="{BB962C8B-B14F-4D97-AF65-F5344CB8AC3E}">
        <p14:creationId xmlns:p14="http://schemas.microsoft.com/office/powerpoint/2010/main" val="263477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456E8F4-7C8F-475F-85E7-E9E077286C73}" type="datetimeFigureOut">
              <a:rPr lang="en-IN" smtClean="0"/>
              <a:t>21-12-2024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06143FA-3937-44B1-81BC-1DD47167A264}" type="slidenum">
              <a:rPr lang="en-IN" smtClean="0"/>
              <a:t>‹#›</a:t>
            </a:fld>
            <a:endParaRPr lang="en-IN"/>
          </a:p>
        </p:txBody>
      </p:sp>
    </p:spTree>
    <p:extLst>
      <p:ext uri="{BB962C8B-B14F-4D97-AF65-F5344CB8AC3E}">
        <p14:creationId xmlns:p14="http://schemas.microsoft.com/office/powerpoint/2010/main" val="2174252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456E8F4-7C8F-475F-85E7-E9E077286C73}" type="datetimeFigureOut">
              <a:rPr lang="en-IN" smtClean="0"/>
              <a:t>21-12-2024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906143FA-3937-44B1-81BC-1DD47167A264}" type="slidenum">
              <a:rPr lang="en-IN" smtClean="0"/>
              <a:t>‹#›</a:t>
            </a:fld>
            <a:endParaRPr lang="en-IN"/>
          </a:p>
        </p:txBody>
      </p:sp>
    </p:spTree>
    <p:extLst>
      <p:ext uri="{BB962C8B-B14F-4D97-AF65-F5344CB8AC3E}">
        <p14:creationId xmlns:p14="http://schemas.microsoft.com/office/powerpoint/2010/main" val="4218086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456E8F4-7C8F-475F-85E7-E9E077286C73}" type="datetimeFigureOut">
              <a:rPr lang="en-IN" smtClean="0"/>
              <a:t>21-12-2024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906143FA-3937-44B1-81BC-1DD47167A264}" type="slidenum">
              <a:rPr lang="en-IN" smtClean="0"/>
              <a:t>‹#›</a:t>
            </a:fld>
            <a:endParaRPr lang="en-IN"/>
          </a:p>
        </p:txBody>
      </p:sp>
    </p:spTree>
    <p:extLst>
      <p:ext uri="{BB962C8B-B14F-4D97-AF65-F5344CB8AC3E}">
        <p14:creationId xmlns:p14="http://schemas.microsoft.com/office/powerpoint/2010/main" val="3448727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56E8F4-7C8F-475F-85E7-E9E077286C73}" type="datetimeFigureOut">
              <a:rPr lang="en-IN" smtClean="0"/>
              <a:t>21-12-2024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906143FA-3937-44B1-81BC-1DD47167A264}" type="slidenum">
              <a:rPr lang="en-IN" smtClean="0"/>
              <a:t>‹#›</a:t>
            </a:fld>
            <a:endParaRPr lang="en-IN"/>
          </a:p>
        </p:txBody>
      </p:sp>
    </p:spTree>
    <p:extLst>
      <p:ext uri="{BB962C8B-B14F-4D97-AF65-F5344CB8AC3E}">
        <p14:creationId xmlns:p14="http://schemas.microsoft.com/office/powerpoint/2010/main" val="1246242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E3C7F-9821-48FF-A052-4A556A46C78E}"/>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A96DCC0A-F12A-4DE2-B960-3E736BABDB5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DC0D957-EB6C-4938-9257-96071E7E9372}"/>
              </a:ext>
            </a:extLst>
          </p:cNvPr>
          <p:cNvSpPr>
            <a:spLocks noGrp="1"/>
          </p:cNvSpPr>
          <p:nvPr>
            <p:ph type="dt" sz="half" idx="10"/>
          </p:nvPr>
        </p:nvSpPr>
        <p:spPr/>
        <p:txBody>
          <a:bodyPr/>
          <a:lstStyle/>
          <a:p>
            <a:fld id="{74EFA1CA-19A7-42F3-BD10-D333C3A508F7}" type="datetime1">
              <a:rPr lang="en-US" smtClean="0"/>
              <a:t>12/21/2024</a:t>
            </a:fld>
            <a:endParaRPr lang="en-US"/>
          </a:p>
        </p:txBody>
      </p:sp>
      <p:sp>
        <p:nvSpPr>
          <p:cNvPr id="5" name="Footer Placeholder 4">
            <a:extLst>
              <a:ext uri="{FF2B5EF4-FFF2-40B4-BE49-F238E27FC236}">
                <a16:creationId xmlns:a16="http://schemas.microsoft.com/office/drawing/2014/main" id="{ED526021-1489-453C-9D0F-A86F3616CC75}"/>
              </a:ext>
            </a:extLst>
          </p:cNvPr>
          <p:cNvSpPr>
            <a:spLocks noGrp="1"/>
          </p:cNvSpPr>
          <p:nvPr>
            <p:ph type="ftr" sz="quarter" idx="11"/>
          </p:nvPr>
        </p:nvSpPr>
        <p:spPr/>
        <p:txBody>
          <a:bodyPr/>
          <a:lstStyle/>
          <a:p>
            <a:pPr marL="12700">
              <a:lnSpc>
                <a:spcPts val="1430"/>
              </a:lnSpc>
            </a:pPr>
            <a:r>
              <a:rPr lang="en-US"/>
              <a:t>Government Dental College &amp; Hospital, Mumbai</a:t>
            </a:r>
            <a:endParaRPr lang="en-US" dirty="0"/>
          </a:p>
        </p:txBody>
      </p:sp>
      <p:sp>
        <p:nvSpPr>
          <p:cNvPr id="6" name="Slide Number Placeholder 5">
            <a:extLst>
              <a:ext uri="{FF2B5EF4-FFF2-40B4-BE49-F238E27FC236}">
                <a16:creationId xmlns:a16="http://schemas.microsoft.com/office/drawing/2014/main" id="{C67C6BAB-1A8A-40EF-8560-C6645970AA0D}"/>
              </a:ext>
            </a:extLst>
          </p:cNvPr>
          <p:cNvSpPr>
            <a:spLocks noGrp="1"/>
          </p:cNvSpPr>
          <p:nvPr>
            <p:ph type="sldNum" sz="quarter" idx="12"/>
          </p:nvPr>
        </p:nvSpPr>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15483077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456E8F4-7C8F-475F-85E7-E9E077286C73}" type="datetimeFigureOut">
              <a:rPr lang="en-IN" smtClean="0"/>
              <a:t>21-12-2024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06143FA-3937-44B1-81BC-1DD47167A264}" type="slidenum">
              <a:rPr lang="en-IN" smtClean="0"/>
              <a:t>‹#›</a:t>
            </a:fld>
            <a:endParaRPr lang="en-IN"/>
          </a:p>
        </p:txBody>
      </p:sp>
    </p:spTree>
    <p:extLst>
      <p:ext uri="{BB962C8B-B14F-4D97-AF65-F5344CB8AC3E}">
        <p14:creationId xmlns:p14="http://schemas.microsoft.com/office/powerpoint/2010/main" val="20828983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456E8F4-7C8F-475F-85E7-E9E077286C73}" type="datetimeFigureOut">
              <a:rPr lang="en-IN" smtClean="0"/>
              <a:t>21-12-2024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06143FA-3937-44B1-81BC-1DD47167A264}" type="slidenum">
              <a:rPr lang="en-IN" smtClean="0"/>
              <a:t>‹#›</a:t>
            </a:fld>
            <a:endParaRPr lang="en-IN"/>
          </a:p>
        </p:txBody>
      </p:sp>
    </p:spTree>
    <p:extLst>
      <p:ext uri="{BB962C8B-B14F-4D97-AF65-F5344CB8AC3E}">
        <p14:creationId xmlns:p14="http://schemas.microsoft.com/office/powerpoint/2010/main" val="41954828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56E8F4-7C8F-475F-85E7-E9E077286C73}" type="datetimeFigureOut">
              <a:rPr lang="en-IN" smtClean="0"/>
              <a:t>21-12-2024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06143FA-3937-44B1-81BC-1DD47167A264}" type="slidenum">
              <a:rPr lang="en-IN" smtClean="0"/>
              <a:t>‹#›</a:t>
            </a:fld>
            <a:endParaRPr lang="en-IN"/>
          </a:p>
        </p:txBody>
      </p:sp>
    </p:spTree>
    <p:extLst>
      <p:ext uri="{BB962C8B-B14F-4D97-AF65-F5344CB8AC3E}">
        <p14:creationId xmlns:p14="http://schemas.microsoft.com/office/powerpoint/2010/main" val="12904759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56E8F4-7C8F-475F-85E7-E9E077286C73}" type="datetimeFigureOut">
              <a:rPr lang="en-IN" smtClean="0"/>
              <a:t>21-12-2024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06143FA-3937-44B1-81BC-1DD47167A264}" type="slidenum">
              <a:rPr lang="en-IN" smtClean="0"/>
              <a:t>‹#›</a:t>
            </a:fld>
            <a:endParaRPr lang="en-IN"/>
          </a:p>
        </p:txBody>
      </p:sp>
    </p:spTree>
    <p:extLst>
      <p:ext uri="{BB962C8B-B14F-4D97-AF65-F5344CB8AC3E}">
        <p14:creationId xmlns:p14="http://schemas.microsoft.com/office/powerpoint/2010/main" val="633826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642DC-3109-4524-A16D-BC134B04BFA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12F96C9C-7BED-4F9E-940D-30A2A5EF08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FE2B8A1-2271-46E8-AD09-68B4C15D0692}"/>
              </a:ext>
            </a:extLst>
          </p:cNvPr>
          <p:cNvSpPr>
            <a:spLocks noGrp="1"/>
          </p:cNvSpPr>
          <p:nvPr>
            <p:ph type="dt" sz="half" idx="10"/>
          </p:nvPr>
        </p:nvSpPr>
        <p:spPr/>
        <p:txBody>
          <a:bodyPr/>
          <a:lstStyle/>
          <a:p>
            <a:fld id="{86D4BAA0-75E4-4937-8AEF-28E93756B0EA}" type="datetime1">
              <a:rPr lang="en-US" smtClean="0"/>
              <a:t>12/21/2024</a:t>
            </a:fld>
            <a:endParaRPr lang="en-US"/>
          </a:p>
        </p:txBody>
      </p:sp>
      <p:sp>
        <p:nvSpPr>
          <p:cNvPr id="5" name="Footer Placeholder 4">
            <a:extLst>
              <a:ext uri="{FF2B5EF4-FFF2-40B4-BE49-F238E27FC236}">
                <a16:creationId xmlns:a16="http://schemas.microsoft.com/office/drawing/2014/main" id="{6F16F70B-E2E4-486E-974E-F6E746C08002}"/>
              </a:ext>
            </a:extLst>
          </p:cNvPr>
          <p:cNvSpPr>
            <a:spLocks noGrp="1"/>
          </p:cNvSpPr>
          <p:nvPr>
            <p:ph type="ftr" sz="quarter" idx="11"/>
          </p:nvPr>
        </p:nvSpPr>
        <p:spPr/>
        <p:txBody>
          <a:bodyPr/>
          <a:lstStyle/>
          <a:p>
            <a:pPr marL="12700">
              <a:lnSpc>
                <a:spcPts val="1430"/>
              </a:lnSpc>
            </a:pPr>
            <a:r>
              <a:rPr lang="en-US"/>
              <a:t>Government Dental College &amp; Hospital, Mumbai</a:t>
            </a:r>
            <a:endParaRPr lang="en-US" dirty="0"/>
          </a:p>
        </p:txBody>
      </p:sp>
      <p:sp>
        <p:nvSpPr>
          <p:cNvPr id="6" name="Slide Number Placeholder 5">
            <a:extLst>
              <a:ext uri="{FF2B5EF4-FFF2-40B4-BE49-F238E27FC236}">
                <a16:creationId xmlns:a16="http://schemas.microsoft.com/office/drawing/2014/main" id="{F495493C-E31A-4D63-A528-F687C1E156B7}"/>
              </a:ext>
            </a:extLst>
          </p:cNvPr>
          <p:cNvSpPr>
            <a:spLocks noGrp="1"/>
          </p:cNvSpPr>
          <p:nvPr>
            <p:ph type="sldNum" sz="quarter" idx="12"/>
          </p:nvPr>
        </p:nvSpPr>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619655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07087-A2DE-40ED-A0C7-6C9828B9F10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568380C-1F92-49DA-899C-A1F907A0DF0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D810A1FA-CA99-4E7D-BBB7-89CC81DF89A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2A3E8BE2-09A6-4BC0-8695-E993489717DD}"/>
              </a:ext>
            </a:extLst>
          </p:cNvPr>
          <p:cNvSpPr>
            <a:spLocks noGrp="1"/>
          </p:cNvSpPr>
          <p:nvPr>
            <p:ph type="dt" sz="half" idx="10"/>
          </p:nvPr>
        </p:nvSpPr>
        <p:spPr/>
        <p:txBody>
          <a:bodyPr/>
          <a:lstStyle/>
          <a:p>
            <a:fld id="{AE405D09-0E0A-414A-9137-E7F36F0EE69C}" type="datetime1">
              <a:rPr lang="en-US" smtClean="0"/>
              <a:t>12/21/2024</a:t>
            </a:fld>
            <a:endParaRPr lang="en-US"/>
          </a:p>
        </p:txBody>
      </p:sp>
      <p:sp>
        <p:nvSpPr>
          <p:cNvPr id="6" name="Footer Placeholder 5">
            <a:extLst>
              <a:ext uri="{FF2B5EF4-FFF2-40B4-BE49-F238E27FC236}">
                <a16:creationId xmlns:a16="http://schemas.microsoft.com/office/drawing/2014/main" id="{866F5D06-612A-4163-A2AB-F7405DB25F17}"/>
              </a:ext>
            </a:extLst>
          </p:cNvPr>
          <p:cNvSpPr>
            <a:spLocks noGrp="1"/>
          </p:cNvSpPr>
          <p:nvPr>
            <p:ph type="ftr" sz="quarter" idx="11"/>
          </p:nvPr>
        </p:nvSpPr>
        <p:spPr/>
        <p:txBody>
          <a:bodyPr/>
          <a:lstStyle/>
          <a:p>
            <a:pPr marL="12700">
              <a:lnSpc>
                <a:spcPts val="1430"/>
              </a:lnSpc>
            </a:pPr>
            <a:r>
              <a:rPr lang="en-US"/>
              <a:t>Government Dental College &amp; Hospital, Mumbai</a:t>
            </a:r>
            <a:endParaRPr lang="en-US" dirty="0"/>
          </a:p>
        </p:txBody>
      </p:sp>
      <p:sp>
        <p:nvSpPr>
          <p:cNvPr id="7" name="Slide Number Placeholder 6">
            <a:extLst>
              <a:ext uri="{FF2B5EF4-FFF2-40B4-BE49-F238E27FC236}">
                <a16:creationId xmlns:a16="http://schemas.microsoft.com/office/drawing/2014/main" id="{78E3FA00-B84B-41BA-B419-943611D10010}"/>
              </a:ext>
            </a:extLst>
          </p:cNvPr>
          <p:cNvSpPr>
            <a:spLocks noGrp="1"/>
          </p:cNvSpPr>
          <p:nvPr>
            <p:ph type="sldNum" sz="quarter" idx="12"/>
          </p:nvPr>
        </p:nvSpPr>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850823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FCAC3-1D99-4501-BB03-38262D3176E4}"/>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0EF0F575-900C-4DA5-B45A-C17A325932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2DBAC5D-AF69-4043-AA58-6CF20B5C19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7885E6EB-56D9-45AF-98B2-4055A151BA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4417B11-706E-4D18-A364-7CC60B8D2EF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56D09C32-AC10-4F76-B9B7-342C3530901A}"/>
              </a:ext>
            </a:extLst>
          </p:cNvPr>
          <p:cNvSpPr>
            <a:spLocks noGrp="1"/>
          </p:cNvSpPr>
          <p:nvPr>
            <p:ph type="dt" sz="half" idx="10"/>
          </p:nvPr>
        </p:nvSpPr>
        <p:spPr/>
        <p:txBody>
          <a:bodyPr/>
          <a:lstStyle/>
          <a:p>
            <a:fld id="{B8B27ADE-758F-42EA-AF12-932B905B1CD2}" type="datetime1">
              <a:rPr lang="en-US" smtClean="0"/>
              <a:t>12/21/2024</a:t>
            </a:fld>
            <a:endParaRPr lang="en-US"/>
          </a:p>
        </p:txBody>
      </p:sp>
      <p:sp>
        <p:nvSpPr>
          <p:cNvPr id="8" name="Footer Placeholder 7">
            <a:extLst>
              <a:ext uri="{FF2B5EF4-FFF2-40B4-BE49-F238E27FC236}">
                <a16:creationId xmlns:a16="http://schemas.microsoft.com/office/drawing/2014/main" id="{316B1DF9-10DC-4BE7-A528-1748CC069474}"/>
              </a:ext>
            </a:extLst>
          </p:cNvPr>
          <p:cNvSpPr>
            <a:spLocks noGrp="1"/>
          </p:cNvSpPr>
          <p:nvPr>
            <p:ph type="ftr" sz="quarter" idx="11"/>
          </p:nvPr>
        </p:nvSpPr>
        <p:spPr/>
        <p:txBody>
          <a:bodyPr/>
          <a:lstStyle/>
          <a:p>
            <a:pPr marL="12700">
              <a:lnSpc>
                <a:spcPts val="1430"/>
              </a:lnSpc>
            </a:pPr>
            <a:r>
              <a:rPr lang="en-US"/>
              <a:t>Government Dental College &amp; Hospital, Mumbai</a:t>
            </a:r>
            <a:endParaRPr lang="en-US" dirty="0"/>
          </a:p>
        </p:txBody>
      </p:sp>
      <p:sp>
        <p:nvSpPr>
          <p:cNvPr id="9" name="Slide Number Placeholder 8">
            <a:extLst>
              <a:ext uri="{FF2B5EF4-FFF2-40B4-BE49-F238E27FC236}">
                <a16:creationId xmlns:a16="http://schemas.microsoft.com/office/drawing/2014/main" id="{B73B9C78-1A16-4742-B1DB-A5B4A930B818}"/>
              </a:ext>
            </a:extLst>
          </p:cNvPr>
          <p:cNvSpPr>
            <a:spLocks noGrp="1"/>
          </p:cNvSpPr>
          <p:nvPr>
            <p:ph type="sldNum" sz="quarter" idx="12"/>
          </p:nvPr>
        </p:nvSpPr>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643669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059E5-CA3A-4737-9AF3-751A787B88FC}"/>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4235AB06-ACA0-471F-AEC6-0011194F33EF}"/>
              </a:ext>
            </a:extLst>
          </p:cNvPr>
          <p:cNvSpPr>
            <a:spLocks noGrp="1"/>
          </p:cNvSpPr>
          <p:nvPr>
            <p:ph type="dt" sz="half" idx="10"/>
          </p:nvPr>
        </p:nvSpPr>
        <p:spPr/>
        <p:txBody>
          <a:bodyPr/>
          <a:lstStyle/>
          <a:p>
            <a:fld id="{EBB758BF-C1A9-4B5F-B61B-26057976F397}" type="datetime1">
              <a:rPr lang="en-US" smtClean="0"/>
              <a:t>12/21/2024</a:t>
            </a:fld>
            <a:endParaRPr lang="en-US"/>
          </a:p>
        </p:txBody>
      </p:sp>
      <p:sp>
        <p:nvSpPr>
          <p:cNvPr id="4" name="Footer Placeholder 3">
            <a:extLst>
              <a:ext uri="{FF2B5EF4-FFF2-40B4-BE49-F238E27FC236}">
                <a16:creationId xmlns:a16="http://schemas.microsoft.com/office/drawing/2014/main" id="{44E6AB11-3BC6-4748-841A-3F021A088BBC}"/>
              </a:ext>
            </a:extLst>
          </p:cNvPr>
          <p:cNvSpPr>
            <a:spLocks noGrp="1"/>
          </p:cNvSpPr>
          <p:nvPr>
            <p:ph type="ftr" sz="quarter" idx="11"/>
          </p:nvPr>
        </p:nvSpPr>
        <p:spPr/>
        <p:txBody>
          <a:bodyPr/>
          <a:lstStyle/>
          <a:p>
            <a:pPr marL="12700">
              <a:lnSpc>
                <a:spcPts val="1430"/>
              </a:lnSpc>
            </a:pPr>
            <a:r>
              <a:rPr lang="en-US"/>
              <a:t>Government Dental College &amp; Hospital, Mumbai</a:t>
            </a:r>
            <a:endParaRPr lang="en-US" dirty="0"/>
          </a:p>
        </p:txBody>
      </p:sp>
      <p:sp>
        <p:nvSpPr>
          <p:cNvPr id="5" name="Slide Number Placeholder 4">
            <a:extLst>
              <a:ext uri="{FF2B5EF4-FFF2-40B4-BE49-F238E27FC236}">
                <a16:creationId xmlns:a16="http://schemas.microsoft.com/office/drawing/2014/main" id="{3C97D8BB-1B8B-4EB1-B1F5-6DFB45D18C5C}"/>
              </a:ext>
            </a:extLst>
          </p:cNvPr>
          <p:cNvSpPr>
            <a:spLocks noGrp="1"/>
          </p:cNvSpPr>
          <p:nvPr>
            <p:ph type="sldNum" sz="quarter" idx="12"/>
          </p:nvPr>
        </p:nvSpPr>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1067631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0F0504-927C-4D21-9B48-390AEE499A72}"/>
              </a:ext>
            </a:extLst>
          </p:cNvPr>
          <p:cNvSpPr>
            <a:spLocks noGrp="1"/>
          </p:cNvSpPr>
          <p:nvPr>
            <p:ph type="dt" sz="half" idx="10"/>
          </p:nvPr>
        </p:nvSpPr>
        <p:spPr/>
        <p:txBody>
          <a:bodyPr/>
          <a:lstStyle/>
          <a:p>
            <a:fld id="{58BD272D-9C7B-4EA6-9ED4-4AF625CBBF64}" type="datetime1">
              <a:rPr lang="en-US" smtClean="0"/>
              <a:t>12/21/2024</a:t>
            </a:fld>
            <a:endParaRPr lang="en-US"/>
          </a:p>
        </p:txBody>
      </p:sp>
      <p:sp>
        <p:nvSpPr>
          <p:cNvPr id="3" name="Footer Placeholder 2">
            <a:extLst>
              <a:ext uri="{FF2B5EF4-FFF2-40B4-BE49-F238E27FC236}">
                <a16:creationId xmlns:a16="http://schemas.microsoft.com/office/drawing/2014/main" id="{0EAD52FE-5139-4781-B0A9-BE88BD9D88AE}"/>
              </a:ext>
            </a:extLst>
          </p:cNvPr>
          <p:cNvSpPr>
            <a:spLocks noGrp="1"/>
          </p:cNvSpPr>
          <p:nvPr>
            <p:ph type="ftr" sz="quarter" idx="11"/>
          </p:nvPr>
        </p:nvSpPr>
        <p:spPr/>
        <p:txBody>
          <a:bodyPr/>
          <a:lstStyle/>
          <a:p>
            <a:pPr marL="12700">
              <a:lnSpc>
                <a:spcPts val="1430"/>
              </a:lnSpc>
            </a:pPr>
            <a:r>
              <a:rPr lang="en-US"/>
              <a:t>Government Dental College &amp; Hospital, Mumbai</a:t>
            </a:r>
            <a:endParaRPr lang="en-US" dirty="0"/>
          </a:p>
        </p:txBody>
      </p:sp>
      <p:sp>
        <p:nvSpPr>
          <p:cNvPr id="4" name="Slide Number Placeholder 3">
            <a:extLst>
              <a:ext uri="{FF2B5EF4-FFF2-40B4-BE49-F238E27FC236}">
                <a16:creationId xmlns:a16="http://schemas.microsoft.com/office/drawing/2014/main" id="{0FA75BB7-4871-4D8F-B59C-8493A872B411}"/>
              </a:ext>
            </a:extLst>
          </p:cNvPr>
          <p:cNvSpPr>
            <a:spLocks noGrp="1"/>
          </p:cNvSpPr>
          <p:nvPr>
            <p:ph type="sldNum" sz="quarter" idx="12"/>
          </p:nvPr>
        </p:nvSpPr>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4134667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1BCD7-32D5-4A9F-8480-A12583C630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57905392-DBC8-496A-BEFE-44129D71F4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9AA83567-7F3B-46D1-82CA-F3EE109C22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1B1B5D-A290-41EF-8F65-1BE10F4595D8}"/>
              </a:ext>
            </a:extLst>
          </p:cNvPr>
          <p:cNvSpPr>
            <a:spLocks noGrp="1"/>
          </p:cNvSpPr>
          <p:nvPr>
            <p:ph type="dt" sz="half" idx="10"/>
          </p:nvPr>
        </p:nvSpPr>
        <p:spPr/>
        <p:txBody>
          <a:bodyPr/>
          <a:lstStyle/>
          <a:p>
            <a:fld id="{1DEA4909-DC8F-4A3C-9F36-1F462592370C}" type="datetime1">
              <a:rPr lang="en-US" smtClean="0"/>
              <a:t>12/21/2024</a:t>
            </a:fld>
            <a:endParaRPr lang="en-US"/>
          </a:p>
        </p:txBody>
      </p:sp>
      <p:sp>
        <p:nvSpPr>
          <p:cNvPr id="6" name="Footer Placeholder 5">
            <a:extLst>
              <a:ext uri="{FF2B5EF4-FFF2-40B4-BE49-F238E27FC236}">
                <a16:creationId xmlns:a16="http://schemas.microsoft.com/office/drawing/2014/main" id="{1FBA3946-AD1C-4C4F-A58D-1174F550FD45}"/>
              </a:ext>
            </a:extLst>
          </p:cNvPr>
          <p:cNvSpPr>
            <a:spLocks noGrp="1"/>
          </p:cNvSpPr>
          <p:nvPr>
            <p:ph type="ftr" sz="quarter" idx="11"/>
          </p:nvPr>
        </p:nvSpPr>
        <p:spPr/>
        <p:txBody>
          <a:bodyPr/>
          <a:lstStyle/>
          <a:p>
            <a:pPr marL="12700">
              <a:lnSpc>
                <a:spcPts val="1430"/>
              </a:lnSpc>
            </a:pPr>
            <a:r>
              <a:rPr lang="en-US"/>
              <a:t>Government Dental College &amp; Hospital, Mumbai</a:t>
            </a:r>
            <a:endParaRPr lang="en-US" dirty="0"/>
          </a:p>
        </p:txBody>
      </p:sp>
      <p:sp>
        <p:nvSpPr>
          <p:cNvPr id="7" name="Slide Number Placeholder 6">
            <a:extLst>
              <a:ext uri="{FF2B5EF4-FFF2-40B4-BE49-F238E27FC236}">
                <a16:creationId xmlns:a16="http://schemas.microsoft.com/office/drawing/2014/main" id="{1705EB6F-8344-4468-9A25-1ED06B7F713A}"/>
              </a:ext>
            </a:extLst>
          </p:cNvPr>
          <p:cNvSpPr>
            <a:spLocks noGrp="1"/>
          </p:cNvSpPr>
          <p:nvPr>
            <p:ph type="sldNum" sz="quarter" idx="12"/>
          </p:nvPr>
        </p:nvSpPr>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3045347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9A998-6B4F-4AE3-A63D-1F141C687F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5FC3D77F-0CE2-4745-8A4E-44F20130D6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BF11537D-192F-4E95-83C3-D76B38D182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679C35-E9B2-4D43-974F-77F8DBDAD1D0}"/>
              </a:ext>
            </a:extLst>
          </p:cNvPr>
          <p:cNvSpPr>
            <a:spLocks noGrp="1"/>
          </p:cNvSpPr>
          <p:nvPr>
            <p:ph type="dt" sz="half" idx="10"/>
          </p:nvPr>
        </p:nvSpPr>
        <p:spPr/>
        <p:txBody>
          <a:bodyPr/>
          <a:lstStyle/>
          <a:p>
            <a:fld id="{D14CDB12-3391-4B6A-9A7F-ECFE1F81B3D0}" type="datetime1">
              <a:rPr lang="en-US" smtClean="0"/>
              <a:t>12/21/2024</a:t>
            </a:fld>
            <a:endParaRPr lang="en-US"/>
          </a:p>
        </p:txBody>
      </p:sp>
      <p:sp>
        <p:nvSpPr>
          <p:cNvPr id="6" name="Footer Placeholder 5">
            <a:extLst>
              <a:ext uri="{FF2B5EF4-FFF2-40B4-BE49-F238E27FC236}">
                <a16:creationId xmlns:a16="http://schemas.microsoft.com/office/drawing/2014/main" id="{FFA75D92-E9EE-4376-87DD-D19A6E64E712}"/>
              </a:ext>
            </a:extLst>
          </p:cNvPr>
          <p:cNvSpPr>
            <a:spLocks noGrp="1"/>
          </p:cNvSpPr>
          <p:nvPr>
            <p:ph type="ftr" sz="quarter" idx="11"/>
          </p:nvPr>
        </p:nvSpPr>
        <p:spPr/>
        <p:txBody>
          <a:bodyPr/>
          <a:lstStyle/>
          <a:p>
            <a:pPr marL="12700">
              <a:lnSpc>
                <a:spcPts val="1430"/>
              </a:lnSpc>
            </a:pPr>
            <a:r>
              <a:rPr lang="en-US"/>
              <a:t>Government Dental College &amp; Hospital, Mumbai</a:t>
            </a:r>
            <a:endParaRPr lang="en-US" dirty="0"/>
          </a:p>
        </p:txBody>
      </p:sp>
      <p:sp>
        <p:nvSpPr>
          <p:cNvPr id="7" name="Slide Number Placeholder 6">
            <a:extLst>
              <a:ext uri="{FF2B5EF4-FFF2-40B4-BE49-F238E27FC236}">
                <a16:creationId xmlns:a16="http://schemas.microsoft.com/office/drawing/2014/main" id="{1FE431D4-4CA6-4ED9-873D-5E442FF914FB}"/>
              </a:ext>
            </a:extLst>
          </p:cNvPr>
          <p:cNvSpPr>
            <a:spLocks noGrp="1"/>
          </p:cNvSpPr>
          <p:nvPr>
            <p:ph type="sldNum" sz="quarter" idx="12"/>
          </p:nvPr>
        </p:nvSpPr>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346664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tile tx="19050" ty="0" sx="100000" sy="100000" flip="x" algn="tl"/>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155133-4E52-4DFD-8F0C-3176AC9149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52F1209C-5086-42FB-A988-5E1095BBB2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Date Placeholder 3">
            <a:extLst>
              <a:ext uri="{FF2B5EF4-FFF2-40B4-BE49-F238E27FC236}">
                <a16:creationId xmlns:a16="http://schemas.microsoft.com/office/drawing/2014/main" id="{00E06AD6-F180-4842-9AE4-2C4220DA69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8F2A86-645B-4FF8-BD3D-6D8452784F60}" type="datetime1">
              <a:rPr lang="en-US" smtClean="0"/>
              <a:t>12/21/2024</a:t>
            </a:fld>
            <a:endParaRPr lang="en-US"/>
          </a:p>
        </p:txBody>
      </p:sp>
      <p:sp>
        <p:nvSpPr>
          <p:cNvPr id="5" name="Footer Placeholder 4">
            <a:extLst>
              <a:ext uri="{FF2B5EF4-FFF2-40B4-BE49-F238E27FC236}">
                <a16:creationId xmlns:a16="http://schemas.microsoft.com/office/drawing/2014/main" id="{631B07E0-7AD8-4E17-B3C2-E1891A9574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12700">
              <a:lnSpc>
                <a:spcPts val="1430"/>
              </a:lnSpc>
            </a:pPr>
            <a:r>
              <a:rPr lang="en-US"/>
              <a:t>Government Dental College &amp; Hospital, Mumbai</a:t>
            </a:r>
            <a:endParaRPr lang="en-US" dirty="0"/>
          </a:p>
        </p:txBody>
      </p:sp>
      <p:sp>
        <p:nvSpPr>
          <p:cNvPr id="6" name="Slide Number Placeholder 5">
            <a:extLst>
              <a:ext uri="{FF2B5EF4-FFF2-40B4-BE49-F238E27FC236}">
                <a16:creationId xmlns:a16="http://schemas.microsoft.com/office/drawing/2014/main" id="{89ACC2A8-6D78-49F9-A3C9-7CA540F643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IN" smtClean="0"/>
              <a:t>‹#›</a:t>
            </a:fld>
            <a:endParaRPr lang="en-IN"/>
          </a:p>
        </p:txBody>
      </p:sp>
      <p:pic>
        <p:nvPicPr>
          <p:cNvPr id="8" name="Picture 7">
            <a:extLst>
              <a:ext uri="{FF2B5EF4-FFF2-40B4-BE49-F238E27FC236}">
                <a16:creationId xmlns:a16="http://schemas.microsoft.com/office/drawing/2014/main" id="{80EA068B-C894-40B2-AA24-F7F9A7F9A06A}"/>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0972800" y="152400"/>
            <a:ext cx="990600" cy="1016857"/>
          </a:xfrm>
          <a:prstGeom prst="ellipse">
            <a:avLst/>
          </a:prstGeom>
        </p:spPr>
      </p:pic>
    </p:spTree>
    <p:extLst>
      <p:ext uri="{BB962C8B-B14F-4D97-AF65-F5344CB8AC3E}">
        <p14:creationId xmlns:p14="http://schemas.microsoft.com/office/powerpoint/2010/main" val="11286232"/>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56E8F4-7C8F-475F-85E7-E9E077286C73}" type="datetimeFigureOut">
              <a:rPr lang="en-IN" smtClean="0"/>
              <a:t>21-12-2024</a:t>
            </a:fld>
            <a:endParaRPr lang="en-IN"/>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6143FA-3937-44B1-81BC-1DD47167A264}" type="slidenum">
              <a:rPr lang="en-IN" smtClean="0"/>
              <a:t>‹#›</a:t>
            </a:fld>
            <a:endParaRPr lang="en-IN"/>
          </a:p>
        </p:txBody>
      </p:sp>
    </p:spTree>
    <p:extLst>
      <p:ext uri="{BB962C8B-B14F-4D97-AF65-F5344CB8AC3E}">
        <p14:creationId xmlns:p14="http://schemas.microsoft.com/office/powerpoint/2010/main" val="1300745513"/>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jpeg"/><Relationship Id="rId3" Type="http://schemas.openxmlformats.org/officeDocument/2006/relationships/video" Target="../media/media1.mp4"/><Relationship Id="rId7" Type="http://schemas.openxmlformats.org/officeDocument/2006/relationships/image" Target="../media/image4.png"/><Relationship Id="rId12" Type="http://schemas.openxmlformats.org/officeDocument/2006/relationships/image" Target="../media/image9.jpeg"/><Relationship Id="rId2" Type="http://schemas.microsoft.com/office/2007/relationships/media" Target="../media/media1.mp4"/><Relationship Id="rId1" Type="http://schemas.openxmlformats.org/officeDocument/2006/relationships/tags" Target="../tags/tag1.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notesSlide" Target="../notesSlides/notesSlide1.xml"/><Relationship Id="rId10" Type="http://schemas.openxmlformats.org/officeDocument/2006/relationships/image" Target="../media/image7.png"/><Relationship Id="rId4" Type="http://schemas.openxmlformats.org/officeDocument/2006/relationships/slideLayout" Target="../slideLayouts/slideLayout14.xml"/><Relationship Id="rId9" Type="http://schemas.openxmlformats.org/officeDocument/2006/relationships/image" Target="../media/image6.png"/><Relationship Id="rId1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video" Target="../media/media10.mp4"/><Relationship Id="rId7" Type="http://schemas.openxmlformats.org/officeDocument/2006/relationships/image" Target="../media/image11.png"/><Relationship Id="rId2" Type="http://schemas.microsoft.com/office/2007/relationships/media" Target="../media/media10.mp4"/><Relationship Id="rId1" Type="http://schemas.openxmlformats.org/officeDocument/2006/relationships/tags" Target="../tags/tag10.xml"/><Relationship Id="rId6" Type="http://schemas.openxmlformats.org/officeDocument/2006/relationships/image" Target="../media/image12.jpeg"/><Relationship Id="rId5" Type="http://schemas.openxmlformats.org/officeDocument/2006/relationships/notesSlide" Target="../notesSlides/notesSlide9.xml"/><Relationship Id="rId4"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video" Target="../media/media11.mp4"/><Relationship Id="rId7" Type="http://schemas.openxmlformats.org/officeDocument/2006/relationships/image" Target="../media/image11.png"/><Relationship Id="rId2" Type="http://schemas.microsoft.com/office/2007/relationships/media" Target="../media/media11.mp4"/><Relationship Id="rId1" Type="http://schemas.openxmlformats.org/officeDocument/2006/relationships/tags" Target="../tags/tag11.xml"/><Relationship Id="rId6" Type="http://schemas.openxmlformats.org/officeDocument/2006/relationships/image" Target="../media/image12.jpeg"/><Relationship Id="rId5" Type="http://schemas.openxmlformats.org/officeDocument/2006/relationships/notesSlide" Target="../notesSlides/notesSlide10.xml"/><Relationship Id="rId4"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video" Target="../media/media12.mp4"/><Relationship Id="rId7" Type="http://schemas.openxmlformats.org/officeDocument/2006/relationships/image" Target="../media/image11.png"/><Relationship Id="rId2" Type="http://schemas.microsoft.com/office/2007/relationships/media" Target="../media/media12.mp4"/><Relationship Id="rId1" Type="http://schemas.openxmlformats.org/officeDocument/2006/relationships/tags" Target="../tags/tag12.xml"/><Relationship Id="rId6" Type="http://schemas.openxmlformats.org/officeDocument/2006/relationships/image" Target="../media/image12.jpeg"/><Relationship Id="rId5" Type="http://schemas.openxmlformats.org/officeDocument/2006/relationships/notesSlide" Target="../notesSlides/notesSlide11.xml"/><Relationship Id="rId4"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hyperlink" Target="http://www.gdchmumbai.org/" TargetMode="External"/><Relationship Id="rId3" Type="http://schemas.openxmlformats.org/officeDocument/2006/relationships/video" Target="../media/media13.mp4"/><Relationship Id="rId7" Type="http://schemas.openxmlformats.org/officeDocument/2006/relationships/image" Target="../media/image4.png"/><Relationship Id="rId12" Type="http://schemas.openxmlformats.org/officeDocument/2006/relationships/hyperlink" Target="mailto:deangdch_Mumbai@yahoo.com" TargetMode="External"/><Relationship Id="rId2" Type="http://schemas.microsoft.com/office/2007/relationships/media" Target="../media/media13.mp4"/><Relationship Id="rId1" Type="http://schemas.openxmlformats.org/officeDocument/2006/relationships/tags" Target="../tags/tag13.xml"/><Relationship Id="rId6" Type="http://schemas.openxmlformats.org/officeDocument/2006/relationships/image" Target="../media/image3.png"/><Relationship Id="rId11" Type="http://schemas.openxmlformats.org/officeDocument/2006/relationships/image" Target="../media/image15.png"/><Relationship Id="rId5" Type="http://schemas.openxmlformats.org/officeDocument/2006/relationships/image" Target="../media/image13.png"/><Relationship Id="rId10" Type="http://schemas.openxmlformats.org/officeDocument/2006/relationships/image" Target="../media/image14.png"/><Relationship Id="rId4" Type="http://schemas.openxmlformats.org/officeDocument/2006/relationships/slideLayout" Target="../slideLayouts/slideLayout14.xml"/><Relationship Id="rId9" Type="http://schemas.openxmlformats.org/officeDocument/2006/relationships/image" Target="../media/image6.png"/><Relationship Id="rId1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video" Target="../media/media2.mp4"/><Relationship Id="rId2" Type="http://schemas.microsoft.com/office/2007/relationships/media" Target="../media/media2.mp4"/><Relationship Id="rId1" Type="http://schemas.openxmlformats.org/officeDocument/2006/relationships/tags" Target="../tags/tag2.xml"/><Relationship Id="rId6" Type="http://schemas.openxmlformats.org/officeDocument/2006/relationships/image" Target="../media/image11.png"/><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video" Target="../media/media3.mp4"/><Relationship Id="rId2" Type="http://schemas.microsoft.com/office/2007/relationships/media" Target="../media/media3.mp4"/><Relationship Id="rId1" Type="http://schemas.openxmlformats.org/officeDocument/2006/relationships/tags" Target="../tags/tag3.xml"/><Relationship Id="rId6" Type="http://schemas.openxmlformats.org/officeDocument/2006/relationships/image" Target="../media/image11.png"/><Relationship Id="rId5" Type="http://schemas.openxmlformats.org/officeDocument/2006/relationships/image" Target="../media/image12.jpeg"/><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video" Target="../media/media4.mp4"/><Relationship Id="rId7" Type="http://schemas.openxmlformats.org/officeDocument/2006/relationships/image" Target="../media/image11.png"/><Relationship Id="rId2" Type="http://schemas.microsoft.com/office/2007/relationships/media" Target="../media/media4.mp4"/><Relationship Id="rId1" Type="http://schemas.openxmlformats.org/officeDocument/2006/relationships/tags" Target="../tags/tag4.xml"/><Relationship Id="rId6" Type="http://schemas.openxmlformats.org/officeDocument/2006/relationships/image" Target="../media/image12.jpeg"/><Relationship Id="rId5" Type="http://schemas.openxmlformats.org/officeDocument/2006/relationships/notesSlide" Target="../notesSlides/notesSlide3.xml"/><Relationship Id="rId4"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video" Target="../media/media5.mp4"/><Relationship Id="rId7" Type="http://schemas.openxmlformats.org/officeDocument/2006/relationships/image" Target="../media/image11.png"/><Relationship Id="rId2" Type="http://schemas.microsoft.com/office/2007/relationships/media" Target="../media/media5.mp4"/><Relationship Id="rId1" Type="http://schemas.openxmlformats.org/officeDocument/2006/relationships/tags" Target="../tags/tag5.xml"/><Relationship Id="rId6" Type="http://schemas.openxmlformats.org/officeDocument/2006/relationships/image" Target="../media/image12.jpeg"/><Relationship Id="rId5" Type="http://schemas.openxmlformats.org/officeDocument/2006/relationships/notesSlide" Target="../notesSlides/notesSlide4.xml"/><Relationship Id="rId4"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video" Target="../media/media6.mp4"/><Relationship Id="rId7" Type="http://schemas.openxmlformats.org/officeDocument/2006/relationships/image" Target="../media/image11.png"/><Relationship Id="rId2" Type="http://schemas.microsoft.com/office/2007/relationships/media" Target="../media/media6.mp4"/><Relationship Id="rId1" Type="http://schemas.openxmlformats.org/officeDocument/2006/relationships/tags" Target="../tags/tag6.xml"/><Relationship Id="rId6" Type="http://schemas.openxmlformats.org/officeDocument/2006/relationships/image" Target="../media/image12.jpeg"/><Relationship Id="rId5" Type="http://schemas.openxmlformats.org/officeDocument/2006/relationships/notesSlide" Target="../notesSlides/notesSlide5.xml"/><Relationship Id="rId4"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video" Target="../media/media7.mp4"/><Relationship Id="rId7" Type="http://schemas.openxmlformats.org/officeDocument/2006/relationships/image" Target="../media/image11.png"/><Relationship Id="rId2" Type="http://schemas.microsoft.com/office/2007/relationships/media" Target="../media/media7.mp4"/><Relationship Id="rId1" Type="http://schemas.openxmlformats.org/officeDocument/2006/relationships/tags" Target="../tags/tag7.xml"/><Relationship Id="rId6" Type="http://schemas.openxmlformats.org/officeDocument/2006/relationships/image" Target="../media/image12.jpeg"/><Relationship Id="rId5" Type="http://schemas.openxmlformats.org/officeDocument/2006/relationships/notesSlide" Target="../notesSlides/notesSlide6.xml"/><Relationship Id="rId4"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video" Target="../media/media8.mp4"/><Relationship Id="rId7" Type="http://schemas.openxmlformats.org/officeDocument/2006/relationships/image" Target="../media/image11.png"/><Relationship Id="rId2" Type="http://schemas.microsoft.com/office/2007/relationships/media" Target="../media/media8.mp4"/><Relationship Id="rId1" Type="http://schemas.openxmlformats.org/officeDocument/2006/relationships/tags" Target="../tags/tag8.xml"/><Relationship Id="rId6" Type="http://schemas.openxmlformats.org/officeDocument/2006/relationships/image" Target="../media/image12.jpeg"/><Relationship Id="rId5" Type="http://schemas.openxmlformats.org/officeDocument/2006/relationships/notesSlide" Target="../notesSlides/notesSlide7.xml"/><Relationship Id="rId4"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video" Target="../media/media9.mp4"/><Relationship Id="rId7" Type="http://schemas.openxmlformats.org/officeDocument/2006/relationships/image" Target="../media/image11.png"/><Relationship Id="rId2" Type="http://schemas.microsoft.com/office/2007/relationships/media" Target="../media/media9.mp4"/><Relationship Id="rId1" Type="http://schemas.openxmlformats.org/officeDocument/2006/relationships/tags" Target="../tags/tag9.xml"/><Relationship Id="rId6" Type="http://schemas.openxmlformats.org/officeDocument/2006/relationships/image" Target="../media/image12.jpeg"/><Relationship Id="rId5" Type="http://schemas.openxmlformats.org/officeDocument/2006/relationships/notesSlide" Target="../notesSlides/notesSlide8.xml"/><Relationship Id="rId4"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144862" y="4082141"/>
            <a:ext cx="1116965" cy="0"/>
          </a:xfrm>
          <a:custGeom>
            <a:avLst/>
            <a:gdLst/>
            <a:ahLst/>
            <a:cxnLst/>
            <a:rect l="l" t="t" r="r" b="b"/>
            <a:pathLst>
              <a:path w="1116964">
                <a:moveTo>
                  <a:pt x="0" y="0"/>
                </a:moveTo>
                <a:lnTo>
                  <a:pt x="1116466" y="0"/>
                </a:lnTo>
              </a:path>
            </a:pathLst>
          </a:custGeom>
          <a:ln w="57150">
            <a:solidFill>
              <a:srgbClr val="5B9BD5"/>
            </a:solidFill>
          </a:ln>
        </p:spPr>
        <p:txBody>
          <a:bodyPr wrap="square" lIns="0" tIns="0" rIns="0" bIns="0" rtlCol="0"/>
          <a:lstStyle/>
          <a:p>
            <a:pPr defTabSz="457200"/>
            <a:endParaRPr>
              <a:solidFill>
                <a:prstClr val="black"/>
              </a:solidFill>
              <a:latin typeface="Calibri" panose="020F0502020204030204"/>
            </a:endParaRPr>
          </a:p>
        </p:txBody>
      </p:sp>
      <p:pic>
        <p:nvPicPr>
          <p:cNvPr id="3" name="object 3"/>
          <p:cNvPicPr/>
          <p:nvPr/>
        </p:nvPicPr>
        <p:blipFill>
          <a:blip r:embed="rId6" cstate="print"/>
          <a:stretch>
            <a:fillRect/>
          </a:stretch>
        </p:blipFill>
        <p:spPr>
          <a:xfrm>
            <a:off x="5119107" y="2475191"/>
            <a:ext cx="100583" cy="134113"/>
          </a:xfrm>
          <a:prstGeom prst="rect">
            <a:avLst/>
          </a:prstGeom>
        </p:spPr>
      </p:pic>
      <p:pic>
        <p:nvPicPr>
          <p:cNvPr id="4" name="object 4"/>
          <p:cNvPicPr/>
          <p:nvPr/>
        </p:nvPicPr>
        <p:blipFill>
          <a:blip r:embed="rId7" cstate="print"/>
          <a:stretch>
            <a:fillRect/>
          </a:stretch>
        </p:blipFill>
        <p:spPr>
          <a:xfrm>
            <a:off x="5268259" y="2475191"/>
            <a:ext cx="100583" cy="134113"/>
          </a:xfrm>
          <a:prstGeom prst="rect">
            <a:avLst/>
          </a:prstGeom>
        </p:spPr>
      </p:pic>
      <p:pic>
        <p:nvPicPr>
          <p:cNvPr id="5" name="object 5"/>
          <p:cNvPicPr/>
          <p:nvPr/>
        </p:nvPicPr>
        <p:blipFill>
          <a:blip r:embed="rId8" cstate="print"/>
          <a:stretch>
            <a:fillRect/>
          </a:stretch>
        </p:blipFill>
        <p:spPr>
          <a:xfrm>
            <a:off x="5424190" y="2475191"/>
            <a:ext cx="100583" cy="134113"/>
          </a:xfrm>
          <a:prstGeom prst="rect">
            <a:avLst/>
          </a:prstGeom>
        </p:spPr>
      </p:pic>
      <p:pic>
        <p:nvPicPr>
          <p:cNvPr id="6" name="object 6"/>
          <p:cNvPicPr/>
          <p:nvPr/>
        </p:nvPicPr>
        <p:blipFill>
          <a:blip r:embed="rId9" cstate="print"/>
          <a:stretch>
            <a:fillRect/>
          </a:stretch>
        </p:blipFill>
        <p:spPr>
          <a:xfrm>
            <a:off x="5580122" y="2475191"/>
            <a:ext cx="100583" cy="134113"/>
          </a:xfrm>
          <a:prstGeom prst="rect">
            <a:avLst/>
          </a:prstGeom>
        </p:spPr>
      </p:pic>
      <p:grpSp>
        <p:nvGrpSpPr>
          <p:cNvPr id="7" name="object 7"/>
          <p:cNvGrpSpPr/>
          <p:nvPr/>
        </p:nvGrpSpPr>
        <p:grpSpPr>
          <a:xfrm>
            <a:off x="7749721" y="4182722"/>
            <a:ext cx="2715895" cy="2677160"/>
            <a:chOff x="6225720" y="4182722"/>
            <a:chExt cx="2715895" cy="2677160"/>
          </a:xfrm>
        </p:grpSpPr>
        <p:sp>
          <p:nvSpPr>
            <p:cNvPr id="8" name="object 8"/>
            <p:cNvSpPr/>
            <p:nvPr/>
          </p:nvSpPr>
          <p:spPr>
            <a:xfrm>
              <a:off x="6466114" y="4408932"/>
              <a:ext cx="2473960" cy="2449195"/>
            </a:xfrm>
            <a:custGeom>
              <a:avLst/>
              <a:gdLst/>
              <a:ahLst/>
              <a:cxnLst/>
              <a:rect l="l" t="t" r="r" b="b"/>
              <a:pathLst>
                <a:path w="2473959" h="2449195">
                  <a:moveTo>
                    <a:pt x="2111503" y="482816"/>
                  </a:moveTo>
                  <a:lnTo>
                    <a:pt x="2138834" y="520411"/>
                  </a:lnTo>
                  <a:lnTo>
                    <a:pt x="2165094" y="558860"/>
                  </a:lnTo>
                  <a:lnTo>
                    <a:pt x="2190282" y="598128"/>
                  </a:lnTo>
                  <a:lnTo>
                    <a:pt x="2214398" y="638182"/>
                  </a:lnTo>
                  <a:lnTo>
                    <a:pt x="2237442" y="678987"/>
                  </a:lnTo>
                  <a:lnTo>
                    <a:pt x="2259415" y="720509"/>
                  </a:lnTo>
                  <a:lnTo>
                    <a:pt x="2280315" y="762714"/>
                  </a:lnTo>
                  <a:lnTo>
                    <a:pt x="2300144" y="805568"/>
                  </a:lnTo>
                  <a:lnTo>
                    <a:pt x="2318901" y="849037"/>
                  </a:lnTo>
                  <a:lnTo>
                    <a:pt x="2336586" y="893086"/>
                  </a:lnTo>
                  <a:lnTo>
                    <a:pt x="2353199" y="937682"/>
                  </a:lnTo>
                  <a:lnTo>
                    <a:pt x="2368741" y="982790"/>
                  </a:lnTo>
                  <a:lnTo>
                    <a:pt x="2383210" y="1028377"/>
                  </a:lnTo>
                  <a:lnTo>
                    <a:pt x="2396608" y="1074407"/>
                  </a:lnTo>
                  <a:lnTo>
                    <a:pt x="2408934" y="1120847"/>
                  </a:lnTo>
                  <a:lnTo>
                    <a:pt x="2420188" y="1167662"/>
                  </a:lnTo>
                  <a:lnTo>
                    <a:pt x="2430371" y="1214819"/>
                  </a:lnTo>
                  <a:lnTo>
                    <a:pt x="2439481" y="1262284"/>
                  </a:lnTo>
                  <a:lnTo>
                    <a:pt x="2447520" y="1310022"/>
                  </a:lnTo>
                  <a:lnTo>
                    <a:pt x="2454487" y="1357998"/>
                  </a:lnTo>
                  <a:lnTo>
                    <a:pt x="2460382" y="1406180"/>
                  </a:lnTo>
                  <a:lnTo>
                    <a:pt x="2465205" y="1454533"/>
                  </a:lnTo>
                  <a:lnTo>
                    <a:pt x="2468956" y="1503022"/>
                  </a:lnTo>
                  <a:lnTo>
                    <a:pt x="2471636" y="1551613"/>
                  </a:lnTo>
                  <a:lnTo>
                    <a:pt x="2473244" y="1600273"/>
                  </a:lnTo>
                  <a:lnTo>
                    <a:pt x="2473779" y="1648967"/>
                  </a:lnTo>
                  <a:lnTo>
                    <a:pt x="2473244" y="1697661"/>
                  </a:lnTo>
                  <a:lnTo>
                    <a:pt x="2471636" y="1746321"/>
                  </a:lnTo>
                  <a:lnTo>
                    <a:pt x="2468956" y="1794912"/>
                  </a:lnTo>
                  <a:lnTo>
                    <a:pt x="2465205" y="1843401"/>
                  </a:lnTo>
                  <a:lnTo>
                    <a:pt x="2460382" y="1891754"/>
                  </a:lnTo>
                  <a:lnTo>
                    <a:pt x="2454487" y="1939935"/>
                  </a:lnTo>
                  <a:lnTo>
                    <a:pt x="2447520" y="1987912"/>
                  </a:lnTo>
                  <a:lnTo>
                    <a:pt x="2439481" y="2035650"/>
                  </a:lnTo>
                  <a:lnTo>
                    <a:pt x="2430371" y="2083114"/>
                  </a:lnTo>
                  <a:lnTo>
                    <a:pt x="2420188" y="2130271"/>
                  </a:lnTo>
                  <a:lnTo>
                    <a:pt x="2408934" y="2177087"/>
                  </a:lnTo>
                  <a:lnTo>
                    <a:pt x="2396608" y="2223527"/>
                  </a:lnTo>
                  <a:lnTo>
                    <a:pt x="2383210" y="2269557"/>
                  </a:lnTo>
                  <a:lnTo>
                    <a:pt x="2368741" y="2315143"/>
                  </a:lnTo>
                  <a:lnTo>
                    <a:pt x="2353199" y="2360251"/>
                  </a:lnTo>
                  <a:lnTo>
                    <a:pt x="2336586" y="2404847"/>
                  </a:lnTo>
                  <a:lnTo>
                    <a:pt x="2318901" y="2448896"/>
                  </a:lnTo>
                  <a:lnTo>
                    <a:pt x="2318827" y="2449067"/>
                  </a:lnTo>
                </a:path>
                <a:path w="2473959" h="2449195">
                  <a:moveTo>
                    <a:pt x="154952" y="2449067"/>
                  </a:moveTo>
                  <a:lnTo>
                    <a:pt x="137193" y="2404847"/>
                  </a:lnTo>
                  <a:lnTo>
                    <a:pt x="120580" y="2360251"/>
                  </a:lnTo>
                  <a:lnTo>
                    <a:pt x="105038" y="2315143"/>
                  </a:lnTo>
                  <a:lnTo>
                    <a:pt x="90569" y="2269557"/>
                  </a:lnTo>
                  <a:lnTo>
                    <a:pt x="77171" y="2223527"/>
                  </a:lnTo>
                  <a:lnTo>
                    <a:pt x="64845" y="2177087"/>
                  </a:lnTo>
                  <a:lnTo>
                    <a:pt x="53591" y="2130271"/>
                  </a:lnTo>
                  <a:lnTo>
                    <a:pt x="43408" y="2083114"/>
                  </a:lnTo>
                  <a:lnTo>
                    <a:pt x="34298" y="2035650"/>
                  </a:lnTo>
                  <a:lnTo>
                    <a:pt x="26259" y="1987912"/>
                  </a:lnTo>
                  <a:lnTo>
                    <a:pt x="19292" y="1939935"/>
                  </a:lnTo>
                  <a:lnTo>
                    <a:pt x="13397" y="1891754"/>
                  </a:lnTo>
                  <a:lnTo>
                    <a:pt x="8574" y="1843401"/>
                  </a:lnTo>
                  <a:lnTo>
                    <a:pt x="4823" y="1794912"/>
                  </a:lnTo>
                  <a:lnTo>
                    <a:pt x="2143" y="1746321"/>
                  </a:lnTo>
                  <a:lnTo>
                    <a:pt x="535" y="1697661"/>
                  </a:lnTo>
                  <a:lnTo>
                    <a:pt x="0" y="1648967"/>
                  </a:lnTo>
                  <a:lnTo>
                    <a:pt x="535" y="1600273"/>
                  </a:lnTo>
                  <a:lnTo>
                    <a:pt x="2143" y="1551613"/>
                  </a:lnTo>
                  <a:lnTo>
                    <a:pt x="4823" y="1503022"/>
                  </a:lnTo>
                  <a:lnTo>
                    <a:pt x="8574" y="1454533"/>
                  </a:lnTo>
                  <a:lnTo>
                    <a:pt x="13397" y="1406180"/>
                  </a:lnTo>
                  <a:lnTo>
                    <a:pt x="19292" y="1357998"/>
                  </a:lnTo>
                  <a:lnTo>
                    <a:pt x="26259" y="1310022"/>
                  </a:lnTo>
                  <a:lnTo>
                    <a:pt x="34298" y="1262284"/>
                  </a:lnTo>
                  <a:lnTo>
                    <a:pt x="43408" y="1214819"/>
                  </a:lnTo>
                  <a:lnTo>
                    <a:pt x="53591" y="1167662"/>
                  </a:lnTo>
                  <a:lnTo>
                    <a:pt x="64845" y="1120847"/>
                  </a:lnTo>
                  <a:lnTo>
                    <a:pt x="77171" y="1074407"/>
                  </a:lnTo>
                  <a:lnTo>
                    <a:pt x="90569" y="1028377"/>
                  </a:lnTo>
                  <a:lnTo>
                    <a:pt x="105038" y="982790"/>
                  </a:lnTo>
                  <a:lnTo>
                    <a:pt x="120580" y="937682"/>
                  </a:lnTo>
                  <a:lnTo>
                    <a:pt x="137193" y="893086"/>
                  </a:lnTo>
                  <a:lnTo>
                    <a:pt x="154878" y="849037"/>
                  </a:lnTo>
                  <a:lnTo>
                    <a:pt x="173635" y="805568"/>
                  </a:lnTo>
                  <a:lnTo>
                    <a:pt x="193464" y="762714"/>
                  </a:lnTo>
                  <a:lnTo>
                    <a:pt x="214364" y="720509"/>
                  </a:lnTo>
                  <a:lnTo>
                    <a:pt x="236337" y="678987"/>
                  </a:lnTo>
                  <a:lnTo>
                    <a:pt x="259381" y="638182"/>
                  </a:lnTo>
                  <a:lnTo>
                    <a:pt x="283497" y="598128"/>
                  </a:lnTo>
                  <a:lnTo>
                    <a:pt x="308685" y="558860"/>
                  </a:lnTo>
                  <a:lnTo>
                    <a:pt x="334945" y="520411"/>
                  </a:lnTo>
                  <a:lnTo>
                    <a:pt x="362276" y="482816"/>
                  </a:lnTo>
                  <a:lnTo>
                    <a:pt x="393510" y="442581"/>
                  </a:lnTo>
                  <a:lnTo>
                    <a:pt x="425524" y="404096"/>
                  </a:lnTo>
                  <a:lnTo>
                    <a:pt x="458285" y="367360"/>
                  </a:lnTo>
                  <a:lnTo>
                    <a:pt x="491756" y="332373"/>
                  </a:lnTo>
                  <a:lnTo>
                    <a:pt x="525903" y="299136"/>
                  </a:lnTo>
                  <a:lnTo>
                    <a:pt x="560693" y="267648"/>
                  </a:lnTo>
                  <a:lnTo>
                    <a:pt x="596089" y="237909"/>
                  </a:lnTo>
                  <a:lnTo>
                    <a:pt x="632058" y="209920"/>
                  </a:lnTo>
                  <a:lnTo>
                    <a:pt x="668565" y="183680"/>
                  </a:lnTo>
                  <a:lnTo>
                    <a:pt x="705574" y="159189"/>
                  </a:lnTo>
                  <a:lnTo>
                    <a:pt x="743052" y="136448"/>
                  </a:lnTo>
                  <a:lnTo>
                    <a:pt x="780963" y="115456"/>
                  </a:lnTo>
                  <a:lnTo>
                    <a:pt x="819273" y="96213"/>
                  </a:lnTo>
                  <a:lnTo>
                    <a:pt x="857948" y="78720"/>
                  </a:lnTo>
                  <a:lnTo>
                    <a:pt x="896952" y="62976"/>
                  </a:lnTo>
                  <a:lnTo>
                    <a:pt x="936251" y="48981"/>
                  </a:lnTo>
                  <a:lnTo>
                    <a:pt x="975810" y="36736"/>
                  </a:lnTo>
                  <a:lnTo>
                    <a:pt x="1015594" y="26240"/>
                  </a:lnTo>
                  <a:lnTo>
                    <a:pt x="1055570" y="17493"/>
                  </a:lnTo>
                  <a:lnTo>
                    <a:pt x="1095701" y="10496"/>
                  </a:lnTo>
                  <a:lnTo>
                    <a:pt x="1135954" y="5248"/>
                  </a:lnTo>
                  <a:lnTo>
                    <a:pt x="1176293" y="1749"/>
                  </a:lnTo>
                  <a:lnTo>
                    <a:pt x="1216685" y="0"/>
                  </a:lnTo>
                  <a:lnTo>
                    <a:pt x="1257094" y="0"/>
                  </a:lnTo>
                  <a:lnTo>
                    <a:pt x="1297485" y="1749"/>
                  </a:lnTo>
                  <a:lnTo>
                    <a:pt x="1337825" y="5248"/>
                  </a:lnTo>
                  <a:lnTo>
                    <a:pt x="1378078" y="10496"/>
                  </a:lnTo>
                  <a:lnTo>
                    <a:pt x="1418209" y="17493"/>
                  </a:lnTo>
                  <a:lnTo>
                    <a:pt x="1458185" y="26240"/>
                  </a:lnTo>
                  <a:lnTo>
                    <a:pt x="1497969" y="36736"/>
                  </a:lnTo>
                  <a:lnTo>
                    <a:pt x="1537528" y="48981"/>
                  </a:lnTo>
                  <a:lnTo>
                    <a:pt x="1576827" y="62976"/>
                  </a:lnTo>
                  <a:lnTo>
                    <a:pt x="1615831" y="78720"/>
                  </a:lnTo>
                  <a:lnTo>
                    <a:pt x="1654505" y="96213"/>
                  </a:lnTo>
                  <a:lnTo>
                    <a:pt x="1692816" y="115456"/>
                  </a:lnTo>
                  <a:lnTo>
                    <a:pt x="1730727" y="136448"/>
                  </a:lnTo>
                  <a:lnTo>
                    <a:pt x="1768205" y="159189"/>
                  </a:lnTo>
                  <a:lnTo>
                    <a:pt x="1805214" y="183680"/>
                  </a:lnTo>
                  <a:lnTo>
                    <a:pt x="1841721" y="209920"/>
                  </a:lnTo>
                  <a:lnTo>
                    <a:pt x="1877690" y="237909"/>
                  </a:lnTo>
                  <a:lnTo>
                    <a:pt x="1913086" y="267648"/>
                  </a:lnTo>
                  <a:lnTo>
                    <a:pt x="1947875" y="299136"/>
                  </a:lnTo>
                  <a:lnTo>
                    <a:pt x="1982023" y="332373"/>
                  </a:lnTo>
                  <a:lnTo>
                    <a:pt x="2015494" y="367360"/>
                  </a:lnTo>
                  <a:lnTo>
                    <a:pt x="2048255" y="404096"/>
                  </a:lnTo>
                  <a:lnTo>
                    <a:pt x="2080269" y="442581"/>
                  </a:lnTo>
                  <a:lnTo>
                    <a:pt x="2111503" y="482816"/>
                  </a:lnTo>
                </a:path>
              </a:pathLst>
            </a:custGeom>
            <a:ln w="3175">
              <a:solidFill>
                <a:srgbClr val="D9D9D9"/>
              </a:solidFill>
            </a:ln>
          </p:spPr>
          <p:txBody>
            <a:bodyPr wrap="square" lIns="0" tIns="0" rIns="0" bIns="0" rtlCol="0"/>
            <a:lstStyle/>
            <a:p>
              <a:pPr defTabSz="457200"/>
              <a:endParaRPr>
                <a:solidFill>
                  <a:prstClr val="black"/>
                </a:solidFill>
                <a:latin typeface="Calibri" panose="020F0502020204030204"/>
              </a:endParaRPr>
            </a:p>
          </p:txBody>
        </p:sp>
        <p:sp>
          <p:nvSpPr>
            <p:cNvPr id="9" name="object 9"/>
            <p:cNvSpPr/>
            <p:nvPr/>
          </p:nvSpPr>
          <p:spPr>
            <a:xfrm>
              <a:off x="6227307" y="4184309"/>
              <a:ext cx="951230" cy="1268730"/>
            </a:xfrm>
            <a:custGeom>
              <a:avLst/>
              <a:gdLst/>
              <a:ahLst/>
              <a:cxnLst/>
              <a:rect l="l" t="t" r="r" b="b"/>
              <a:pathLst>
                <a:path w="951229" h="1268729">
                  <a:moveTo>
                    <a:pt x="811848" y="185721"/>
                  </a:moveTo>
                  <a:lnTo>
                    <a:pt x="838314" y="223981"/>
                  </a:lnTo>
                  <a:lnTo>
                    <a:pt x="861993" y="264318"/>
                  </a:lnTo>
                  <a:lnTo>
                    <a:pt x="882887" y="306501"/>
                  </a:lnTo>
                  <a:lnTo>
                    <a:pt x="900995" y="350299"/>
                  </a:lnTo>
                  <a:lnTo>
                    <a:pt x="916317" y="395483"/>
                  </a:lnTo>
                  <a:lnTo>
                    <a:pt x="928853" y="441820"/>
                  </a:lnTo>
                  <a:lnTo>
                    <a:pt x="938603" y="489080"/>
                  </a:lnTo>
                  <a:lnTo>
                    <a:pt x="945568" y="537033"/>
                  </a:lnTo>
                  <a:lnTo>
                    <a:pt x="949747" y="585447"/>
                  </a:lnTo>
                  <a:lnTo>
                    <a:pt x="951139" y="634093"/>
                  </a:lnTo>
                  <a:lnTo>
                    <a:pt x="949747" y="682738"/>
                  </a:lnTo>
                  <a:lnTo>
                    <a:pt x="945568" y="731152"/>
                  </a:lnTo>
                  <a:lnTo>
                    <a:pt x="938603" y="779105"/>
                  </a:lnTo>
                  <a:lnTo>
                    <a:pt x="928853" y="826365"/>
                  </a:lnTo>
                  <a:lnTo>
                    <a:pt x="916317" y="872702"/>
                  </a:lnTo>
                  <a:lnTo>
                    <a:pt x="900995" y="917886"/>
                  </a:lnTo>
                  <a:lnTo>
                    <a:pt x="882887" y="961684"/>
                  </a:lnTo>
                  <a:lnTo>
                    <a:pt x="861993" y="1003867"/>
                  </a:lnTo>
                  <a:lnTo>
                    <a:pt x="838314" y="1044204"/>
                  </a:lnTo>
                  <a:lnTo>
                    <a:pt x="811848" y="1082464"/>
                  </a:lnTo>
                  <a:lnTo>
                    <a:pt x="779866" y="1121443"/>
                  </a:lnTo>
                  <a:lnTo>
                    <a:pt x="745984" y="1155836"/>
                  </a:lnTo>
                  <a:lnTo>
                    <a:pt x="710440" y="1185643"/>
                  </a:lnTo>
                  <a:lnTo>
                    <a:pt x="673471" y="1210864"/>
                  </a:lnTo>
                  <a:lnTo>
                    <a:pt x="635316" y="1231500"/>
                  </a:lnTo>
                  <a:lnTo>
                    <a:pt x="596210" y="1247550"/>
                  </a:lnTo>
                  <a:lnTo>
                    <a:pt x="556392" y="1259015"/>
                  </a:lnTo>
                  <a:lnTo>
                    <a:pt x="516100" y="1265893"/>
                  </a:lnTo>
                  <a:lnTo>
                    <a:pt x="475569" y="1268186"/>
                  </a:lnTo>
                  <a:lnTo>
                    <a:pt x="435039" y="1265893"/>
                  </a:lnTo>
                  <a:lnTo>
                    <a:pt x="394747" y="1259015"/>
                  </a:lnTo>
                  <a:lnTo>
                    <a:pt x="354929" y="1247550"/>
                  </a:lnTo>
                  <a:lnTo>
                    <a:pt x="315823" y="1231500"/>
                  </a:lnTo>
                  <a:lnTo>
                    <a:pt x="277668" y="1210864"/>
                  </a:lnTo>
                  <a:lnTo>
                    <a:pt x="240699" y="1185643"/>
                  </a:lnTo>
                  <a:lnTo>
                    <a:pt x="205155" y="1155836"/>
                  </a:lnTo>
                  <a:lnTo>
                    <a:pt x="171273" y="1121443"/>
                  </a:lnTo>
                  <a:lnTo>
                    <a:pt x="139291" y="1082464"/>
                  </a:lnTo>
                  <a:lnTo>
                    <a:pt x="112825" y="1044204"/>
                  </a:lnTo>
                  <a:lnTo>
                    <a:pt x="89146" y="1003867"/>
                  </a:lnTo>
                  <a:lnTo>
                    <a:pt x="68252" y="961684"/>
                  </a:lnTo>
                  <a:lnTo>
                    <a:pt x="50144" y="917886"/>
                  </a:lnTo>
                  <a:lnTo>
                    <a:pt x="34822" y="872702"/>
                  </a:lnTo>
                  <a:lnTo>
                    <a:pt x="22286" y="826365"/>
                  </a:lnTo>
                  <a:lnTo>
                    <a:pt x="12536" y="779105"/>
                  </a:lnTo>
                  <a:lnTo>
                    <a:pt x="5571" y="731152"/>
                  </a:lnTo>
                  <a:lnTo>
                    <a:pt x="1392" y="682738"/>
                  </a:lnTo>
                  <a:lnTo>
                    <a:pt x="0" y="634093"/>
                  </a:lnTo>
                  <a:lnTo>
                    <a:pt x="1392" y="585447"/>
                  </a:lnTo>
                  <a:lnTo>
                    <a:pt x="5571" y="537033"/>
                  </a:lnTo>
                  <a:lnTo>
                    <a:pt x="12536" y="489080"/>
                  </a:lnTo>
                  <a:lnTo>
                    <a:pt x="22286" y="441820"/>
                  </a:lnTo>
                  <a:lnTo>
                    <a:pt x="34822" y="395483"/>
                  </a:lnTo>
                  <a:lnTo>
                    <a:pt x="50144" y="350299"/>
                  </a:lnTo>
                  <a:lnTo>
                    <a:pt x="68252" y="306501"/>
                  </a:lnTo>
                  <a:lnTo>
                    <a:pt x="89146" y="264318"/>
                  </a:lnTo>
                  <a:lnTo>
                    <a:pt x="112825" y="223981"/>
                  </a:lnTo>
                  <a:lnTo>
                    <a:pt x="139291" y="185721"/>
                  </a:lnTo>
                  <a:lnTo>
                    <a:pt x="171273" y="146742"/>
                  </a:lnTo>
                  <a:lnTo>
                    <a:pt x="205155" y="112350"/>
                  </a:lnTo>
                  <a:lnTo>
                    <a:pt x="240699" y="82542"/>
                  </a:lnTo>
                  <a:lnTo>
                    <a:pt x="277668" y="57321"/>
                  </a:lnTo>
                  <a:lnTo>
                    <a:pt x="315823" y="36685"/>
                  </a:lnTo>
                  <a:lnTo>
                    <a:pt x="354929" y="20635"/>
                  </a:lnTo>
                  <a:lnTo>
                    <a:pt x="394747" y="9171"/>
                  </a:lnTo>
                  <a:lnTo>
                    <a:pt x="435039" y="2292"/>
                  </a:lnTo>
                  <a:lnTo>
                    <a:pt x="475569" y="0"/>
                  </a:lnTo>
                  <a:lnTo>
                    <a:pt x="516100" y="2292"/>
                  </a:lnTo>
                  <a:lnTo>
                    <a:pt x="556392" y="9171"/>
                  </a:lnTo>
                  <a:lnTo>
                    <a:pt x="596210" y="20635"/>
                  </a:lnTo>
                  <a:lnTo>
                    <a:pt x="635316" y="36685"/>
                  </a:lnTo>
                  <a:lnTo>
                    <a:pt x="673471" y="57321"/>
                  </a:lnTo>
                  <a:lnTo>
                    <a:pt x="710440" y="82542"/>
                  </a:lnTo>
                  <a:lnTo>
                    <a:pt x="745984" y="112350"/>
                  </a:lnTo>
                  <a:lnTo>
                    <a:pt x="779866" y="146742"/>
                  </a:lnTo>
                  <a:lnTo>
                    <a:pt x="811848" y="185721"/>
                  </a:lnTo>
                  <a:close/>
                </a:path>
              </a:pathLst>
            </a:custGeom>
            <a:ln w="3175">
              <a:solidFill>
                <a:srgbClr val="BFBFBF"/>
              </a:solidFill>
            </a:ln>
          </p:spPr>
          <p:txBody>
            <a:bodyPr wrap="square" lIns="0" tIns="0" rIns="0" bIns="0" rtlCol="0"/>
            <a:lstStyle/>
            <a:p>
              <a:pPr defTabSz="457200"/>
              <a:endParaRPr>
                <a:solidFill>
                  <a:prstClr val="black"/>
                </a:solidFill>
                <a:latin typeface="Calibri" panose="020F0502020204030204"/>
              </a:endParaRPr>
            </a:p>
          </p:txBody>
        </p:sp>
      </p:grpSp>
      <p:pic>
        <p:nvPicPr>
          <p:cNvPr id="10" name="object 10"/>
          <p:cNvPicPr/>
          <p:nvPr/>
        </p:nvPicPr>
        <p:blipFill>
          <a:blip r:embed="rId10" cstate="print"/>
          <a:stretch>
            <a:fillRect/>
          </a:stretch>
        </p:blipFill>
        <p:spPr>
          <a:xfrm>
            <a:off x="685800" y="2438400"/>
            <a:ext cx="3775473" cy="2972797"/>
          </a:xfrm>
          <a:prstGeom prst="rect">
            <a:avLst/>
          </a:prstGeom>
        </p:spPr>
      </p:pic>
      <p:pic>
        <p:nvPicPr>
          <p:cNvPr id="11" name="object 11"/>
          <p:cNvPicPr/>
          <p:nvPr/>
        </p:nvPicPr>
        <p:blipFill>
          <a:blip r:embed="rId11" cstate="print"/>
          <a:stretch>
            <a:fillRect/>
          </a:stretch>
        </p:blipFill>
        <p:spPr>
          <a:xfrm>
            <a:off x="5130572" y="2833013"/>
            <a:ext cx="626766" cy="662008"/>
          </a:xfrm>
          <a:prstGeom prst="rect">
            <a:avLst/>
          </a:prstGeom>
        </p:spPr>
      </p:pic>
      <p:sp>
        <p:nvSpPr>
          <p:cNvPr id="12" name="object 12"/>
          <p:cNvSpPr txBox="1"/>
          <p:nvPr/>
        </p:nvSpPr>
        <p:spPr>
          <a:xfrm>
            <a:off x="4724400" y="5105400"/>
            <a:ext cx="7848600" cy="579646"/>
          </a:xfrm>
          <a:prstGeom prst="rect">
            <a:avLst/>
          </a:prstGeom>
        </p:spPr>
        <p:txBody>
          <a:bodyPr vert="horz" wrap="square" lIns="0" tIns="12700" rIns="0" bIns="0" rtlCol="0">
            <a:spAutoFit/>
          </a:bodyPr>
          <a:lstStyle/>
          <a:p>
            <a:pPr marL="12700" marR="5080" defTabSz="457200">
              <a:spcBef>
                <a:spcPts val="100"/>
              </a:spcBef>
            </a:pPr>
            <a:r>
              <a:rPr b="1" spc="-20" dirty="0">
                <a:solidFill>
                  <a:srgbClr val="99244F"/>
                </a:solidFill>
                <a:latin typeface="Calibri"/>
                <a:cs typeface="Calibri"/>
              </a:rPr>
              <a:t>DEPARTMENT</a:t>
            </a:r>
            <a:r>
              <a:rPr b="1" spc="5" dirty="0">
                <a:solidFill>
                  <a:srgbClr val="99244F"/>
                </a:solidFill>
                <a:latin typeface="Calibri"/>
                <a:cs typeface="Calibri"/>
              </a:rPr>
              <a:t> </a:t>
            </a:r>
            <a:r>
              <a:rPr b="1" dirty="0">
                <a:solidFill>
                  <a:srgbClr val="99244F"/>
                </a:solidFill>
                <a:latin typeface="Calibri"/>
                <a:cs typeface="Calibri"/>
              </a:rPr>
              <a:t>OF</a:t>
            </a:r>
            <a:r>
              <a:rPr b="1" spc="10" dirty="0">
                <a:solidFill>
                  <a:srgbClr val="99244F"/>
                </a:solidFill>
                <a:latin typeface="Calibri"/>
                <a:cs typeface="Calibri"/>
              </a:rPr>
              <a:t> </a:t>
            </a:r>
            <a:r>
              <a:rPr b="1" spc="-10" dirty="0">
                <a:solidFill>
                  <a:srgbClr val="99244F"/>
                </a:solidFill>
                <a:latin typeface="Calibri"/>
                <a:cs typeface="Calibri"/>
              </a:rPr>
              <a:t>PE</a:t>
            </a:r>
            <a:r>
              <a:rPr lang="en-IN" b="1" spc="-10" dirty="0">
                <a:solidFill>
                  <a:srgbClr val="99244F"/>
                </a:solidFill>
                <a:latin typeface="Calibri"/>
                <a:cs typeface="Calibri"/>
              </a:rPr>
              <a:t>DIATRIC AND PREVENTIVE DENTISTRY</a:t>
            </a:r>
          </a:p>
          <a:p>
            <a:pPr marL="12700" marR="5080" defTabSz="457200">
              <a:spcBef>
                <a:spcPts val="100"/>
              </a:spcBef>
            </a:pPr>
            <a:r>
              <a:rPr lang="en-US" b="1" spc="-10" dirty="0">
                <a:solidFill>
                  <a:srgbClr val="99244F"/>
                </a:solidFill>
                <a:latin typeface="Calibri"/>
                <a:cs typeface="Calibri"/>
              </a:rPr>
              <a:t>PRESENTED BY: DR.PRANJAL CHAVAN </a:t>
            </a:r>
            <a:endParaRPr dirty="0">
              <a:solidFill>
                <a:prstClr val="black"/>
              </a:solidFill>
              <a:latin typeface="Calibri"/>
              <a:cs typeface="Calibri"/>
            </a:endParaRPr>
          </a:p>
        </p:txBody>
      </p:sp>
      <p:sp>
        <p:nvSpPr>
          <p:cNvPr id="13" name="object 13"/>
          <p:cNvSpPr txBox="1"/>
          <p:nvPr/>
        </p:nvSpPr>
        <p:spPr>
          <a:xfrm>
            <a:off x="4724400" y="3581400"/>
            <a:ext cx="7607527" cy="382156"/>
          </a:xfrm>
          <a:prstGeom prst="rect">
            <a:avLst/>
          </a:prstGeom>
        </p:spPr>
        <p:txBody>
          <a:bodyPr vert="horz" wrap="square" lIns="0" tIns="12700" rIns="0" bIns="0" rtlCol="0">
            <a:spAutoFit/>
          </a:bodyPr>
          <a:lstStyle/>
          <a:p>
            <a:pPr marL="12700" defTabSz="457200">
              <a:spcBef>
                <a:spcPts val="100"/>
              </a:spcBef>
            </a:pPr>
            <a:r>
              <a:rPr sz="2400" b="1" dirty="0">
                <a:solidFill>
                  <a:srgbClr val="7030A0"/>
                </a:solidFill>
                <a:latin typeface="Calibri"/>
                <a:cs typeface="Calibri"/>
              </a:rPr>
              <a:t>GOVERNMENT</a:t>
            </a:r>
            <a:r>
              <a:rPr sz="2400" b="1" spc="-50" dirty="0">
                <a:solidFill>
                  <a:srgbClr val="7030A0"/>
                </a:solidFill>
                <a:latin typeface="Calibri"/>
                <a:cs typeface="Calibri"/>
              </a:rPr>
              <a:t> </a:t>
            </a:r>
            <a:r>
              <a:rPr sz="2400" b="1" spc="-20" dirty="0">
                <a:solidFill>
                  <a:srgbClr val="7030A0"/>
                </a:solidFill>
                <a:latin typeface="Calibri"/>
                <a:cs typeface="Calibri"/>
              </a:rPr>
              <a:t>DENTAL</a:t>
            </a:r>
            <a:r>
              <a:rPr sz="2400" b="1" spc="-50" dirty="0">
                <a:solidFill>
                  <a:srgbClr val="7030A0"/>
                </a:solidFill>
                <a:latin typeface="Calibri"/>
                <a:cs typeface="Calibri"/>
              </a:rPr>
              <a:t> </a:t>
            </a:r>
            <a:r>
              <a:rPr sz="2400" b="1" dirty="0">
                <a:solidFill>
                  <a:srgbClr val="7030A0"/>
                </a:solidFill>
                <a:latin typeface="Calibri"/>
                <a:cs typeface="Calibri"/>
              </a:rPr>
              <a:t>COLLEGE</a:t>
            </a:r>
            <a:r>
              <a:rPr sz="2400" b="1" spc="-50" dirty="0">
                <a:solidFill>
                  <a:srgbClr val="7030A0"/>
                </a:solidFill>
                <a:latin typeface="Calibri"/>
                <a:cs typeface="Calibri"/>
              </a:rPr>
              <a:t> </a:t>
            </a:r>
            <a:r>
              <a:rPr sz="2400" b="1" dirty="0">
                <a:solidFill>
                  <a:srgbClr val="7030A0"/>
                </a:solidFill>
                <a:latin typeface="Calibri"/>
                <a:cs typeface="Calibri"/>
              </a:rPr>
              <a:t>&amp;</a:t>
            </a:r>
            <a:r>
              <a:rPr sz="2400" b="1" spc="-50" dirty="0">
                <a:solidFill>
                  <a:srgbClr val="7030A0"/>
                </a:solidFill>
                <a:latin typeface="Calibri"/>
                <a:cs typeface="Calibri"/>
              </a:rPr>
              <a:t> </a:t>
            </a:r>
            <a:r>
              <a:rPr sz="2400" b="1" spc="-10" dirty="0">
                <a:solidFill>
                  <a:srgbClr val="7030A0"/>
                </a:solidFill>
                <a:latin typeface="Calibri"/>
                <a:cs typeface="Calibri"/>
              </a:rPr>
              <a:t>HOSPITAL,</a:t>
            </a:r>
            <a:r>
              <a:rPr sz="2400" b="1" spc="-50" dirty="0">
                <a:solidFill>
                  <a:srgbClr val="7030A0"/>
                </a:solidFill>
                <a:latin typeface="Calibri"/>
                <a:cs typeface="Calibri"/>
              </a:rPr>
              <a:t> </a:t>
            </a:r>
            <a:r>
              <a:rPr sz="2400" b="1" spc="-10" dirty="0">
                <a:solidFill>
                  <a:srgbClr val="7030A0"/>
                </a:solidFill>
                <a:latin typeface="Calibri"/>
                <a:cs typeface="Calibri"/>
              </a:rPr>
              <a:t>MUMBAI</a:t>
            </a:r>
            <a:endParaRPr sz="2400" dirty="0">
              <a:solidFill>
                <a:prstClr val="black"/>
              </a:solidFill>
              <a:latin typeface="Calibri"/>
              <a:cs typeface="Calibri"/>
            </a:endParaRPr>
          </a:p>
        </p:txBody>
      </p:sp>
      <p:sp>
        <p:nvSpPr>
          <p:cNvPr id="16" name="object 16"/>
          <p:cNvSpPr txBox="1">
            <a:spLocks noGrp="1"/>
          </p:cNvSpPr>
          <p:nvPr>
            <p:ph type="title"/>
          </p:nvPr>
        </p:nvSpPr>
        <p:spPr>
          <a:xfrm>
            <a:off x="1905000" y="407911"/>
            <a:ext cx="7913671" cy="938939"/>
          </a:xfrm>
          <a:prstGeom prst="rect">
            <a:avLst/>
          </a:prstGeom>
        </p:spPr>
        <p:txBody>
          <a:bodyPr vert="horz" wrap="square" lIns="0" tIns="381218" rIns="0" bIns="0" rtlCol="0" anchor="ctr">
            <a:spAutoFit/>
          </a:bodyPr>
          <a:lstStyle/>
          <a:p>
            <a:pPr marL="1123950" algn="ctr">
              <a:lnSpc>
                <a:spcPct val="100000"/>
              </a:lnSpc>
              <a:spcBef>
                <a:spcPts val="110"/>
              </a:spcBef>
            </a:pPr>
            <a:r>
              <a:rPr lang="en-US" sz="3600" b="1" dirty="0">
                <a:solidFill>
                  <a:srgbClr val="7030A0"/>
                </a:solidFill>
                <a:latin typeface="Calibri"/>
                <a:cs typeface="Calibri"/>
              </a:rPr>
              <a:t>COMMUNICATION IN LEADERSHIP </a:t>
            </a:r>
            <a:endParaRPr lang="en-IN" sz="3600" dirty="0">
              <a:latin typeface="Calibri"/>
              <a:cs typeface="Calibri"/>
            </a:endParaRPr>
          </a:p>
        </p:txBody>
      </p:sp>
      <p:pic>
        <p:nvPicPr>
          <p:cNvPr id="14" name="Picture 13">
            <a:extLst>
              <a:ext uri="{FF2B5EF4-FFF2-40B4-BE49-F238E27FC236}">
                <a16:creationId xmlns:a16="http://schemas.microsoft.com/office/drawing/2014/main" id="{A213FEA4-377A-63C8-7C15-B5474A7776E7}"/>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181600" y="4267200"/>
            <a:ext cx="611848" cy="60985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8" name="Picture 17">
            <a:extLst>
              <a:ext uri="{FF2B5EF4-FFF2-40B4-BE49-F238E27FC236}">
                <a16:creationId xmlns:a16="http://schemas.microsoft.com/office/drawing/2014/main" id="{C6EB8420-7780-48CD-9E77-AAE54A1D5606}"/>
              </a:ext>
            </a:extLst>
          </p:cNvPr>
          <p:cNvPicPr>
            <a:picLocks noChangeAspect="1"/>
          </p:cNvPicPr>
          <p:nvPr/>
        </p:nvPicPr>
        <p:blipFill>
          <a:blip r:embed="rId13" cstate="print">
            <a:extLst>
              <a:ext uri="{28A0092B-C50C-407E-A947-70E740481C1C}">
                <a14:useLocalDpi xmlns:a14="http://schemas.microsoft.com/office/drawing/2010/main" val="0"/>
              </a:ext>
            </a:extLst>
          </a:blip>
          <a:srcRect t="10891" b="13144"/>
          <a:stretch/>
        </p:blipFill>
        <p:spPr>
          <a:xfrm>
            <a:off x="10896599" y="152400"/>
            <a:ext cx="1143001" cy="1306285"/>
          </a:xfrm>
          <a:prstGeom prst="rect">
            <a:avLst/>
          </a:prstGeom>
        </p:spPr>
      </p:pic>
      <p:pic>
        <p:nvPicPr>
          <p:cNvPr id="15" name="WhatsApp Audio 2024-12-16 at 16.16.53 (1)">
            <a:hlinkClick r:id="" action="ppaction://media"/>
            <a:extLst>
              <a:ext uri="{FF2B5EF4-FFF2-40B4-BE49-F238E27FC236}">
                <a16:creationId xmlns:a16="http://schemas.microsoft.com/office/drawing/2014/main" id="{A5CA16F2-151A-4316-AC3E-33BD67E262AD}"/>
              </a:ext>
            </a:extLst>
          </p:cNvPr>
          <p:cNvPicPr>
            <a:picLocks noChangeAspect="1"/>
          </p:cNvPicPr>
          <p:nvPr>
            <a:videoFile r:link="rId3"/>
            <p:extLst>
              <p:ext uri="{DAA4B4D4-6D71-4841-9C94-3DE7FCFB9230}">
                <p14:media xmlns:p14="http://schemas.microsoft.com/office/powerpoint/2010/main" r:embed="rId2"/>
              </p:ext>
            </p:extLst>
          </p:nvPr>
        </p:nvPicPr>
        <p:blipFill>
          <a:blip r:embed="rId14"/>
          <a:stretch>
            <a:fillRect/>
          </a:stretch>
        </p:blipFill>
        <p:spPr>
          <a:xfrm>
            <a:off x="228600" y="152400"/>
            <a:ext cx="487363" cy="487363"/>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2972"/>
    </mc:Choice>
    <mc:Fallback xmlns="">
      <p:transition spd="slow" advTm="1297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176"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showWhenStopped="0">
                <p:cTn id="7" fill="hold" display="0">
                  <p:stCondLst>
                    <p:cond delay="indefinite"/>
                  </p:stCondLst>
                  <p:endCondLst>
                    <p:cond evt="onStopAudio" delay="0">
                      <p:tgtEl>
                        <p:sldTgt/>
                      </p:tgtEl>
                    </p:cond>
                  </p:endCondLst>
                </p:cTn>
                <p:tgtEl>
                  <p:spTgt spid="15"/>
                </p:tgtEl>
              </p:cMediaNode>
            </p:video>
          </p:childTnLst>
        </p:cTn>
      </p:par>
    </p:tnLst>
  </p:timing>
  <p:extLst>
    <p:ext uri="{E180D4A7-C9FB-4DFB-919C-405C955672EB}">
      <p14:showEvtLst xmlns:p14="http://schemas.microsoft.com/office/powerpoint/2010/main">
        <p14:playEvt time="1507" objId="15"/>
        <p14:stopEvt time="11887" objId="15"/>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0B0F8A-F466-81E8-B4FE-891ACAD011A2}"/>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F090565E-CED2-52B3-9698-015335333345}"/>
              </a:ext>
            </a:extLst>
          </p:cNvPr>
          <p:cNvSpPr txBox="1"/>
          <p:nvPr/>
        </p:nvSpPr>
        <p:spPr>
          <a:xfrm>
            <a:off x="152400" y="914400"/>
            <a:ext cx="6248400" cy="567463"/>
          </a:xfrm>
          <a:prstGeom prst="rect">
            <a:avLst/>
          </a:prstGeom>
        </p:spPr>
        <p:txBody>
          <a:bodyPr vert="horz" wrap="square" lIns="0" tIns="13335" rIns="0" bIns="0" rtlCol="0">
            <a:spAutoFit/>
          </a:bodyPr>
          <a:lstStyle/>
          <a:p>
            <a:pPr marL="12700">
              <a:lnSpc>
                <a:spcPct val="100000"/>
              </a:lnSpc>
              <a:spcBef>
                <a:spcPts val="105"/>
              </a:spcBef>
            </a:pPr>
            <a:r>
              <a:rPr lang="en-US" sz="3600" b="1" dirty="0">
                <a:solidFill>
                  <a:srgbClr val="7030A0"/>
                </a:solidFill>
                <a:cs typeface="Calibri"/>
              </a:rPr>
              <a:t>NON VERBAL COMMUNICATION</a:t>
            </a:r>
            <a:endParaRPr lang="en-US" sz="3600" b="1" dirty="0">
              <a:solidFill>
                <a:srgbClr val="7030A0"/>
              </a:solidFill>
              <a:latin typeface="Calibri"/>
              <a:cs typeface="Calibri"/>
            </a:endParaRPr>
          </a:p>
        </p:txBody>
      </p:sp>
      <p:sp>
        <p:nvSpPr>
          <p:cNvPr id="3" name="object 3">
            <a:extLst>
              <a:ext uri="{FF2B5EF4-FFF2-40B4-BE49-F238E27FC236}">
                <a16:creationId xmlns:a16="http://schemas.microsoft.com/office/drawing/2014/main" id="{C65AD70E-F374-A45A-35BE-87AB66C3726E}"/>
              </a:ext>
            </a:extLst>
          </p:cNvPr>
          <p:cNvSpPr txBox="1"/>
          <p:nvPr/>
        </p:nvSpPr>
        <p:spPr>
          <a:xfrm>
            <a:off x="76200" y="1531620"/>
            <a:ext cx="12039600" cy="4464492"/>
          </a:xfrm>
          <a:prstGeom prst="rect">
            <a:avLst/>
          </a:prstGeom>
        </p:spPr>
        <p:txBody>
          <a:bodyPr vert="horz" wrap="square" lIns="0" tIns="12700" rIns="0" bIns="0" rtlCol="0">
            <a:spAutoFit/>
          </a:bodyPr>
          <a:lstStyle/>
          <a:p>
            <a:pPr marL="355600" marR="5080" indent="-342900">
              <a:lnSpc>
                <a:spcPct val="150000"/>
              </a:lnSpc>
              <a:spcBef>
                <a:spcPts val="100"/>
              </a:spcBef>
              <a:buFont typeface="Wingdings" panose="05000000000000000000" pitchFamily="2" charset="2"/>
              <a:buChar char="Ø"/>
            </a:pPr>
            <a:r>
              <a:rPr lang="en-US" sz="2400" dirty="0">
                <a:cs typeface="Calibri"/>
              </a:rPr>
              <a:t>To deliver the full impact of a message, use nonverbal behaviors to raise the channel of interpersonal communication:</a:t>
            </a:r>
          </a:p>
          <a:p>
            <a:pPr marL="355600" marR="5080" indent="-342900">
              <a:lnSpc>
                <a:spcPct val="150000"/>
              </a:lnSpc>
              <a:spcBef>
                <a:spcPts val="100"/>
              </a:spcBef>
              <a:buFont typeface="Arial" panose="020B0604020202020204" pitchFamily="34" charset="0"/>
              <a:buChar char="•"/>
            </a:pPr>
            <a:r>
              <a:rPr lang="en-US" sz="2400" dirty="0">
                <a:cs typeface="Calibri"/>
              </a:rPr>
              <a:t>Eye contact</a:t>
            </a:r>
          </a:p>
          <a:p>
            <a:pPr marL="355600" marR="5080" indent="-342900">
              <a:lnSpc>
                <a:spcPct val="150000"/>
              </a:lnSpc>
              <a:spcBef>
                <a:spcPts val="100"/>
              </a:spcBef>
              <a:buFont typeface="Arial" panose="020B0604020202020204" pitchFamily="34" charset="0"/>
              <a:buChar char="•"/>
            </a:pPr>
            <a:r>
              <a:rPr lang="en-US" sz="2400" dirty="0">
                <a:cs typeface="Calibri"/>
              </a:rPr>
              <a:t>Facial Expressions</a:t>
            </a:r>
          </a:p>
          <a:p>
            <a:pPr marL="355600" marR="5080" indent="-342900">
              <a:lnSpc>
                <a:spcPct val="150000"/>
              </a:lnSpc>
              <a:spcBef>
                <a:spcPts val="100"/>
              </a:spcBef>
              <a:buFont typeface="Arial" panose="020B0604020202020204" pitchFamily="34" charset="0"/>
              <a:buChar char="•"/>
            </a:pPr>
            <a:r>
              <a:rPr lang="en-US" sz="2400" dirty="0">
                <a:cs typeface="Calibri"/>
              </a:rPr>
              <a:t>Gestures</a:t>
            </a:r>
          </a:p>
          <a:p>
            <a:pPr marL="355600" marR="5080" indent="-342900">
              <a:lnSpc>
                <a:spcPct val="150000"/>
              </a:lnSpc>
              <a:spcBef>
                <a:spcPts val="100"/>
              </a:spcBef>
              <a:buFont typeface="Arial" panose="020B0604020202020204" pitchFamily="34" charset="0"/>
              <a:buChar char="•"/>
            </a:pPr>
            <a:r>
              <a:rPr lang="en-US" sz="2400" dirty="0">
                <a:cs typeface="Calibri"/>
              </a:rPr>
              <a:t>Posture and body orientation </a:t>
            </a:r>
          </a:p>
          <a:p>
            <a:pPr marL="355600" marR="5080" indent="-342900">
              <a:lnSpc>
                <a:spcPct val="150000"/>
              </a:lnSpc>
              <a:spcBef>
                <a:spcPts val="100"/>
              </a:spcBef>
              <a:buFont typeface="Arial" panose="020B0604020202020204" pitchFamily="34" charset="0"/>
              <a:buChar char="•"/>
            </a:pPr>
            <a:r>
              <a:rPr lang="en-US" sz="2400" dirty="0">
                <a:cs typeface="Calibri"/>
              </a:rPr>
              <a:t>Proximity</a:t>
            </a:r>
          </a:p>
          <a:p>
            <a:pPr marL="355600" marR="5080" indent="-342900">
              <a:lnSpc>
                <a:spcPct val="150000"/>
              </a:lnSpc>
              <a:spcBef>
                <a:spcPts val="100"/>
              </a:spcBef>
              <a:buFont typeface="Arial" panose="020B0604020202020204" pitchFamily="34" charset="0"/>
              <a:buChar char="•"/>
            </a:pPr>
            <a:r>
              <a:rPr lang="en-US" sz="2400" dirty="0">
                <a:cs typeface="Calibri"/>
              </a:rPr>
              <a:t>Vocal</a:t>
            </a:r>
            <a:endParaRPr sz="2400" dirty="0">
              <a:latin typeface="Calibri"/>
              <a:cs typeface="Calibri"/>
            </a:endParaRPr>
          </a:p>
        </p:txBody>
      </p:sp>
      <p:pic>
        <p:nvPicPr>
          <p:cNvPr id="5" name="Picture 4">
            <a:extLst>
              <a:ext uri="{FF2B5EF4-FFF2-40B4-BE49-F238E27FC236}">
                <a16:creationId xmlns:a16="http://schemas.microsoft.com/office/drawing/2014/main" id="{F0DDDC67-52F3-D549-3733-B4BAEC1ADD1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96600" y="76200"/>
            <a:ext cx="1146743" cy="1143000"/>
          </a:xfrm>
          <a:prstGeom prst="ellipse">
            <a:avLst/>
          </a:prstGeom>
        </p:spPr>
      </p:pic>
      <p:sp>
        <p:nvSpPr>
          <p:cNvPr id="6" name="Footer Placeholder 5">
            <a:extLst>
              <a:ext uri="{FF2B5EF4-FFF2-40B4-BE49-F238E27FC236}">
                <a16:creationId xmlns:a16="http://schemas.microsoft.com/office/drawing/2014/main" id="{771B57EA-7EC7-4624-E685-826A0F4A4858}"/>
              </a:ext>
            </a:extLst>
          </p:cNvPr>
          <p:cNvSpPr>
            <a:spLocks noGrp="1"/>
          </p:cNvSpPr>
          <p:nvPr>
            <p:ph type="ftr" sz="quarter" idx="5"/>
          </p:nvPr>
        </p:nvSpPr>
        <p:spPr/>
        <p:txBody>
          <a:bodyPr/>
          <a:lstStyle/>
          <a:p>
            <a:pPr marL="12700">
              <a:lnSpc>
                <a:spcPts val="1430"/>
              </a:lnSpc>
            </a:pPr>
            <a:r>
              <a:rPr lang="en-US"/>
              <a:t>Government Dental College &amp; Hospital, Mumbai</a:t>
            </a:r>
            <a:endParaRPr lang="en-IN" dirty="0"/>
          </a:p>
        </p:txBody>
      </p:sp>
      <p:sp>
        <p:nvSpPr>
          <p:cNvPr id="7" name="Rectangle 6">
            <a:extLst>
              <a:ext uri="{FF2B5EF4-FFF2-40B4-BE49-F238E27FC236}">
                <a16:creationId xmlns:a16="http://schemas.microsoft.com/office/drawing/2014/main" id="{B7DBE05F-BC91-760E-88B5-7E9C9A181968}"/>
              </a:ext>
            </a:extLst>
          </p:cNvPr>
          <p:cNvSpPr/>
          <p:nvPr/>
        </p:nvSpPr>
        <p:spPr>
          <a:xfrm>
            <a:off x="10730064" y="0"/>
            <a:ext cx="1461936" cy="1402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WhatsApp Audio 2024-12-16 at 16.16.47">
            <a:hlinkClick r:id="" action="ppaction://media"/>
            <a:extLst>
              <a:ext uri="{FF2B5EF4-FFF2-40B4-BE49-F238E27FC236}">
                <a16:creationId xmlns:a16="http://schemas.microsoft.com/office/drawing/2014/main" id="{27D573E6-0D48-4A5E-BEB2-F2AFD188211F}"/>
              </a:ext>
            </a:extLst>
          </p:cNvPr>
          <p:cNvPicPr>
            <a:picLocks noChangeAspect="1"/>
          </p:cNvPicPr>
          <p:nvPr>
            <a:videoFile r:link="rId3"/>
            <p:extLst>
              <p:ext uri="{DAA4B4D4-6D71-4841-9C94-3DE7FCFB9230}">
                <p14:media xmlns:p14="http://schemas.microsoft.com/office/powerpoint/2010/main" r:embed="rId2"/>
              </p:ext>
            </p:extLst>
          </p:nvPr>
        </p:nvPicPr>
        <p:blipFill>
          <a:blip r:embed="rId7"/>
          <a:stretch>
            <a:fillRect/>
          </a:stretch>
        </p:blipFill>
        <p:spPr>
          <a:xfrm>
            <a:off x="11201400" y="381000"/>
            <a:ext cx="487363" cy="487363"/>
          </a:xfrm>
          <a:prstGeom prst="rect">
            <a:avLst/>
          </a:prstGeom>
        </p:spPr>
      </p:pic>
    </p:spTree>
    <p:custDataLst>
      <p:tags r:id="rId1"/>
    </p:custDataLst>
    <p:extLst>
      <p:ext uri="{BB962C8B-B14F-4D97-AF65-F5344CB8AC3E}">
        <p14:creationId xmlns:p14="http://schemas.microsoft.com/office/powerpoint/2010/main" val="1415505736"/>
      </p:ext>
    </p:extLst>
  </p:cSld>
  <p:clrMapOvr>
    <a:masterClrMapping/>
  </p:clrMapOvr>
  <mc:AlternateContent xmlns:mc="http://schemas.openxmlformats.org/markup-compatibility/2006" xmlns:p14="http://schemas.microsoft.com/office/powerpoint/2010/main">
    <mc:Choice Requires="p14">
      <p:transition spd="slow" p14:dur="2000" advTm="24197"/>
    </mc:Choice>
    <mc:Fallback xmlns="">
      <p:transition spd="slow" advTm="2419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70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endCondLst>
                    <p:cond evt="onStopAudio" delay="0">
                      <p:tgtEl>
                        <p:sldTgt/>
                      </p:tgtEl>
                    </p:cond>
                  </p:endCondLst>
                </p:cTn>
                <p:tgtEl>
                  <p:spTgt spid="4"/>
                </p:tgtEl>
              </p:cMediaNode>
            </p:video>
          </p:childTnLst>
        </p:cTn>
      </p:par>
    </p:tnLst>
  </p:timing>
  <p:extLst>
    <p:ext uri="{E180D4A7-C9FB-4DFB-919C-405C955672EB}">
      <p14:showEvtLst xmlns:p14="http://schemas.microsoft.com/office/powerpoint/2010/main">
        <p14:playEvt time="3174" objId="4"/>
        <p14:stopEvt time="22066" objId="4"/>
      </p14:showEvtLst>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7AF738-FD54-4590-944E-5A5D264A5450}"/>
            </a:ext>
          </a:extLst>
        </p:cNvPr>
        <p:cNvGrpSpPr/>
        <p:nvPr/>
      </p:nvGrpSpPr>
      <p:grpSpPr>
        <a:xfrm>
          <a:off x="0" y="0"/>
          <a:ext cx="0" cy="0"/>
          <a:chOff x="0" y="0"/>
          <a:chExt cx="0" cy="0"/>
        </a:xfrm>
      </p:grpSpPr>
      <p:sp>
        <p:nvSpPr>
          <p:cNvPr id="3" name="object 3">
            <a:extLst>
              <a:ext uri="{FF2B5EF4-FFF2-40B4-BE49-F238E27FC236}">
                <a16:creationId xmlns:a16="http://schemas.microsoft.com/office/drawing/2014/main" id="{7A105F70-2E30-3081-47BF-E933CFC77F7B}"/>
              </a:ext>
            </a:extLst>
          </p:cNvPr>
          <p:cNvSpPr txBox="1"/>
          <p:nvPr/>
        </p:nvSpPr>
        <p:spPr>
          <a:xfrm>
            <a:off x="76200" y="1531620"/>
            <a:ext cx="12039600" cy="3330848"/>
          </a:xfrm>
          <a:prstGeom prst="rect">
            <a:avLst/>
          </a:prstGeom>
        </p:spPr>
        <p:txBody>
          <a:bodyPr vert="horz" wrap="square" lIns="0" tIns="12700" rIns="0" bIns="0" rtlCol="0">
            <a:spAutoFit/>
          </a:bodyPr>
          <a:lstStyle/>
          <a:p>
            <a:pPr marL="355600" marR="5080" indent="-342900">
              <a:lnSpc>
                <a:spcPct val="150000"/>
              </a:lnSpc>
              <a:spcBef>
                <a:spcPts val="100"/>
              </a:spcBef>
              <a:buFont typeface="Wingdings" panose="05000000000000000000" pitchFamily="2" charset="2"/>
              <a:buChar char="Ø"/>
            </a:pPr>
            <a:r>
              <a:rPr lang="en-US" sz="2400" dirty="0">
                <a:cs typeface="Calibri"/>
              </a:rPr>
              <a:t>Communication: The most important key to leadership Success.</a:t>
            </a:r>
          </a:p>
          <a:p>
            <a:pPr marL="355600" marR="5080" indent="-342900">
              <a:lnSpc>
                <a:spcPct val="150000"/>
              </a:lnSpc>
              <a:spcBef>
                <a:spcPts val="100"/>
              </a:spcBef>
              <a:buFont typeface="Wingdings" panose="05000000000000000000" pitchFamily="2" charset="2"/>
              <a:buChar char="Ø"/>
            </a:pPr>
            <a:r>
              <a:rPr lang="en-US" sz="2400" dirty="0">
                <a:cs typeface="Calibri"/>
              </a:rPr>
              <a:t>Good Leaders, Good Communicators</a:t>
            </a:r>
          </a:p>
          <a:p>
            <a:pPr marL="355600" marR="5080" indent="-342900">
              <a:lnSpc>
                <a:spcPct val="150000"/>
              </a:lnSpc>
              <a:spcBef>
                <a:spcPts val="100"/>
              </a:spcBef>
              <a:buFont typeface="Wingdings" panose="05000000000000000000" pitchFamily="2" charset="2"/>
              <a:buChar char="Ø"/>
            </a:pPr>
            <a:r>
              <a:rPr lang="en-US" sz="2400" dirty="0">
                <a:cs typeface="Calibri"/>
              </a:rPr>
              <a:t>Prepare how you'll communicate.</a:t>
            </a:r>
          </a:p>
          <a:p>
            <a:pPr marL="355600" marR="5080" indent="-342900">
              <a:lnSpc>
                <a:spcPct val="150000"/>
              </a:lnSpc>
              <a:spcBef>
                <a:spcPts val="100"/>
              </a:spcBef>
              <a:buFont typeface="Wingdings" panose="05000000000000000000" pitchFamily="2" charset="2"/>
              <a:buChar char="Ø"/>
            </a:pPr>
            <a:r>
              <a:rPr lang="en-US" sz="2400" dirty="0">
                <a:cs typeface="Calibri"/>
              </a:rPr>
              <a:t>Deliver the message Receive the message.</a:t>
            </a:r>
          </a:p>
          <a:p>
            <a:pPr marL="355600" marR="5080" indent="-342900">
              <a:lnSpc>
                <a:spcPct val="150000"/>
              </a:lnSpc>
              <a:spcBef>
                <a:spcPts val="100"/>
              </a:spcBef>
              <a:buFont typeface="Wingdings" panose="05000000000000000000" pitchFamily="2" charset="2"/>
              <a:buChar char="Ø"/>
            </a:pPr>
            <a:r>
              <a:rPr lang="en-US" sz="2400" dirty="0">
                <a:cs typeface="Calibri"/>
              </a:rPr>
              <a:t>Evaluate the effectiveness of the communication afterwards</a:t>
            </a:r>
          </a:p>
          <a:p>
            <a:pPr marL="355600" marR="5080" indent="-342900">
              <a:lnSpc>
                <a:spcPct val="150000"/>
              </a:lnSpc>
              <a:spcBef>
                <a:spcPts val="100"/>
              </a:spcBef>
              <a:buFont typeface="Wingdings" panose="05000000000000000000" pitchFamily="2" charset="2"/>
              <a:buChar char="Ø"/>
            </a:pPr>
            <a:r>
              <a:rPr lang="en-US" sz="2400" dirty="0">
                <a:cs typeface="Calibri"/>
              </a:rPr>
              <a:t>Take corrective action as necessary</a:t>
            </a:r>
            <a:endParaRPr sz="2400" dirty="0">
              <a:latin typeface="Calibri"/>
              <a:cs typeface="Calibri"/>
            </a:endParaRPr>
          </a:p>
        </p:txBody>
      </p:sp>
      <p:pic>
        <p:nvPicPr>
          <p:cNvPr id="5" name="Picture 4">
            <a:extLst>
              <a:ext uri="{FF2B5EF4-FFF2-40B4-BE49-F238E27FC236}">
                <a16:creationId xmlns:a16="http://schemas.microsoft.com/office/drawing/2014/main" id="{33261749-9CF9-2636-AA57-0053D97696B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96600" y="76200"/>
            <a:ext cx="1146743" cy="1143000"/>
          </a:xfrm>
          <a:prstGeom prst="ellipse">
            <a:avLst/>
          </a:prstGeom>
        </p:spPr>
      </p:pic>
      <p:sp>
        <p:nvSpPr>
          <p:cNvPr id="6" name="Footer Placeholder 5">
            <a:extLst>
              <a:ext uri="{FF2B5EF4-FFF2-40B4-BE49-F238E27FC236}">
                <a16:creationId xmlns:a16="http://schemas.microsoft.com/office/drawing/2014/main" id="{7504F647-5AC4-D49D-F32D-8F827CB6F2A9}"/>
              </a:ext>
            </a:extLst>
          </p:cNvPr>
          <p:cNvSpPr>
            <a:spLocks noGrp="1"/>
          </p:cNvSpPr>
          <p:nvPr>
            <p:ph type="ftr" sz="quarter" idx="5"/>
          </p:nvPr>
        </p:nvSpPr>
        <p:spPr/>
        <p:txBody>
          <a:bodyPr/>
          <a:lstStyle/>
          <a:p>
            <a:pPr marL="12700">
              <a:lnSpc>
                <a:spcPts val="1430"/>
              </a:lnSpc>
            </a:pPr>
            <a:r>
              <a:rPr lang="en-US"/>
              <a:t>Government Dental College &amp; Hospital, Mumbai</a:t>
            </a:r>
            <a:endParaRPr lang="en-IN" dirty="0"/>
          </a:p>
        </p:txBody>
      </p:sp>
      <p:sp>
        <p:nvSpPr>
          <p:cNvPr id="7" name="Rectangle 6">
            <a:extLst>
              <a:ext uri="{FF2B5EF4-FFF2-40B4-BE49-F238E27FC236}">
                <a16:creationId xmlns:a16="http://schemas.microsoft.com/office/drawing/2014/main" id="{466AA2A1-122B-C2D2-5DA3-23D9D16CE95A}"/>
              </a:ext>
            </a:extLst>
          </p:cNvPr>
          <p:cNvSpPr/>
          <p:nvPr/>
        </p:nvSpPr>
        <p:spPr>
          <a:xfrm>
            <a:off x="10730064" y="0"/>
            <a:ext cx="1461936" cy="1402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WhatsApp Audio 2024-12-16 at 16.16.47 (1)">
            <a:hlinkClick r:id="" action="ppaction://media"/>
            <a:extLst>
              <a:ext uri="{FF2B5EF4-FFF2-40B4-BE49-F238E27FC236}">
                <a16:creationId xmlns:a16="http://schemas.microsoft.com/office/drawing/2014/main" id="{784BA1B0-3512-4212-8439-7112D22B3EC0}"/>
              </a:ext>
            </a:extLst>
          </p:cNvPr>
          <p:cNvPicPr>
            <a:picLocks noChangeAspect="1"/>
          </p:cNvPicPr>
          <p:nvPr>
            <a:videoFile r:link="rId3"/>
            <p:extLst>
              <p:ext uri="{DAA4B4D4-6D71-4841-9C94-3DE7FCFB9230}">
                <p14:media xmlns:p14="http://schemas.microsoft.com/office/powerpoint/2010/main" r:embed="rId2"/>
              </p:ext>
            </p:extLst>
          </p:nvPr>
        </p:nvPicPr>
        <p:blipFill>
          <a:blip r:embed="rId7"/>
          <a:stretch>
            <a:fillRect/>
          </a:stretch>
        </p:blipFill>
        <p:spPr>
          <a:xfrm>
            <a:off x="10409237" y="350837"/>
            <a:ext cx="487363" cy="487363"/>
          </a:xfrm>
          <a:prstGeom prst="rect">
            <a:avLst/>
          </a:prstGeom>
        </p:spPr>
      </p:pic>
    </p:spTree>
    <p:custDataLst>
      <p:tags r:id="rId1"/>
    </p:custDataLst>
    <p:extLst>
      <p:ext uri="{BB962C8B-B14F-4D97-AF65-F5344CB8AC3E}">
        <p14:creationId xmlns:p14="http://schemas.microsoft.com/office/powerpoint/2010/main" val="3091350112"/>
      </p:ext>
    </p:extLst>
  </p:cSld>
  <p:clrMapOvr>
    <a:masterClrMapping/>
  </p:clrMapOvr>
  <mc:AlternateContent xmlns:mc="http://schemas.openxmlformats.org/markup-compatibility/2006" xmlns:p14="http://schemas.microsoft.com/office/powerpoint/2010/main">
    <mc:Choice Requires="p14">
      <p:transition spd="slow" p14:dur="2000" advTm="20060"/>
    </mc:Choice>
    <mc:Fallback xmlns="">
      <p:transition spd="slow" advTm="2006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645"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endCondLst>
                    <p:cond evt="onStopAudio" delay="0">
                      <p:tgtEl>
                        <p:sldTgt/>
                      </p:tgtEl>
                    </p:cond>
                  </p:endCondLst>
                </p:cTn>
                <p:tgtEl>
                  <p:spTgt spid="8"/>
                </p:tgtEl>
              </p:cMediaNode>
            </p:video>
          </p:childTnLst>
        </p:cTn>
      </p:par>
    </p:tnLst>
  </p:timing>
  <p:extLst>
    <p:ext uri="{E180D4A7-C9FB-4DFB-919C-405C955672EB}">
      <p14:showEvtLst xmlns:p14="http://schemas.microsoft.com/office/powerpoint/2010/main">
        <p14:playEvt time="451" objId="8"/>
        <p14:stopEvt time="19115" objId="8"/>
      </p14:showEvtLst>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2BF91D-EFCE-6343-4C09-4C6F94DD907C}"/>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836DB984-B32B-C34F-F809-D7DAFB30960F}"/>
              </a:ext>
            </a:extLst>
          </p:cNvPr>
          <p:cNvSpPr txBox="1"/>
          <p:nvPr/>
        </p:nvSpPr>
        <p:spPr>
          <a:xfrm>
            <a:off x="152400" y="914400"/>
            <a:ext cx="3244214" cy="567463"/>
          </a:xfrm>
          <a:prstGeom prst="rect">
            <a:avLst/>
          </a:prstGeom>
        </p:spPr>
        <p:txBody>
          <a:bodyPr vert="horz" wrap="square" lIns="0" tIns="13335" rIns="0" bIns="0" rtlCol="0">
            <a:spAutoFit/>
          </a:bodyPr>
          <a:lstStyle/>
          <a:p>
            <a:pPr marL="12700">
              <a:lnSpc>
                <a:spcPct val="100000"/>
              </a:lnSpc>
              <a:spcBef>
                <a:spcPts val="105"/>
              </a:spcBef>
            </a:pPr>
            <a:r>
              <a:rPr lang="en-US" sz="3600" b="1" dirty="0">
                <a:solidFill>
                  <a:srgbClr val="7030A0"/>
                </a:solidFill>
                <a:latin typeface="Calibri"/>
                <a:cs typeface="Calibri"/>
              </a:rPr>
              <a:t>CONCLUSION</a:t>
            </a:r>
            <a:endParaRPr lang="en-US" sz="3600" dirty="0">
              <a:solidFill>
                <a:srgbClr val="7030A0"/>
              </a:solidFill>
              <a:latin typeface="Calibri"/>
              <a:cs typeface="Calibri"/>
            </a:endParaRPr>
          </a:p>
        </p:txBody>
      </p:sp>
      <p:sp>
        <p:nvSpPr>
          <p:cNvPr id="3" name="object 3">
            <a:extLst>
              <a:ext uri="{FF2B5EF4-FFF2-40B4-BE49-F238E27FC236}">
                <a16:creationId xmlns:a16="http://schemas.microsoft.com/office/drawing/2014/main" id="{08771FBD-B940-4859-C7CC-69A901419825}"/>
              </a:ext>
            </a:extLst>
          </p:cNvPr>
          <p:cNvSpPr txBox="1"/>
          <p:nvPr/>
        </p:nvSpPr>
        <p:spPr>
          <a:xfrm>
            <a:off x="76200" y="1676400"/>
            <a:ext cx="12039600" cy="3872022"/>
          </a:xfrm>
          <a:prstGeom prst="rect">
            <a:avLst/>
          </a:prstGeom>
        </p:spPr>
        <p:txBody>
          <a:bodyPr vert="horz" wrap="square" lIns="0" tIns="12700" rIns="0" bIns="0" rtlCol="0">
            <a:spAutoFit/>
          </a:bodyPr>
          <a:lstStyle/>
          <a:p>
            <a:pPr marL="355600" marR="5080" indent="-342900">
              <a:lnSpc>
                <a:spcPct val="150000"/>
              </a:lnSpc>
              <a:spcBef>
                <a:spcPts val="100"/>
              </a:spcBef>
              <a:buFont typeface="Wingdings" panose="05000000000000000000" pitchFamily="2" charset="2"/>
              <a:buChar char="Ø"/>
            </a:pPr>
            <a:r>
              <a:rPr lang="en-US" sz="2400" dirty="0">
                <a:cs typeface="Calibri"/>
              </a:rPr>
              <a:t>Communication is the key.</a:t>
            </a:r>
          </a:p>
          <a:p>
            <a:pPr marL="355600" marR="5080" indent="-342900">
              <a:lnSpc>
                <a:spcPct val="150000"/>
              </a:lnSpc>
              <a:spcBef>
                <a:spcPts val="100"/>
              </a:spcBef>
              <a:buFont typeface="Wingdings" panose="05000000000000000000" pitchFamily="2" charset="2"/>
              <a:buChar char="Ø"/>
            </a:pPr>
            <a:r>
              <a:rPr lang="en-US" sz="2400" dirty="0">
                <a:cs typeface="Calibri"/>
              </a:rPr>
              <a:t>Bottom line, clear communication is the most important key to a business leader's success. </a:t>
            </a:r>
          </a:p>
          <a:p>
            <a:pPr marL="355600" marR="5080" indent="-342900">
              <a:lnSpc>
                <a:spcPct val="150000"/>
              </a:lnSpc>
              <a:spcBef>
                <a:spcPts val="100"/>
              </a:spcBef>
              <a:buFont typeface="Wingdings" panose="05000000000000000000" pitchFamily="2" charset="2"/>
              <a:buChar char="Ø"/>
            </a:pPr>
            <a:r>
              <a:rPr lang="en-US" sz="2400" dirty="0">
                <a:cs typeface="Calibri"/>
              </a:rPr>
              <a:t>So to grow as a leader and manager, you must learn how to be an effective, compelling communicator. </a:t>
            </a:r>
          </a:p>
          <a:p>
            <a:pPr marL="355600" marR="5080" indent="-342900">
              <a:lnSpc>
                <a:spcPct val="150000"/>
              </a:lnSpc>
              <a:spcBef>
                <a:spcPts val="100"/>
              </a:spcBef>
              <a:buFont typeface="Wingdings" panose="05000000000000000000" pitchFamily="2" charset="2"/>
              <a:buChar char="Ø"/>
            </a:pPr>
            <a:r>
              <a:rPr lang="en-US" sz="2400" dirty="0">
                <a:cs typeface="Calibri"/>
              </a:rPr>
              <a:t>And if you want your company to succeed, you and your team have to master the art of clear communication together, as well as you and your employees can reach new levels of leadership excellence.</a:t>
            </a:r>
            <a:endParaRPr sz="2400" dirty="0">
              <a:latin typeface="Calibri"/>
              <a:cs typeface="Calibri"/>
            </a:endParaRPr>
          </a:p>
        </p:txBody>
      </p:sp>
      <p:pic>
        <p:nvPicPr>
          <p:cNvPr id="5" name="Picture 4">
            <a:extLst>
              <a:ext uri="{FF2B5EF4-FFF2-40B4-BE49-F238E27FC236}">
                <a16:creationId xmlns:a16="http://schemas.microsoft.com/office/drawing/2014/main" id="{8399BF1D-E915-F3EF-421C-1C6EFA08575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96600" y="76200"/>
            <a:ext cx="1146743" cy="1143000"/>
          </a:xfrm>
          <a:prstGeom prst="ellipse">
            <a:avLst/>
          </a:prstGeom>
        </p:spPr>
      </p:pic>
      <p:sp>
        <p:nvSpPr>
          <p:cNvPr id="6" name="Footer Placeholder 5">
            <a:extLst>
              <a:ext uri="{FF2B5EF4-FFF2-40B4-BE49-F238E27FC236}">
                <a16:creationId xmlns:a16="http://schemas.microsoft.com/office/drawing/2014/main" id="{581BE91A-DF99-0423-1B36-D25A61C7B473}"/>
              </a:ext>
            </a:extLst>
          </p:cNvPr>
          <p:cNvSpPr>
            <a:spLocks noGrp="1"/>
          </p:cNvSpPr>
          <p:nvPr>
            <p:ph type="ftr" sz="quarter" idx="5"/>
          </p:nvPr>
        </p:nvSpPr>
        <p:spPr/>
        <p:txBody>
          <a:bodyPr/>
          <a:lstStyle/>
          <a:p>
            <a:pPr marL="12700">
              <a:lnSpc>
                <a:spcPts val="1430"/>
              </a:lnSpc>
            </a:pPr>
            <a:r>
              <a:rPr lang="en-US"/>
              <a:t>Government Dental College &amp; Hospital, Mumbai</a:t>
            </a:r>
            <a:endParaRPr lang="en-IN" dirty="0"/>
          </a:p>
        </p:txBody>
      </p:sp>
      <p:sp>
        <p:nvSpPr>
          <p:cNvPr id="7" name="Rectangle 6">
            <a:extLst>
              <a:ext uri="{FF2B5EF4-FFF2-40B4-BE49-F238E27FC236}">
                <a16:creationId xmlns:a16="http://schemas.microsoft.com/office/drawing/2014/main" id="{A70D644C-15B7-EDD3-6329-A57A4472FD19}"/>
              </a:ext>
            </a:extLst>
          </p:cNvPr>
          <p:cNvSpPr/>
          <p:nvPr/>
        </p:nvSpPr>
        <p:spPr>
          <a:xfrm>
            <a:off x="10730064" y="0"/>
            <a:ext cx="1461936" cy="1402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WhatsApp Audio 2024-12-16 at 16.16.54 (1)">
            <a:hlinkClick r:id="" action="ppaction://media"/>
            <a:extLst>
              <a:ext uri="{FF2B5EF4-FFF2-40B4-BE49-F238E27FC236}">
                <a16:creationId xmlns:a16="http://schemas.microsoft.com/office/drawing/2014/main" id="{4796A3CE-4AF6-4574-80CC-EE764FF7868D}"/>
              </a:ext>
            </a:extLst>
          </p:cNvPr>
          <p:cNvPicPr>
            <a:picLocks noChangeAspect="1"/>
          </p:cNvPicPr>
          <p:nvPr>
            <a:videoFile r:link="rId3"/>
            <p:extLst>
              <p:ext uri="{DAA4B4D4-6D71-4841-9C94-3DE7FCFB9230}">
                <p14:media xmlns:p14="http://schemas.microsoft.com/office/powerpoint/2010/main" r:embed="rId2"/>
              </p:ext>
            </p:extLst>
          </p:nvPr>
        </p:nvPicPr>
        <p:blipFill>
          <a:blip r:embed="rId7"/>
          <a:stretch>
            <a:fillRect/>
          </a:stretch>
        </p:blipFill>
        <p:spPr>
          <a:xfrm>
            <a:off x="11125200" y="381000"/>
            <a:ext cx="487363" cy="487363"/>
          </a:xfrm>
          <a:prstGeom prst="rect">
            <a:avLst/>
          </a:prstGeom>
        </p:spPr>
      </p:pic>
    </p:spTree>
    <p:custDataLst>
      <p:tags r:id="rId1"/>
    </p:custDataLst>
    <p:extLst>
      <p:ext uri="{BB962C8B-B14F-4D97-AF65-F5344CB8AC3E}">
        <p14:creationId xmlns:p14="http://schemas.microsoft.com/office/powerpoint/2010/main" val="2631949356"/>
      </p:ext>
    </p:extLst>
  </p:cSld>
  <p:clrMapOvr>
    <a:masterClrMapping/>
  </p:clrMapOvr>
  <mc:AlternateContent xmlns:mc="http://schemas.openxmlformats.org/markup-compatibility/2006" xmlns:p14="http://schemas.microsoft.com/office/powerpoint/2010/main">
    <mc:Choice Requires="p14">
      <p:transition spd="slow" p14:dur="2000" advTm="31972"/>
    </mc:Choice>
    <mc:Fallback xmlns="">
      <p:transition spd="slow" advTm="3197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04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endCondLst>
                    <p:cond evt="onStopAudio" delay="0">
                      <p:tgtEl>
                        <p:sldTgt/>
                      </p:tgtEl>
                    </p:cond>
                  </p:endCondLst>
                </p:cTn>
                <p:tgtEl>
                  <p:spTgt spid="4"/>
                </p:tgtEl>
              </p:cMediaNode>
            </p:video>
          </p:childTnLst>
        </p:cTn>
      </p:par>
    </p:tnLst>
  </p:timing>
  <p:extLst>
    <p:ext uri="{E180D4A7-C9FB-4DFB-919C-405C955672EB}">
      <p14:showEvtLst xmlns:p14="http://schemas.microsoft.com/office/powerpoint/2010/main">
        <p14:playEvt time="406" objId="4"/>
        <p14:stopEvt time="30824" objId="4"/>
      </p14:showEvtLst>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144862" y="3760407"/>
            <a:ext cx="1116965" cy="0"/>
          </a:xfrm>
          <a:custGeom>
            <a:avLst/>
            <a:gdLst/>
            <a:ahLst/>
            <a:cxnLst/>
            <a:rect l="l" t="t" r="r" b="b"/>
            <a:pathLst>
              <a:path w="1116964">
                <a:moveTo>
                  <a:pt x="0" y="0"/>
                </a:moveTo>
                <a:lnTo>
                  <a:pt x="1116466" y="0"/>
                </a:lnTo>
              </a:path>
            </a:pathLst>
          </a:custGeom>
          <a:ln w="57150">
            <a:solidFill>
              <a:srgbClr val="5B9BD5"/>
            </a:solidFill>
          </a:ln>
        </p:spPr>
        <p:txBody>
          <a:bodyPr wrap="square" lIns="0" tIns="0" rIns="0" bIns="0" rtlCol="0"/>
          <a:lstStyle/>
          <a:p>
            <a:pPr defTabSz="457200"/>
            <a:endParaRPr>
              <a:solidFill>
                <a:prstClr val="black"/>
              </a:solidFill>
              <a:latin typeface="Calibri" panose="020F0502020204030204"/>
            </a:endParaRPr>
          </a:p>
        </p:txBody>
      </p:sp>
      <p:grpSp>
        <p:nvGrpSpPr>
          <p:cNvPr id="3" name="object 3"/>
          <p:cNvGrpSpPr/>
          <p:nvPr/>
        </p:nvGrpSpPr>
        <p:grpSpPr>
          <a:xfrm>
            <a:off x="7749721" y="4182722"/>
            <a:ext cx="2715895" cy="2677160"/>
            <a:chOff x="6225720" y="4182722"/>
            <a:chExt cx="2715895" cy="2677160"/>
          </a:xfrm>
        </p:grpSpPr>
        <p:sp>
          <p:nvSpPr>
            <p:cNvPr id="4" name="object 4"/>
            <p:cNvSpPr/>
            <p:nvPr/>
          </p:nvSpPr>
          <p:spPr>
            <a:xfrm>
              <a:off x="6466114" y="4408932"/>
              <a:ext cx="2473960" cy="2449195"/>
            </a:xfrm>
            <a:custGeom>
              <a:avLst/>
              <a:gdLst/>
              <a:ahLst/>
              <a:cxnLst/>
              <a:rect l="l" t="t" r="r" b="b"/>
              <a:pathLst>
                <a:path w="2473959" h="2449195">
                  <a:moveTo>
                    <a:pt x="2111503" y="482816"/>
                  </a:moveTo>
                  <a:lnTo>
                    <a:pt x="2138834" y="520411"/>
                  </a:lnTo>
                  <a:lnTo>
                    <a:pt x="2165094" y="558860"/>
                  </a:lnTo>
                  <a:lnTo>
                    <a:pt x="2190282" y="598128"/>
                  </a:lnTo>
                  <a:lnTo>
                    <a:pt x="2214398" y="638182"/>
                  </a:lnTo>
                  <a:lnTo>
                    <a:pt x="2237442" y="678987"/>
                  </a:lnTo>
                  <a:lnTo>
                    <a:pt x="2259415" y="720509"/>
                  </a:lnTo>
                  <a:lnTo>
                    <a:pt x="2280315" y="762714"/>
                  </a:lnTo>
                  <a:lnTo>
                    <a:pt x="2300144" y="805568"/>
                  </a:lnTo>
                  <a:lnTo>
                    <a:pt x="2318901" y="849037"/>
                  </a:lnTo>
                  <a:lnTo>
                    <a:pt x="2336586" y="893086"/>
                  </a:lnTo>
                  <a:lnTo>
                    <a:pt x="2353199" y="937682"/>
                  </a:lnTo>
                  <a:lnTo>
                    <a:pt x="2368741" y="982790"/>
                  </a:lnTo>
                  <a:lnTo>
                    <a:pt x="2383210" y="1028377"/>
                  </a:lnTo>
                  <a:lnTo>
                    <a:pt x="2396608" y="1074407"/>
                  </a:lnTo>
                  <a:lnTo>
                    <a:pt x="2408934" y="1120847"/>
                  </a:lnTo>
                  <a:lnTo>
                    <a:pt x="2420188" y="1167662"/>
                  </a:lnTo>
                  <a:lnTo>
                    <a:pt x="2430371" y="1214819"/>
                  </a:lnTo>
                  <a:lnTo>
                    <a:pt x="2439481" y="1262284"/>
                  </a:lnTo>
                  <a:lnTo>
                    <a:pt x="2447520" y="1310022"/>
                  </a:lnTo>
                  <a:lnTo>
                    <a:pt x="2454487" y="1357998"/>
                  </a:lnTo>
                  <a:lnTo>
                    <a:pt x="2460382" y="1406180"/>
                  </a:lnTo>
                  <a:lnTo>
                    <a:pt x="2465205" y="1454533"/>
                  </a:lnTo>
                  <a:lnTo>
                    <a:pt x="2468956" y="1503022"/>
                  </a:lnTo>
                  <a:lnTo>
                    <a:pt x="2471636" y="1551613"/>
                  </a:lnTo>
                  <a:lnTo>
                    <a:pt x="2473244" y="1600273"/>
                  </a:lnTo>
                  <a:lnTo>
                    <a:pt x="2473779" y="1648967"/>
                  </a:lnTo>
                  <a:lnTo>
                    <a:pt x="2473244" y="1697661"/>
                  </a:lnTo>
                  <a:lnTo>
                    <a:pt x="2471636" y="1746321"/>
                  </a:lnTo>
                  <a:lnTo>
                    <a:pt x="2468956" y="1794912"/>
                  </a:lnTo>
                  <a:lnTo>
                    <a:pt x="2465205" y="1843401"/>
                  </a:lnTo>
                  <a:lnTo>
                    <a:pt x="2460382" y="1891754"/>
                  </a:lnTo>
                  <a:lnTo>
                    <a:pt x="2454487" y="1939935"/>
                  </a:lnTo>
                  <a:lnTo>
                    <a:pt x="2447520" y="1987912"/>
                  </a:lnTo>
                  <a:lnTo>
                    <a:pt x="2439481" y="2035650"/>
                  </a:lnTo>
                  <a:lnTo>
                    <a:pt x="2430371" y="2083114"/>
                  </a:lnTo>
                  <a:lnTo>
                    <a:pt x="2420188" y="2130271"/>
                  </a:lnTo>
                  <a:lnTo>
                    <a:pt x="2408934" y="2177087"/>
                  </a:lnTo>
                  <a:lnTo>
                    <a:pt x="2396608" y="2223527"/>
                  </a:lnTo>
                  <a:lnTo>
                    <a:pt x="2383210" y="2269557"/>
                  </a:lnTo>
                  <a:lnTo>
                    <a:pt x="2368741" y="2315143"/>
                  </a:lnTo>
                  <a:lnTo>
                    <a:pt x="2353199" y="2360251"/>
                  </a:lnTo>
                  <a:lnTo>
                    <a:pt x="2336586" y="2404847"/>
                  </a:lnTo>
                  <a:lnTo>
                    <a:pt x="2318901" y="2448896"/>
                  </a:lnTo>
                  <a:lnTo>
                    <a:pt x="2318827" y="2449067"/>
                  </a:lnTo>
                </a:path>
                <a:path w="2473959" h="2449195">
                  <a:moveTo>
                    <a:pt x="154952" y="2449067"/>
                  </a:moveTo>
                  <a:lnTo>
                    <a:pt x="137193" y="2404847"/>
                  </a:lnTo>
                  <a:lnTo>
                    <a:pt x="120580" y="2360251"/>
                  </a:lnTo>
                  <a:lnTo>
                    <a:pt x="105038" y="2315143"/>
                  </a:lnTo>
                  <a:lnTo>
                    <a:pt x="90569" y="2269557"/>
                  </a:lnTo>
                  <a:lnTo>
                    <a:pt x="77171" y="2223527"/>
                  </a:lnTo>
                  <a:lnTo>
                    <a:pt x="64845" y="2177087"/>
                  </a:lnTo>
                  <a:lnTo>
                    <a:pt x="53591" y="2130271"/>
                  </a:lnTo>
                  <a:lnTo>
                    <a:pt x="43408" y="2083114"/>
                  </a:lnTo>
                  <a:lnTo>
                    <a:pt x="34298" y="2035650"/>
                  </a:lnTo>
                  <a:lnTo>
                    <a:pt x="26259" y="1987912"/>
                  </a:lnTo>
                  <a:lnTo>
                    <a:pt x="19292" y="1939935"/>
                  </a:lnTo>
                  <a:lnTo>
                    <a:pt x="13397" y="1891754"/>
                  </a:lnTo>
                  <a:lnTo>
                    <a:pt x="8574" y="1843401"/>
                  </a:lnTo>
                  <a:lnTo>
                    <a:pt x="4823" y="1794912"/>
                  </a:lnTo>
                  <a:lnTo>
                    <a:pt x="2143" y="1746321"/>
                  </a:lnTo>
                  <a:lnTo>
                    <a:pt x="535" y="1697661"/>
                  </a:lnTo>
                  <a:lnTo>
                    <a:pt x="0" y="1648967"/>
                  </a:lnTo>
                  <a:lnTo>
                    <a:pt x="535" y="1600273"/>
                  </a:lnTo>
                  <a:lnTo>
                    <a:pt x="2143" y="1551613"/>
                  </a:lnTo>
                  <a:lnTo>
                    <a:pt x="4823" y="1503022"/>
                  </a:lnTo>
                  <a:lnTo>
                    <a:pt x="8574" y="1454533"/>
                  </a:lnTo>
                  <a:lnTo>
                    <a:pt x="13397" y="1406180"/>
                  </a:lnTo>
                  <a:lnTo>
                    <a:pt x="19292" y="1357998"/>
                  </a:lnTo>
                  <a:lnTo>
                    <a:pt x="26259" y="1310022"/>
                  </a:lnTo>
                  <a:lnTo>
                    <a:pt x="34298" y="1262284"/>
                  </a:lnTo>
                  <a:lnTo>
                    <a:pt x="43408" y="1214819"/>
                  </a:lnTo>
                  <a:lnTo>
                    <a:pt x="53591" y="1167662"/>
                  </a:lnTo>
                  <a:lnTo>
                    <a:pt x="64845" y="1120847"/>
                  </a:lnTo>
                  <a:lnTo>
                    <a:pt x="77171" y="1074407"/>
                  </a:lnTo>
                  <a:lnTo>
                    <a:pt x="90569" y="1028377"/>
                  </a:lnTo>
                  <a:lnTo>
                    <a:pt x="105038" y="982790"/>
                  </a:lnTo>
                  <a:lnTo>
                    <a:pt x="120580" y="937682"/>
                  </a:lnTo>
                  <a:lnTo>
                    <a:pt x="137193" y="893086"/>
                  </a:lnTo>
                  <a:lnTo>
                    <a:pt x="154878" y="849037"/>
                  </a:lnTo>
                  <a:lnTo>
                    <a:pt x="173635" y="805568"/>
                  </a:lnTo>
                  <a:lnTo>
                    <a:pt x="193464" y="762714"/>
                  </a:lnTo>
                  <a:lnTo>
                    <a:pt x="214364" y="720509"/>
                  </a:lnTo>
                  <a:lnTo>
                    <a:pt x="236337" y="678987"/>
                  </a:lnTo>
                  <a:lnTo>
                    <a:pt x="259381" y="638182"/>
                  </a:lnTo>
                  <a:lnTo>
                    <a:pt x="283497" y="598128"/>
                  </a:lnTo>
                  <a:lnTo>
                    <a:pt x="308685" y="558860"/>
                  </a:lnTo>
                  <a:lnTo>
                    <a:pt x="334945" y="520411"/>
                  </a:lnTo>
                  <a:lnTo>
                    <a:pt x="362276" y="482816"/>
                  </a:lnTo>
                  <a:lnTo>
                    <a:pt x="393510" y="442581"/>
                  </a:lnTo>
                  <a:lnTo>
                    <a:pt x="425524" y="404096"/>
                  </a:lnTo>
                  <a:lnTo>
                    <a:pt x="458285" y="367360"/>
                  </a:lnTo>
                  <a:lnTo>
                    <a:pt x="491756" y="332373"/>
                  </a:lnTo>
                  <a:lnTo>
                    <a:pt x="525903" y="299136"/>
                  </a:lnTo>
                  <a:lnTo>
                    <a:pt x="560693" y="267648"/>
                  </a:lnTo>
                  <a:lnTo>
                    <a:pt x="596089" y="237909"/>
                  </a:lnTo>
                  <a:lnTo>
                    <a:pt x="632058" y="209920"/>
                  </a:lnTo>
                  <a:lnTo>
                    <a:pt x="668565" y="183680"/>
                  </a:lnTo>
                  <a:lnTo>
                    <a:pt x="705574" y="159189"/>
                  </a:lnTo>
                  <a:lnTo>
                    <a:pt x="743052" y="136448"/>
                  </a:lnTo>
                  <a:lnTo>
                    <a:pt x="780963" y="115456"/>
                  </a:lnTo>
                  <a:lnTo>
                    <a:pt x="819273" y="96213"/>
                  </a:lnTo>
                  <a:lnTo>
                    <a:pt x="857948" y="78720"/>
                  </a:lnTo>
                  <a:lnTo>
                    <a:pt x="896952" y="62976"/>
                  </a:lnTo>
                  <a:lnTo>
                    <a:pt x="936251" y="48981"/>
                  </a:lnTo>
                  <a:lnTo>
                    <a:pt x="975810" y="36736"/>
                  </a:lnTo>
                  <a:lnTo>
                    <a:pt x="1015594" y="26240"/>
                  </a:lnTo>
                  <a:lnTo>
                    <a:pt x="1055570" y="17493"/>
                  </a:lnTo>
                  <a:lnTo>
                    <a:pt x="1095701" y="10496"/>
                  </a:lnTo>
                  <a:lnTo>
                    <a:pt x="1135954" y="5248"/>
                  </a:lnTo>
                  <a:lnTo>
                    <a:pt x="1176293" y="1749"/>
                  </a:lnTo>
                  <a:lnTo>
                    <a:pt x="1216685" y="0"/>
                  </a:lnTo>
                  <a:lnTo>
                    <a:pt x="1257094" y="0"/>
                  </a:lnTo>
                  <a:lnTo>
                    <a:pt x="1297485" y="1749"/>
                  </a:lnTo>
                  <a:lnTo>
                    <a:pt x="1337825" y="5248"/>
                  </a:lnTo>
                  <a:lnTo>
                    <a:pt x="1378078" y="10496"/>
                  </a:lnTo>
                  <a:lnTo>
                    <a:pt x="1418209" y="17493"/>
                  </a:lnTo>
                  <a:lnTo>
                    <a:pt x="1458185" y="26240"/>
                  </a:lnTo>
                  <a:lnTo>
                    <a:pt x="1497969" y="36736"/>
                  </a:lnTo>
                  <a:lnTo>
                    <a:pt x="1537528" y="48981"/>
                  </a:lnTo>
                  <a:lnTo>
                    <a:pt x="1576827" y="62976"/>
                  </a:lnTo>
                  <a:lnTo>
                    <a:pt x="1615831" y="78720"/>
                  </a:lnTo>
                  <a:lnTo>
                    <a:pt x="1654505" y="96213"/>
                  </a:lnTo>
                  <a:lnTo>
                    <a:pt x="1692816" y="115456"/>
                  </a:lnTo>
                  <a:lnTo>
                    <a:pt x="1730727" y="136448"/>
                  </a:lnTo>
                  <a:lnTo>
                    <a:pt x="1768205" y="159189"/>
                  </a:lnTo>
                  <a:lnTo>
                    <a:pt x="1805214" y="183680"/>
                  </a:lnTo>
                  <a:lnTo>
                    <a:pt x="1841721" y="209920"/>
                  </a:lnTo>
                  <a:lnTo>
                    <a:pt x="1877690" y="237909"/>
                  </a:lnTo>
                  <a:lnTo>
                    <a:pt x="1913086" y="267648"/>
                  </a:lnTo>
                  <a:lnTo>
                    <a:pt x="1947875" y="299136"/>
                  </a:lnTo>
                  <a:lnTo>
                    <a:pt x="1982023" y="332373"/>
                  </a:lnTo>
                  <a:lnTo>
                    <a:pt x="2015494" y="367360"/>
                  </a:lnTo>
                  <a:lnTo>
                    <a:pt x="2048255" y="404096"/>
                  </a:lnTo>
                  <a:lnTo>
                    <a:pt x="2080269" y="442581"/>
                  </a:lnTo>
                  <a:lnTo>
                    <a:pt x="2111503" y="482816"/>
                  </a:lnTo>
                </a:path>
              </a:pathLst>
            </a:custGeom>
            <a:ln w="3175">
              <a:solidFill>
                <a:srgbClr val="D9D9D9"/>
              </a:solidFill>
            </a:ln>
          </p:spPr>
          <p:txBody>
            <a:bodyPr wrap="square" lIns="0" tIns="0" rIns="0" bIns="0" rtlCol="0"/>
            <a:lstStyle/>
            <a:p>
              <a:pPr defTabSz="457200"/>
              <a:endParaRPr>
                <a:solidFill>
                  <a:prstClr val="black"/>
                </a:solidFill>
                <a:latin typeface="Calibri" panose="020F0502020204030204"/>
              </a:endParaRPr>
            </a:p>
          </p:txBody>
        </p:sp>
        <p:sp>
          <p:nvSpPr>
            <p:cNvPr id="5" name="object 5"/>
            <p:cNvSpPr/>
            <p:nvPr/>
          </p:nvSpPr>
          <p:spPr>
            <a:xfrm>
              <a:off x="6227307" y="4184309"/>
              <a:ext cx="951230" cy="1268730"/>
            </a:xfrm>
            <a:custGeom>
              <a:avLst/>
              <a:gdLst/>
              <a:ahLst/>
              <a:cxnLst/>
              <a:rect l="l" t="t" r="r" b="b"/>
              <a:pathLst>
                <a:path w="951229" h="1268729">
                  <a:moveTo>
                    <a:pt x="811848" y="185721"/>
                  </a:moveTo>
                  <a:lnTo>
                    <a:pt x="838314" y="223981"/>
                  </a:lnTo>
                  <a:lnTo>
                    <a:pt x="861993" y="264318"/>
                  </a:lnTo>
                  <a:lnTo>
                    <a:pt x="882887" y="306501"/>
                  </a:lnTo>
                  <a:lnTo>
                    <a:pt x="900995" y="350299"/>
                  </a:lnTo>
                  <a:lnTo>
                    <a:pt x="916317" y="395483"/>
                  </a:lnTo>
                  <a:lnTo>
                    <a:pt x="928853" y="441820"/>
                  </a:lnTo>
                  <a:lnTo>
                    <a:pt x="938603" y="489080"/>
                  </a:lnTo>
                  <a:lnTo>
                    <a:pt x="945568" y="537033"/>
                  </a:lnTo>
                  <a:lnTo>
                    <a:pt x="949747" y="585447"/>
                  </a:lnTo>
                  <a:lnTo>
                    <a:pt x="951139" y="634093"/>
                  </a:lnTo>
                  <a:lnTo>
                    <a:pt x="949747" y="682738"/>
                  </a:lnTo>
                  <a:lnTo>
                    <a:pt x="945568" y="731152"/>
                  </a:lnTo>
                  <a:lnTo>
                    <a:pt x="938603" y="779105"/>
                  </a:lnTo>
                  <a:lnTo>
                    <a:pt x="928853" y="826365"/>
                  </a:lnTo>
                  <a:lnTo>
                    <a:pt x="916317" y="872702"/>
                  </a:lnTo>
                  <a:lnTo>
                    <a:pt x="900995" y="917886"/>
                  </a:lnTo>
                  <a:lnTo>
                    <a:pt x="882887" y="961684"/>
                  </a:lnTo>
                  <a:lnTo>
                    <a:pt x="861993" y="1003867"/>
                  </a:lnTo>
                  <a:lnTo>
                    <a:pt x="838314" y="1044204"/>
                  </a:lnTo>
                  <a:lnTo>
                    <a:pt x="811848" y="1082464"/>
                  </a:lnTo>
                  <a:lnTo>
                    <a:pt x="779866" y="1121443"/>
                  </a:lnTo>
                  <a:lnTo>
                    <a:pt x="745984" y="1155836"/>
                  </a:lnTo>
                  <a:lnTo>
                    <a:pt x="710440" y="1185643"/>
                  </a:lnTo>
                  <a:lnTo>
                    <a:pt x="673471" y="1210864"/>
                  </a:lnTo>
                  <a:lnTo>
                    <a:pt x="635316" y="1231500"/>
                  </a:lnTo>
                  <a:lnTo>
                    <a:pt x="596210" y="1247550"/>
                  </a:lnTo>
                  <a:lnTo>
                    <a:pt x="556392" y="1259015"/>
                  </a:lnTo>
                  <a:lnTo>
                    <a:pt x="516100" y="1265893"/>
                  </a:lnTo>
                  <a:lnTo>
                    <a:pt x="475569" y="1268186"/>
                  </a:lnTo>
                  <a:lnTo>
                    <a:pt x="435039" y="1265893"/>
                  </a:lnTo>
                  <a:lnTo>
                    <a:pt x="394747" y="1259015"/>
                  </a:lnTo>
                  <a:lnTo>
                    <a:pt x="354929" y="1247550"/>
                  </a:lnTo>
                  <a:lnTo>
                    <a:pt x="315823" y="1231500"/>
                  </a:lnTo>
                  <a:lnTo>
                    <a:pt x="277668" y="1210864"/>
                  </a:lnTo>
                  <a:lnTo>
                    <a:pt x="240699" y="1185643"/>
                  </a:lnTo>
                  <a:lnTo>
                    <a:pt x="205155" y="1155836"/>
                  </a:lnTo>
                  <a:lnTo>
                    <a:pt x="171273" y="1121443"/>
                  </a:lnTo>
                  <a:lnTo>
                    <a:pt x="139291" y="1082464"/>
                  </a:lnTo>
                  <a:lnTo>
                    <a:pt x="112825" y="1044204"/>
                  </a:lnTo>
                  <a:lnTo>
                    <a:pt x="89146" y="1003867"/>
                  </a:lnTo>
                  <a:lnTo>
                    <a:pt x="68252" y="961684"/>
                  </a:lnTo>
                  <a:lnTo>
                    <a:pt x="50144" y="917886"/>
                  </a:lnTo>
                  <a:lnTo>
                    <a:pt x="34822" y="872702"/>
                  </a:lnTo>
                  <a:lnTo>
                    <a:pt x="22286" y="826365"/>
                  </a:lnTo>
                  <a:lnTo>
                    <a:pt x="12536" y="779105"/>
                  </a:lnTo>
                  <a:lnTo>
                    <a:pt x="5571" y="731152"/>
                  </a:lnTo>
                  <a:lnTo>
                    <a:pt x="1392" y="682738"/>
                  </a:lnTo>
                  <a:lnTo>
                    <a:pt x="0" y="634093"/>
                  </a:lnTo>
                  <a:lnTo>
                    <a:pt x="1392" y="585447"/>
                  </a:lnTo>
                  <a:lnTo>
                    <a:pt x="5571" y="537033"/>
                  </a:lnTo>
                  <a:lnTo>
                    <a:pt x="12536" y="489080"/>
                  </a:lnTo>
                  <a:lnTo>
                    <a:pt x="22286" y="441820"/>
                  </a:lnTo>
                  <a:lnTo>
                    <a:pt x="34822" y="395483"/>
                  </a:lnTo>
                  <a:lnTo>
                    <a:pt x="50144" y="350299"/>
                  </a:lnTo>
                  <a:lnTo>
                    <a:pt x="68252" y="306501"/>
                  </a:lnTo>
                  <a:lnTo>
                    <a:pt x="89146" y="264318"/>
                  </a:lnTo>
                  <a:lnTo>
                    <a:pt x="112825" y="223981"/>
                  </a:lnTo>
                  <a:lnTo>
                    <a:pt x="139291" y="185721"/>
                  </a:lnTo>
                  <a:lnTo>
                    <a:pt x="171273" y="146742"/>
                  </a:lnTo>
                  <a:lnTo>
                    <a:pt x="205155" y="112350"/>
                  </a:lnTo>
                  <a:lnTo>
                    <a:pt x="240699" y="82542"/>
                  </a:lnTo>
                  <a:lnTo>
                    <a:pt x="277668" y="57321"/>
                  </a:lnTo>
                  <a:lnTo>
                    <a:pt x="315823" y="36685"/>
                  </a:lnTo>
                  <a:lnTo>
                    <a:pt x="354929" y="20635"/>
                  </a:lnTo>
                  <a:lnTo>
                    <a:pt x="394747" y="9171"/>
                  </a:lnTo>
                  <a:lnTo>
                    <a:pt x="435039" y="2292"/>
                  </a:lnTo>
                  <a:lnTo>
                    <a:pt x="475569" y="0"/>
                  </a:lnTo>
                  <a:lnTo>
                    <a:pt x="516100" y="2292"/>
                  </a:lnTo>
                  <a:lnTo>
                    <a:pt x="556392" y="9171"/>
                  </a:lnTo>
                  <a:lnTo>
                    <a:pt x="596210" y="20635"/>
                  </a:lnTo>
                  <a:lnTo>
                    <a:pt x="635316" y="36685"/>
                  </a:lnTo>
                  <a:lnTo>
                    <a:pt x="673471" y="57321"/>
                  </a:lnTo>
                  <a:lnTo>
                    <a:pt x="710440" y="82542"/>
                  </a:lnTo>
                  <a:lnTo>
                    <a:pt x="745984" y="112350"/>
                  </a:lnTo>
                  <a:lnTo>
                    <a:pt x="779866" y="146742"/>
                  </a:lnTo>
                  <a:lnTo>
                    <a:pt x="811848" y="185721"/>
                  </a:lnTo>
                  <a:close/>
                </a:path>
              </a:pathLst>
            </a:custGeom>
            <a:ln w="3175">
              <a:solidFill>
                <a:srgbClr val="BFBFBF"/>
              </a:solidFill>
            </a:ln>
          </p:spPr>
          <p:txBody>
            <a:bodyPr wrap="square" lIns="0" tIns="0" rIns="0" bIns="0" rtlCol="0"/>
            <a:lstStyle/>
            <a:p>
              <a:pPr defTabSz="457200"/>
              <a:endParaRPr>
                <a:solidFill>
                  <a:prstClr val="black"/>
                </a:solidFill>
                <a:latin typeface="Calibri" panose="020F0502020204030204"/>
              </a:endParaRPr>
            </a:p>
          </p:txBody>
        </p:sp>
      </p:grpSp>
      <p:pic>
        <p:nvPicPr>
          <p:cNvPr id="6" name="object 6"/>
          <p:cNvPicPr/>
          <p:nvPr/>
        </p:nvPicPr>
        <p:blipFill>
          <a:blip r:embed="rId5" cstate="print"/>
          <a:stretch>
            <a:fillRect/>
          </a:stretch>
        </p:blipFill>
        <p:spPr>
          <a:xfrm>
            <a:off x="5150102" y="4029041"/>
            <a:ext cx="351923" cy="469231"/>
          </a:xfrm>
          <a:prstGeom prst="rect">
            <a:avLst/>
          </a:prstGeom>
        </p:spPr>
      </p:pic>
      <p:pic>
        <p:nvPicPr>
          <p:cNvPr id="7" name="object 7"/>
          <p:cNvPicPr/>
          <p:nvPr/>
        </p:nvPicPr>
        <p:blipFill>
          <a:blip r:embed="rId6" cstate="print"/>
          <a:stretch>
            <a:fillRect/>
          </a:stretch>
        </p:blipFill>
        <p:spPr>
          <a:xfrm>
            <a:off x="5119107" y="2475191"/>
            <a:ext cx="100583" cy="134113"/>
          </a:xfrm>
          <a:prstGeom prst="rect">
            <a:avLst/>
          </a:prstGeom>
        </p:spPr>
      </p:pic>
      <p:pic>
        <p:nvPicPr>
          <p:cNvPr id="8" name="object 8"/>
          <p:cNvPicPr/>
          <p:nvPr/>
        </p:nvPicPr>
        <p:blipFill>
          <a:blip r:embed="rId7" cstate="print"/>
          <a:stretch>
            <a:fillRect/>
          </a:stretch>
        </p:blipFill>
        <p:spPr>
          <a:xfrm>
            <a:off x="5268259" y="2475191"/>
            <a:ext cx="100583" cy="134113"/>
          </a:xfrm>
          <a:prstGeom prst="rect">
            <a:avLst/>
          </a:prstGeom>
        </p:spPr>
      </p:pic>
      <p:pic>
        <p:nvPicPr>
          <p:cNvPr id="9" name="object 9"/>
          <p:cNvPicPr/>
          <p:nvPr/>
        </p:nvPicPr>
        <p:blipFill>
          <a:blip r:embed="rId8" cstate="print"/>
          <a:stretch>
            <a:fillRect/>
          </a:stretch>
        </p:blipFill>
        <p:spPr>
          <a:xfrm>
            <a:off x="5424190" y="2475191"/>
            <a:ext cx="100583" cy="134113"/>
          </a:xfrm>
          <a:prstGeom prst="rect">
            <a:avLst/>
          </a:prstGeom>
        </p:spPr>
      </p:pic>
      <p:pic>
        <p:nvPicPr>
          <p:cNvPr id="10" name="object 10"/>
          <p:cNvPicPr/>
          <p:nvPr/>
        </p:nvPicPr>
        <p:blipFill>
          <a:blip r:embed="rId9" cstate="print"/>
          <a:stretch>
            <a:fillRect/>
          </a:stretch>
        </p:blipFill>
        <p:spPr>
          <a:xfrm>
            <a:off x="5580122" y="2475191"/>
            <a:ext cx="100583" cy="134113"/>
          </a:xfrm>
          <a:prstGeom prst="rect">
            <a:avLst/>
          </a:prstGeom>
        </p:spPr>
      </p:pic>
      <p:pic>
        <p:nvPicPr>
          <p:cNvPr id="11" name="object 11"/>
          <p:cNvPicPr/>
          <p:nvPr/>
        </p:nvPicPr>
        <p:blipFill>
          <a:blip r:embed="rId10" cstate="print"/>
          <a:stretch>
            <a:fillRect/>
          </a:stretch>
        </p:blipFill>
        <p:spPr>
          <a:xfrm>
            <a:off x="5114365" y="4809680"/>
            <a:ext cx="406561" cy="542080"/>
          </a:xfrm>
          <a:prstGeom prst="rect">
            <a:avLst/>
          </a:prstGeom>
        </p:spPr>
      </p:pic>
      <p:pic>
        <p:nvPicPr>
          <p:cNvPr id="12" name="object 12"/>
          <p:cNvPicPr/>
          <p:nvPr/>
        </p:nvPicPr>
        <p:blipFill>
          <a:blip r:embed="rId11" cstate="print"/>
          <a:stretch>
            <a:fillRect/>
          </a:stretch>
        </p:blipFill>
        <p:spPr>
          <a:xfrm>
            <a:off x="685800" y="2133600"/>
            <a:ext cx="3927873" cy="3282552"/>
          </a:xfrm>
          <a:prstGeom prst="rect">
            <a:avLst/>
          </a:prstGeom>
        </p:spPr>
      </p:pic>
      <p:sp>
        <p:nvSpPr>
          <p:cNvPr id="13" name="object 13"/>
          <p:cNvSpPr txBox="1">
            <a:spLocks noGrp="1"/>
          </p:cNvSpPr>
          <p:nvPr>
            <p:ph type="title"/>
          </p:nvPr>
        </p:nvSpPr>
        <p:spPr>
          <a:xfrm>
            <a:off x="5144860" y="2890292"/>
            <a:ext cx="2627539" cy="566822"/>
          </a:xfrm>
          <a:prstGeom prst="rect">
            <a:avLst/>
          </a:prstGeom>
        </p:spPr>
        <p:txBody>
          <a:bodyPr vert="horz" wrap="square" lIns="0" tIns="12700" rIns="0" bIns="0" rtlCol="0" anchor="ctr">
            <a:spAutoFit/>
          </a:bodyPr>
          <a:lstStyle/>
          <a:p>
            <a:pPr marL="12700">
              <a:lnSpc>
                <a:spcPct val="100000"/>
              </a:lnSpc>
              <a:spcBef>
                <a:spcPts val="100"/>
              </a:spcBef>
            </a:pPr>
            <a:r>
              <a:rPr sz="3600" b="1" dirty="0">
                <a:solidFill>
                  <a:srgbClr val="7030A0"/>
                </a:solidFill>
                <a:latin typeface="+mn-lt"/>
              </a:rPr>
              <a:t>THANK</a:t>
            </a:r>
            <a:r>
              <a:rPr sz="3600" b="1" spc="-114" dirty="0">
                <a:solidFill>
                  <a:srgbClr val="7030A0"/>
                </a:solidFill>
                <a:latin typeface="+mn-lt"/>
              </a:rPr>
              <a:t> </a:t>
            </a:r>
            <a:r>
              <a:rPr sz="3600" b="1" spc="-25" dirty="0">
                <a:solidFill>
                  <a:srgbClr val="7030A0"/>
                </a:solidFill>
                <a:latin typeface="+mn-lt"/>
              </a:rPr>
              <a:t>YOU</a:t>
            </a:r>
          </a:p>
        </p:txBody>
      </p:sp>
      <p:sp>
        <p:nvSpPr>
          <p:cNvPr id="14" name="object 14"/>
          <p:cNvSpPr txBox="1"/>
          <p:nvPr/>
        </p:nvSpPr>
        <p:spPr>
          <a:xfrm>
            <a:off x="5569944" y="4169414"/>
            <a:ext cx="2214245" cy="212879"/>
          </a:xfrm>
          <a:prstGeom prst="rect">
            <a:avLst/>
          </a:prstGeom>
        </p:spPr>
        <p:txBody>
          <a:bodyPr vert="horz" wrap="square" lIns="0" tIns="12700" rIns="0" bIns="0" rtlCol="0">
            <a:spAutoFit/>
          </a:bodyPr>
          <a:lstStyle/>
          <a:p>
            <a:pPr marL="12700" defTabSz="457200">
              <a:spcBef>
                <a:spcPts val="100"/>
              </a:spcBef>
            </a:pPr>
            <a:r>
              <a:rPr sz="1300" spc="-10" dirty="0">
                <a:solidFill>
                  <a:prstClr val="black"/>
                </a:solidFill>
                <a:latin typeface="Calibri"/>
                <a:cs typeface="Calibri"/>
                <a:hlinkClick r:id="rId12"/>
              </a:rPr>
              <a:t>deangdch_Mumbai@yahoo.com</a:t>
            </a:r>
            <a:endParaRPr sz="1300">
              <a:solidFill>
                <a:prstClr val="black"/>
              </a:solidFill>
              <a:latin typeface="Calibri"/>
              <a:cs typeface="Calibri"/>
            </a:endParaRPr>
          </a:p>
        </p:txBody>
      </p:sp>
      <p:sp>
        <p:nvSpPr>
          <p:cNvPr id="15" name="object 15"/>
          <p:cNvSpPr txBox="1"/>
          <p:nvPr/>
        </p:nvSpPr>
        <p:spPr>
          <a:xfrm>
            <a:off x="5562600" y="4953000"/>
            <a:ext cx="2001520" cy="212879"/>
          </a:xfrm>
          <a:prstGeom prst="rect">
            <a:avLst/>
          </a:prstGeom>
        </p:spPr>
        <p:txBody>
          <a:bodyPr vert="horz" wrap="square" lIns="0" tIns="12700" rIns="0" bIns="0" rtlCol="0">
            <a:spAutoFit/>
          </a:bodyPr>
          <a:lstStyle/>
          <a:p>
            <a:pPr marL="12700" defTabSz="457200">
              <a:spcBef>
                <a:spcPts val="100"/>
              </a:spcBef>
            </a:pPr>
            <a:r>
              <a:rPr sz="1300" spc="-10" dirty="0">
                <a:solidFill>
                  <a:prstClr val="black"/>
                </a:solidFill>
                <a:latin typeface="Calibri"/>
                <a:cs typeface="Calibri"/>
                <a:hlinkClick r:id="rId13"/>
              </a:rPr>
              <a:t>http://www.gdchmumbai.org</a:t>
            </a:r>
            <a:endParaRPr sz="1300">
              <a:solidFill>
                <a:prstClr val="black"/>
              </a:solidFill>
              <a:latin typeface="Calibri"/>
              <a:cs typeface="Calibri"/>
            </a:endParaRPr>
          </a:p>
        </p:txBody>
      </p:sp>
      <p:pic>
        <p:nvPicPr>
          <p:cNvPr id="16" name="WhatsApp Audio 2024-12-16 at 16.16.48 (3)">
            <a:hlinkClick r:id="" action="ppaction://media"/>
            <a:extLst>
              <a:ext uri="{FF2B5EF4-FFF2-40B4-BE49-F238E27FC236}">
                <a16:creationId xmlns:a16="http://schemas.microsoft.com/office/drawing/2014/main" id="{B9BA3357-206A-4CC5-85F0-BBC7E6145598}"/>
              </a:ext>
            </a:extLst>
          </p:cNvPr>
          <p:cNvPicPr>
            <a:picLocks noChangeAspect="1"/>
          </p:cNvPicPr>
          <p:nvPr>
            <a:videoFile r:link="rId3"/>
            <p:extLst>
              <p:ext uri="{DAA4B4D4-6D71-4841-9C94-3DE7FCFB9230}">
                <p14:media xmlns:p14="http://schemas.microsoft.com/office/powerpoint/2010/main" r:embed="rId2"/>
              </p:ext>
            </p:extLst>
          </p:nvPr>
        </p:nvPicPr>
        <p:blipFill>
          <a:blip r:embed="rId14"/>
          <a:stretch>
            <a:fillRect/>
          </a:stretch>
        </p:blipFill>
        <p:spPr>
          <a:xfrm>
            <a:off x="10744200" y="457200"/>
            <a:ext cx="487363" cy="487363"/>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173"/>
    </mc:Choice>
    <mc:Fallback xmlns="">
      <p:transition spd="slow" advTm="317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36"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endCondLst>
                    <p:cond evt="onStopAudio" delay="0">
                      <p:tgtEl>
                        <p:sldTgt/>
                      </p:tgtEl>
                    </p:cond>
                  </p:endCondLst>
                </p:cTn>
                <p:tgtEl>
                  <p:spTgt spid="16"/>
                </p:tgtEl>
              </p:cMediaNode>
            </p:video>
          </p:childTnLst>
        </p:cTn>
      </p:par>
    </p:tnLst>
  </p:timing>
  <p:extLst>
    <p:ext uri="{E180D4A7-C9FB-4DFB-919C-405C955672EB}">
      <p14:showEvtLst xmlns:p14="http://schemas.microsoft.com/office/powerpoint/2010/main">
        <p14:playEvt time="490" objId="16"/>
        <p14:stopEvt time="2042" objId="16"/>
      </p14:showEvt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4800" y="883623"/>
            <a:ext cx="5154677" cy="567463"/>
          </a:xfrm>
          <a:prstGeom prst="rect">
            <a:avLst/>
          </a:prstGeom>
        </p:spPr>
        <p:txBody>
          <a:bodyPr vert="horz" wrap="square" lIns="0" tIns="13335" rIns="0" bIns="0" rtlCol="0">
            <a:spAutoFit/>
          </a:bodyPr>
          <a:lstStyle/>
          <a:p>
            <a:pPr marL="12700">
              <a:lnSpc>
                <a:spcPct val="100000"/>
              </a:lnSpc>
              <a:spcBef>
                <a:spcPts val="105"/>
              </a:spcBef>
            </a:pPr>
            <a:r>
              <a:rPr lang="en-US" sz="3600" b="1" spc="-5" dirty="0">
                <a:solidFill>
                  <a:srgbClr val="7030A0"/>
                </a:solidFill>
                <a:latin typeface="+mn-lt"/>
              </a:rPr>
              <a:t>CONTENT</a:t>
            </a:r>
            <a:endParaRPr sz="3600" b="1" dirty="0">
              <a:solidFill>
                <a:srgbClr val="7030A0"/>
              </a:solidFill>
              <a:latin typeface="+mn-lt"/>
            </a:endParaRPr>
          </a:p>
        </p:txBody>
      </p:sp>
      <p:sp>
        <p:nvSpPr>
          <p:cNvPr id="7" name="TextBox 6">
            <a:extLst>
              <a:ext uri="{FF2B5EF4-FFF2-40B4-BE49-F238E27FC236}">
                <a16:creationId xmlns:a16="http://schemas.microsoft.com/office/drawing/2014/main" id="{5EF1839E-E31E-4D49-BA9B-8678E78EA813}"/>
              </a:ext>
            </a:extLst>
          </p:cNvPr>
          <p:cNvSpPr txBox="1"/>
          <p:nvPr/>
        </p:nvSpPr>
        <p:spPr>
          <a:xfrm flipH="1">
            <a:off x="0" y="1524000"/>
            <a:ext cx="12192000" cy="5123647"/>
          </a:xfrm>
          <a:prstGeom prst="rect">
            <a:avLst/>
          </a:prstGeom>
          <a:noFill/>
        </p:spPr>
        <p:txBody>
          <a:bodyPr wrap="square" rtlCol="0">
            <a:spAutoFit/>
          </a:bodyPr>
          <a:lstStyle/>
          <a:p>
            <a:pPr marL="355600" marR="5080" indent="-342900">
              <a:lnSpc>
                <a:spcPct val="150000"/>
              </a:lnSpc>
              <a:spcBef>
                <a:spcPts val="100"/>
              </a:spcBef>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Introduction</a:t>
            </a:r>
          </a:p>
          <a:p>
            <a:pPr marL="355600" marR="5080" indent="-342900">
              <a:lnSpc>
                <a:spcPct val="150000"/>
              </a:lnSpc>
              <a:spcBef>
                <a:spcPts val="100"/>
              </a:spcBef>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Communication meaning </a:t>
            </a:r>
          </a:p>
          <a:p>
            <a:pPr marL="355600" marR="5080" indent="-342900">
              <a:lnSpc>
                <a:spcPct val="150000"/>
              </a:lnSpc>
              <a:spcBef>
                <a:spcPts val="100"/>
              </a:spcBef>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Leadership meaning </a:t>
            </a:r>
          </a:p>
          <a:p>
            <a:pPr marL="355600" marR="5080" indent="-342900">
              <a:lnSpc>
                <a:spcPct val="150000"/>
              </a:lnSpc>
              <a:spcBef>
                <a:spcPts val="100"/>
              </a:spcBef>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Types of leaders</a:t>
            </a:r>
          </a:p>
          <a:p>
            <a:pPr marL="355600" marR="5080" indent="-342900">
              <a:lnSpc>
                <a:spcPct val="150000"/>
              </a:lnSpc>
              <a:spcBef>
                <a:spcPts val="100"/>
              </a:spcBef>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Communication process </a:t>
            </a:r>
          </a:p>
          <a:p>
            <a:pPr marL="355600" marR="5080" indent="-342900">
              <a:lnSpc>
                <a:spcPct val="150000"/>
              </a:lnSpc>
              <a:spcBef>
                <a:spcPts val="100"/>
              </a:spcBef>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Barrier to communication </a:t>
            </a:r>
          </a:p>
          <a:p>
            <a:pPr marL="355600" marR="5080" indent="-342900">
              <a:lnSpc>
                <a:spcPct val="150000"/>
              </a:lnSpc>
              <a:spcBef>
                <a:spcPts val="100"/>
              </a:spcBef>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Open communication </a:t>
            </a:r>
          </a:p>
          <a:p>
            <a:pPr marL="355600" marR="5080" indent="-342900">
              <a:lnSpc>
                <a:spcPct val="150000"/>
              </a:lnSpc>
              <a:spcBef>
                <a:spcPts val="100"/>
              </a:spcBef>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Conclusion</a:t>
            </a:r>
          </a:p>
          <a:p>
            <a:pPr marL="355600" marR="5080" indent="-342900">
              <a:lnSpc>
                <a:spcPct val="150000"/>
              </a:lnSpc>
              <a:spcBef>
                <a:spcPts val="100"/>
              </a:spcBef>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Quiz</a:t>
            </a:r>
          </a:p>
        </p:txBody>
      </p:sp>
      <p:sp>
        <p:nvSpPr>
          <p:cNvPr id="8" name="Footer Placeholder 7"/>
          <p:cNvSpPr>
            <a:spLocks noGrp="1"/>
          </p:cNvSpPr>
          <p:nvPr>
            <p:ph type="ftr" sz="quarter" idx="11"/>
          </p:nvPr>
        </p:nvSpPr>
        <p:spPr/>
        <p:txBody>
          <a:bodyPr/>
          <a:lstStyle/>
          <a:p>
            <a:pPr marL="12700">
              <a:lnSpc>
                <a:spcPts val="1430"/>
              </a:lnSpc>
            </a:pPr>
            <a:r>
              <a:rPr lang="en-US"/>
              <a:t>Government Dental College &amp; Hospital, Mumbai</a:t>
            </a:r>
            <a:endParaRPr lang="en-US" dirty="0"/>
          </a:p>
        </p:txBody>
      </p:sp>
      <p:sp>
        <p:nvSpPr>
          <p:cNvPr id="5" name="Rectangle 4">
            <a:extLst>
              <a:ext uri="{FF2B5EF4-FFF2-40B4-BE49-F238E27FC236}">
                <a16:creationId xmlns:a16="http://schemas.microsoft.com/office/drawing/2014/main" id="{66279682-7841-46C6-BC2E-4C6B6E63AEAF}"/>
              </a:ext>
            </a:extLst>
          </p:cNvPr>
          <p:cNvSpPr/>
          <p:nvPr/>
        </p:nvSpPr>
        <p:spPr>
          <a:xfrm>
            <a:off x="10730064" y="0"/>
            <a:ext cx="1461936" cy="1402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WhatsApp Audio 2024-12-16 at 16.16.55">
            <a:hlinkClick r:id="" action="ppaction://media"/>
            <a:extLst>
              <a:ext uri="{FF2B5EF4-FFF2-40B4-BE49-F238E27FC236}">
                <a16:creationId xmlns:a16="http://schemas.microsoft.com/office/drawing/2014/main" id="{4B447E1C-B588-4075-AE65-07FA4B3C719E}"/>
              </a:ext>
            </a:extLst>
          </p:cNvPr>
          <p:cNvPicPr>
            <a:picLocks noChangeAspect="1"/>
          </p:cNvPicPr>
          <p:nvPr>
            <a:videoFile r:link="rId3"/>
            <p:extLst>
              <p:ext uri="{DAA4B4D4-6D71-4841-9C94-3DE7FCFB9230}">
                <p14:media xmlns:p14="http://schemas.microsoft.com/office/powerpoint/2010/main" r:embed="rId2"/>
              </p:ext>
            </p:extLst>
          </p:nvPr>
        </p:nvPicPr>
        <p:blipFill>
          <a:blip r:embed="rId6"/>
          <a:stretch>
            <a:fillRect/>
          </a:stretch>
        </p:blipFill>
        <p:spPr>
          <a:xfrm>
            <a:off x="11277600" y="381000"/>
            <a:ext cx="487363" cy="487363"/>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4756"/>
    </mc:Choice>
    <mc:Fallback xmlns="">
      <p:transition spd="slow" advTm="1475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82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showWhenStopped="0">
                <p:cTn id="7" fill="hold" display="0">
                  <p:stCondLst>
                    <p:cond delay="indefinite"/>
                  </p:stCondLst>
                  <p:endCondLst>
                    <p:cond evt="onStopAudio" delay="0">
                      <p:tgtEl>
                        <p:sldTgt/>
                      </p:tgtEl>
                    </p:cond>
                  </p:endCondLst>
                </p:cTn>
                <p:tgtEl>
                  <p:spTgt spid="3"/>
                </p:tgtEl>
              </p:cMediaNode>
            </p:video>
          </p:childTnLst>
        </p:cTn>
      </p:par>
    </p:tnLst>
  </p:timing>
  <p:extLst>
    <p:ext uri="{E180D4A7-C9FB-4DFB-919C-405C955672EB}">
      <p14:showEvtLst xmlns:p14="http://schemas.microsoft.com/office/powerpoint/2010/main">
        <p14:playEvt time="559" objId="3"/>
        <p14:stopEvt time="13400" objId="3"/>
      </p14:showEvt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2400" y="838200"/>
            <a:ext cx="3290570" cy="567463"/>
          </a:xfrm>
          <a:prstGeom prst="rect">
            <a:avLst/>
          </a:prstGeom>
        </p:spPr>
        <p:txBody>
          <a:bodyPr vert="horz" wrap="square" lIns="0" tIns="13335" rIns="0" bIns="0" rtlCol="0">
            <a:spAutoFit/>
          </a:bodyPr>
          <a:lstStyle/>
          <a:p>
            <a:pPr marL="12700">
              <a:lnSpc>
                <a:spcPct val="100000"/>
              </a:lnSpc>
              <a:spcBef>
                <a:spcPts val="105"/>
              </a:spcBef>
            </a:pPr>
            <a:r>
              <a:rPr lang="en-US" sz="3600" b="1" spc="-30" dirty="0">
                <a:solidFill>
                  <a:srgbClr val="7030A0"/>
                </a:solidFill>
                <a:latin typeface="+mn-lt"/>
              </a:rPr>
              <a:t>INTRODUCTION</a:t>
            </a:r>
            <a:endParaRPr sz="3600" b="1" dirty="0">
              <a:solidFill>
                <a:srgbClr val="7030A0"/>
              </a:solidFill>
              <a:latin typeface="+mn-lt"/>
            </a:endParaRPr>
          </a:p>
        </p:txBody>
      </p:sp>
      <p:sp>
        <p:nvSpPr>
          <p:cNvPr id="3" name="object 3"/>
          <p:cNvSpPr txBox="1"/>
          <p:nvPr/>
        </p:nvSpPr>
        <p:spPr>
          <a:xfrm>
            <a:off x="457200" y="1931458"/>
            <a:ext cx="10744200" cy="3536224"/>
          </a:xfrm>
          <a:prstGeom prst="rect">
            <a:avLst/>
          </a:prstGeom>
        </p:spPr>
        <p:txBody>
          <a:bodyPr vert="horz" wrap="square" lIns="0" tIns="194945" rIns="0" bIns="0" rtlCol="0">
            <a:spAutoFit/>
          </a:bodyPr>
          <a:lstStyle/>
          <a:p>
            <a:pPr marL="354965" indent="-342900">
              <a:lnSpc>
                <a:spcPct val="100000"/>
              </a:lnSpc>
              <a:spcBef>
                <a:spcPts val="1535"/>
              </a:spcBef>
              <a:buFont typeface="Wingdings" panose="05000000000000000000" pitchFamily="2" charset="2"/>
              <a:buChar char="Ø"/>
              <a:tabLst>
                <a:tab pos="299720" algn="l"/>
              </a:tabLst>
            </a:pPr>
            <a:r>
              <a:rPr lang="en-US" sz="2400" dirty="0"/>
              <a:t>Effective communication is a cornerstone of strong leadership. </a:t>
            </a:r>
          </a:p>
          <a:p>
            <a:pPr marL="354965" indent="-342900">
              <a:lnSpc>
                <a:spcPct val="100000"/>
              </a:lnSpc>
              <a:spcBef>
                <a:spcPts val="1535"/>
              </a:spcBef>
              <a:buFont typeface="Wingdings" panose="05000000000000000000" pitchFamily="2" charset="2"/>
              <a:buChar char="Ø"/>
              <a:tabLst>
                <a:tab pos="299720" algn="l"/>
              </a:tabLst>
            </a:pPr>
            <a:r>
              <a:rPr lang="en-US" sz="2400" dirty="0"/>
              <a:t>In any organization, the ability to convey ideas, expectations, and vision plays a pivotal role in shaping outcomes and fostering a collaborative culture.</a:t>
            </a:r>
          </a:p>
          <a:p>
            <a:pPr marL="354965" indent="-342900">
              <a:lnSpc>
                <a:spcPct val="100000"/>
              </a:lnSpc>
              <a:spcBef>
                <a:spcPts val="1535"/>
              </a:spcBef>
              <a:buFont typeface="Wingdings" panose="05000000000000000000" pitchFamily="2" charset="2"/>
              <a:buChar char="Ø"/>
              <a:tabLst>
                <a:tab pos="299720" algn="l"/>
              </a:tabLst>
            </a:pPr>
            <a:r>
              <a:rPr lang="en-US" sz="2400" dirty="0"/>
              <a:t>Clear, transparent, and empathetic communication can inspire trust, align goals, and drive performance, while poor communication can lead to confusion, disengagement, and missed opportunities. As leaders navigate complex environments, the capacity to listen, adapt messages to diverse audiences, and engage in open dialogue becomes essential.</a:t>
            </a:r>
            <a:endParaRPr lang="en-US" sz="2400" spc="-10" dirty="0">
              <a:latin typeface="Calibri"/>
              <a:cs typeface="Calibri"/>
            </a:endParaRPr>
          </a:p>
        </p:txBody>
      </p:sp>
      <p:pic>
        <p:nvPicPr>
          <p:cNvPr id="5" name="Picture 4">
            <a:extLst>
              <a:ext uri="{FF2B5EF4-FFF2-40B4-BE49-F238E27FC236}">
                <a16:creationId xmlns:a16="http://schemas.microsoft.com/office/drawing/2014/main" id="{B9D177DA-3991-51A7-992C-5FA6113689B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96600" y="76200"/>
            <a:ext cx="1146743" cy="1143000"/>
          </a:xfrm>
          <a:prstGeom prst="ellipse">
            <a:avLst/>
          </a:prstGeom>
        </p:spPr>
      </p:pic>
      <p:sp>
        <p:nvSpPr>
          <p:cNvPr id="7" name="Footer Placeholder 6"/>
          <p:cNvSpPr>
            <a:spLocks noGrp="1"/>
          </p:cNvSpPr>
          <p:nvPr>
            <p:ph type="ftr" sz="quarter" idx="11"/>
          </p:nvPr>
        </p:nvSpPr>
        <p:spPr/>
        <p:txBody>
          <a:bodyPr/>
          <a:lstStyle/>
          <a:p>
            <a:pPr marL="12700">
              <a:lnSpc>
                <a:spcPts val="1430"/>
              </a:lnSpc>
            </a:pPr>
            <a:r>
              <a:rPr lang="en-US"/>
              <a:t>Government Dental College &amp; Hospital, Mumbai</a:t>
            </a:r>
            <a:endParaRPr lang="en-US" dirty="0"/>
          </a:p>
        </p:txBody>
      </p:sp>
      <p:sp>
        <p:nvSpPr>
          <p:cNvPr id="6" name="Rectangle 5">
            <a:extLst>
              <a:ext uri="{FF2B5EF4-FFF2-40B4-BE49-F238E27FC236}">
                <a16:creationId xmlns:a16="http://schemas.microsoft.com/office/drawing/2014/main" id="{1385BB86-860F-49D5-B5CB-6760302196E8}"/>
              </a:ext>
            </a:extLst>
          </p:cNvPr>
          <p:cNvSpPr/>
          <p:nvPr/>
        </p:nvSpPr>
        <p:spPr>
          <a:xfrm>
            <a:off x="10730064" y="0"/>
            <a:ext cx="1461936" cy="1402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WhatsApp Audio 2024-12-16 at 16.16.54">
            <a:hlinkClick r:id="" action="ppaction://media"/>
            <a:extLst>
              <a:ext uri="{FF2B5EF4-FFF2-40B4-BE49-F238E27FC236}">
                <a16:creationId xmlns:a16="http://schemas.microsoft.com/office/drawing/2014/main" id="{D52F0172-F0B3-4441-89E9-CC3CCD9795C5}"/>
              </a:ext>
            </a:extLst>
          </p:cNvPr>
          <p:cNvPicPr>
            <a:picLocks noChangeAspect="1"/>
          </p:cNvPicPr>
          <p:nvPr>
            <a:videoFile r:link="rId3"/>
            <p:extLst>
              <p:ext uri="{DAA4B4D4-6D71-4841-9C94-3DE7FCFB9230}">
                <p14:media xmlns:p14="http://schemas.microsoft.com/office/powerpoint/2010/main" r:embed="rId2"/>
              </p:ext>
            </p:extLst>
          </p:nvPr>
        </p:nvPicPr>
        <p:blipFill>
          <a:blip r:embed="rId6"/>
          <a:stretch>
            <a:fillRect/>
          </a:stretch>
        </p:blipFill>
        <p:spPr>
          <a:xfrm>
            <a:off x="11277600" y="381000"/>
            <a:ext cx="487363" cy="487363"/>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42332"/>
    </mc:Choice>
    <mc:Fallback xmlns="">
      <p:transition spd="slow" advTm="4233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138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showWhenStopped="0">
                <p:cTn id="7" fill="hold" display="0">
                  <p:stCondLst>
                    <p:cond delay="indefinite"/>
                  </p:stCondLst>
                  <p:endCondLst>
                    <p:cond evt="onStopAudio" delay="0">
                      <p:tgtEl>
                        <p:sldTgt/>
                      </p:tgtEl>
                    </p:cond>
                  </p:endCondLst>
                </p:cTn>
                <p:tgtEl>
                  <p:spTgt spid="4"/>
                </p:tgtEl>
              </p:cMediaNode>
            </p:video>
          </p:childTnLst>
        </p:cTn>
      </p:par>
    </p:tnLst>
  </p:timing>
  <p:extLst>
    <p:ext uri="{E180D4A7-C9FB-4DFB-919C-405C955672EB}">
      <p14:showEvtLst xmlns:p14="http://schemas.microsoft.com/office/powerpoint/2010/main">
        <p14:playEvt time="484" objId="4"/>
        <p14:stopEvt time="41890" objId="4"/>
      </p14:showEvt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2400" y="914400"/>
            <a:ext cx="5715000" cy="567463"/>
          </a:xfrm>
          <a:prstGeom prst="rect">
            <a:avLst/>
          </a:prstGeom>
        </p:spPr>
        <p:txBody>
          <a:bodyPr vert="horz" wrap="square" lIns="0" tIns="13335" rIns="0" bIns="0" rtlCol="0">
            <a:spAutoFit/>
          </a:bodyPr>
          <a:lstStyle/>
          <a:p>
            <a:pPr marL="12700">
              <a:lnSpc>
                <a:spcPct val="100000"/>
              </a:lnSpc>
              <a:spcBef>
                <a:spcPts val="105"/>
              </a:spcBef>
            </a:pPr>
            <a:r>
              <a:rPr lang="en-US" sz="3600" b="1" dirty="0">
                <a:solidFill>
                  <a:srgbClr val="7030A0"/>
                </a:solidFill>
                <a:cs typeface="Calibri"/>
              </a:rPr>
              <a:t>COMMUNICATION MEANING</a:t>
            </a:r>
          </a:p>
        </p:txBody>
      </p:sp>
      <p:sp>
        <p:nvSpPr>
          <p:cNvPr id="3" name="object 3"/>
          <p:cNvSpPr txBox="1"/>
          <p:nvPr/>
        </p:nvSpPr>
        <p:spPr>
          <a:xfrm>
            <a:off x="76200" y="1693315"/>
            <a:ext cx="12039600" cy="4400372"/>
          </a:xfrm>
          <a:prstGeom prst="rect">
            <a:avLst/>
          </a:prstGeom>
        </p:spPr>
        <p:txBody>
          <a:bodyPr vert="horz" wrap="square" lIns="0" tIns="12700" rIns="0" bIns="0" rtlCol="0">
            <a:spAutoFit/>
          </a:bodyPr>
          <a:lstStyle/>
          <a:p>
            <a:pPr marL="355600" marR="5080" indent="-342900">
              <a:lnSpc>
                <a:spcPct val="150000"/>
              </a:lnSpc>
              <a:spcBef>
                <a:spcPts val="100"/>
              </a:spcBef>
              <a:buFont typeface="Wingdings" panose="05000000000000000000" pitchFamily="2" charset="2"/>
              <a:buChar char="Ø"/>
            </a:pPr>
            <a:r>
              <a:rPr lang="en-US" sz="2400" dirty="0">
                <a:cs typeface="Calibri"/>
              </a:rPr>
              <a:t>A process by which information and understanding are transferred between a sender and a receiver.</a:t>
            </a:r>
          </a:p>
          <a:p>
            <a:pPr marL="355600" marR="5080" indent="-342900">
              <a:lnSpc>
                <a:spcPct val="150000"/>
              </a:lnSpc>
              <a:spcBef>
                <a:spcPts val="100"/>
              </a:spcBef>
              <a:buFont typeface="Wingdings" panose="05000000000000000000" pitchFamily="2" charset="2"/>
              <a:buChar char="Ø"/>
            </a:pPr>
            <a:r>
              <a:rPr lang="en-US" sz="2400" dirty="0">
                <a:cs typeface="Calibri"/>
              </a:rPr>
              <a:t>Communication is the exchange and flow of information and ideas from one person to another; it involves a sender transmitting an idea, information, or feeling to a receiver. Studying the communication process is important because you coach, coordinate, counsel, evaluate, and supervise throughout this process. It is the chain of understanding that integrates the members of an organization from top to bottom, bottom to top, and side to side.</a:t>
            </a:r>
            <a:endParaRPr sz="2400" dirty="0">
              <a:latin typeface="Calibri"/>
              <a:cs typeface="Calibri"/>
            </a:endParaRPr>
          </a:p>
        </p:txBody>
      </p:sp>
      <p:pic>
        <p:nvPicPr>
          <p:cNvPr id="5" name="Picture 4">
            <a:extLst>
              <a:ext uri="{FF2B5EF4-FFF2-40B4-BE49-F238E27FC236}">
                <a16:creationId xmlns:a16="http://schemas.microsoft.com/office/drawing/2014/main" id="{93E71E33-D793-DC7F-36C2-30636F709CD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96600" y="76200"/>
            <a:ext cx="1146743" cy="1143000"/>
          </a:xfrm>
          <a:prstGeom prst="ellipse">
            <a:avLst/>
          </a:prstGeom>
        </p:spPr>
      </p:pic>
      <p:sp>
        <p:nvSpPr>
          <p:cNvPr id="6" name="Footer Placeholder 5"/>
          <p:cNvSpPr>
            <a:spLocks noGrp="1"/>
          </p:cNvSpPr>
          <p:nvPr>
            <p:ph type="ftr" sz="quarter" idx="5"/>
          </p:nvPr>
        </p:nvSpPr>
        <p:spPr/>
        <p:txBody>
          <a:bodyPr/>
          <a:lstStyle/>
          <a:p>
            <a:pPr marL="12700">
              <a:lnSpc>
                <a:spcPts val="1430"/>
              </a:lnSpc>
            </a:pPr>
            <a:r>
              <a:rPr lang="en-US"/>
              <a:t>Government Dental College &amp; Hospital, Mumbai</a:t>
            </a:r>
            <a:endParaRPr lang="en-IN" dirty="0"/>
          </a:p>
        </p:txBody>
      </p:sp>
      <p:sp>
        <p:nvSpPr>
          <p:cNvPr id="7" name="Rectangle 6">
            <a:extLst>
              <a:ext uri="{FF2B5EF4-FFF2-40B4-BE49-F238E27FC236}">
                <a16:creationId xmlns:a16="http://schemas.microsoft.com/office/drawing/2014/main" id="{6840F997-D314-4E03-AD21-C81571A82D8C}"/>
              </a:ext>
            </a:extLst>
          </p:cNvPr>
          <p:cNvSpPr/>
          <p:nvPr/>
        </p:nvSpPr>
        <p:spPr>
          <a:xfrm>
            <a:off x="10730064" y="0"/>
            <a:ext cx="1461936" cy="1402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WhatsApp Audio 2024-12-16 at 16.16.48">
            <a:hlinkClick r:id="" action="ppaction://media"/>
            <a:extLst>
              <a:ext uri="{FF2B5EF4-FFF2-40B4-BE49-F238E27FC236}">
                <a16:creationId xmlns:a16="http://schemas.microsoft.com/office/drawing/2014/main" id="{79A43D2E-91D3-4E73-811A-326EE298EE7D}"/>
              </a:ext>
            </a:extLst>
          </p:cNvPr>
          <p:cNvPicPr>
            <a:picLocks noChangeAspect="1"/>
          </p:cNvPicPr>
          <p:nvPr>
            <a:videoFile r:link="rId3"/>
            <p:extLst>
              <p:ext uri="{DAA4B4D4-6D71-4841-9C94-3DE7FCFB9230}">
                <p14:media xmlns:p14="http://schemas.microsoft.com/office/powerpoint/2010/main" r:embed="rId2"/>
              </p:ext>
            </p:extLst>
          </p:nvPr>
        </p:nvPicPr>
        <p:blipFill>
          <a:blip r:embed="rId7"/>
          <a:stretch>
            <a:fillRect/>
          </a:stretch>
        </p:blipFill>
        <p:spPr>
          <a:xfrm>
            <a:off x="11277600" y="457200"/>
            <a:ext cx="487363" cy="487363"/>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42283"/>
    </mc:Choice>
    <mc:Fallback xmlns="">
      <p:transition spd="slow" advTm="4228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948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showWhenStopped="0">
                <p:cTn id="7" fill="hold" display="0">
                  <p:stCondLst>
                    <p:cond delay="indefinite"/>
                  </p:stCondLst>
                  <p:endCondLst>
                    <p:cond evt="onStopAudio" delay="0">
                      <p:tgtEl>
                        <p:sldTgt/>
                      </p:tgtEl>
                    </p:cond>
                  </p:endCondLst>
                </p:cTn>
                <p:tgtEl>
                  <p:spTgt spid="4"/>
                </p:tgtEl>
              </p:cMediaNode>
            </p:video>
          </p:childTnLst>
        </p:cTn>
      </p:par>
    </p:tnLst>
  </p:timing>
  <p:extLst>
    <p:ext uri="{E180D4A7-C9FB-4DFB-919C-405C955672EB}">
      <p14:showEvtLst xmlns:p14="http://schemas.microsoft.com/office/powerpoint/2010/main">
        <p14:playEvt time="407" objId="4"/>
        <p14:stopEvt time="39917" objId="4"/>
      </p14:showEvt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E44E1F-532C-0BE6-80A6-639C10DDDF69}"/>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5714AD43-A40F-29D2-5273-C4C7EE724B93}"/>
              </a:ext>
            </a:extLst>
          </p:cNvPr>
          <p:cNvSpPr txBox="1"/>
          <p:nvPr/>
        </p:nvSpPr>
        <p:spPr>
          <a:xfrm>
            <a:off x="152400" y="914400"/>
            <a:ext cx="4876800" cy="567463"/>
          </a:xfrm>
          <a:prstGeom prst="rect">
            <a:avLst/>
          </a:prstGeom>
        </p:spPr>
        <p:txBody>
          <a:bodyPr vert="horz" wrap="square" lIns="0" tIns="13335" rIns="0" bIns="0" rtlCol="0">
            <a:spAutoFit/>
          </a:bodyPr>
          <a:lstStyle/>
          <a:p>
            <a:pPr marL="12700">
              <a:lnSpc>
                <a:spcPct val="100000"/>
              </a:lnSpc>
              <a:spcBef>
                <a:spcPts val="105"/>
              </a:spcBef>
            </a:pPr>
            <a:r>
              <a:rPr lang="en-US" sz="3600" b="1" dirty="0">
                <a:solidFill>
                  <a:srgbClr val="7030A0"/>
                </a:solidFill>
                <a:cs typeface="Calibri"/>
              </a:rPr>
              <a:t>LEADERSHIP MEANING</a:t>
            </a:r>
            <a:endParaRPr lang="en-US" sz="3600" b="1" dirty="0">
              <a:solidFill>
                <a:srgbClr val="7030A0"/>
              </a:solidFill>
              <a:latin typeface="Calibri"/>
              <a:cs typeface="Calibri"/>
            </a:endParaRPr>
          </a:p>
        </p:txBody>
      </p:sp>
      <p:sp>
        <p:nvSpPr>
          <p:cNvPr id="3" name="object 3">
            <a:extLst>
              <a:ext uri="{FF2B5EF4-FFF2-40B4-BE49-F238E27FC236}">
                <a16:creationId xmlns:a16="http://schemas.microsoft.com/office/drawing/2014/main" id="{78E9DDBF-15FA-B91A-24B6-B1E49CAAC0E1}"/>
              </a:ext>
            </a:extLst>
          </p:cNvPr>
          <p:cNvSpPr txBox="1"/>
          <p:nvPr/>
        </p:nvSpPr>
        <p:spPr>
          <a:xfrm>
            <a:off x="76200" y="1680491"/>
            <a:ext cx="12039600" cy="4413196"/>
          </a:xfrm>
          <a:prstGeom prst="rect">
            <a:avLst/>
          </a:prstGeom>
        </p:spPr>
        <p:txBody>
          <a:bodyPr vert="horz" wrap="square" lIns="0" tIns="12700" rIns="0" bIns="0" rtlCol="0">
            <a:spAutoFit/>
          </a:bodyPr>
          <a:lstStyle/>
          <a:p>
            <a:pPr marL="355600" marR="5080" indent="-342900">
              <a:lnSpc>
                <a:spcPct val="150000"/>
              </a:lnSpc>
              <a:spcBef>
                <a:spcPts val="100"/>
              </a:spcBef>
              <a:buFont typeface="Wingdings" panose="05000000000000000000" pitchFamily="2" charset="2"/>
              <a:buChar char="Ø"/>
            </a:pPr>
            <a:r>
              <a:rPr lang="en-US" sz="2400" dirty="0">
                <a:cs typeface="Calibri"/>
              </a:rPr>
              <a:t>Leadership is a process by which an executive can direct, guide and influence the behavior and work of others towards accomplishment of specific goals in a given situation. </a:t>
            </a:r>
          </a:p>
          <a:p>
            <a:pPr marL="355600" marR="5080" indent="-342900">
              <a:lnSpc>
                <a:spcPct val="150000"/>
              </a:lnSpc>
              <a:spcBef>
                <a:spcPts val="100"/>
              </a:spcBef>
              <a:buFont typeface="Wingdings" panose="05000000000000000000" pitchFamily="2" charset="2"/>
              <a:buChar char="Ø"/>
            </a:pPr>
            <a:r>
              <a:rPr lang="en-US" sz="2400" dirty="0">
                <a:cs typeface="Calibri"/>
              </a:rPr>
              <a:t>Leadership is the potential to influence </a:t>
            </a:r>
            <a:r>
              <a:rPr lang="en-US" sz="2400" dirty="0" err="1">
                <a:cs typeface="Calibri"/>
              </a:rPr>
              <a:t>behaviour</a:t>
            </a:r>
            <a:r>
              <a:rPr lang="en-US" sz="2400" dirty="0">
                <a:cs typeface="Calibri"/>
              </a:rPr>
              <a:t> of others. </a:t>
            </a:r>
          </a:p>
          <a:p>
            <a:pPr marL="355600" marR="5080" indent="-342900">
              <a:lnSpc>
                <a:spcPct val="150000"/>
              </a:lnSpc>
              <a:spcBef>
                <a:spcPts val="100"/>
              </a:spcBef>
              <a:buFont typeface="Wingdings" panose="05000000000000000000" pitchFamily="2" charset="2"/>
              <a:buChar char="Ø"/>
            </a:pPr>
            <a:r>
              <a:rPr lang="en-US" sz="2400" dirty="0">
                <a:cs typeface="Calibri"/>
              </a:rPr>
              <a:t>Leaders are required to develop future visions, and to motivate the organizational members to want to achieve the visions.</a:t>
            </a:r>
          </a:p>
          <a:p>
            <a:pPr marL="355600" marR="5080" indent="-342900">
              <a:lnSpc>
                <a:spcPct val="150000"/>
              </a:lnSpc>
              <a:spcBef>
                <a:spcPts val="100"/>
              </a:spcBef>
              <a:buFont typeface="Wingdings" panose="05000000000000000000" pitchFamily="2" charset="2"/>
              <a:buChar char="Ø"/>
            </a:pPr>
            <a:r>
              <a:rPr lang="en-US" sz="2400" dirty="0">
                <a:cs typeface="Calibri"/>
              </a:rPr>
              <a:t>According to Keith Davis, "Leadership is the ability to persuade others to seek defined objectives enthusiastically. It is the human factor which binds a group together and motivates it towards goals."</a:t>
            </a:r>
            <a:endParaRPr sz="2400" dirty="0">
              <a:latin typeface="Calibri"/>
              <a:cs typeface="Calibri"/>
            </a:endParaRPr>
          </a:p>
        </p:txBody>
      </p:sp>
      <p:pic>
        <p:nvPicPr>
          <p:cNvPr id="5" name="Picture 4">
            <a:extLst>
              <a:ext uri="{FF2B5EF4-FFF2-40B4-BE49-F238E27FC236}">
                <a16:creationId xmlns:a16="http://schemas.microsoft.com/office/drawing/2014/main" id="{A81AC630-DC5F-93B4-E6A7-517578E1E25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96600" y="76200"/>
            <a:ext cx="1146743" cy="1143000"/>
          </a:xfrm>
          <a:prstGeom prst="ellipse">
            <a:avLst/>
          </a:prstGeom>
        </p:spPr>
      </p:pic>
      <p:sp>
        <p:nvSpPr>
          <p:cNvPr id="6" name="Footer Placeholder 5">
            <a:extLst>
              <a:ext uri="{FF2B5EF4-FFF2-40B4-BE49-F238E27FC236}">
                <a16:creationId xmlns:a16="http://schemas.microsoft.com/office/drawing/2014/main" id="{4C38823B-C7B4-2CB1-4448-F5543D588B40}"/>
              </a:ext>
            </a:extLst>
          </p:cNvPr>
          <p:cNvSpPr>
            <a:spLocks noGrp="1"/>
          </p:cNvSpPr>
          <p:nvPr>
            <p:ph type="ftr" sz="quarter" idx="5"/>
          </p:nvPr>
        </p:nvSpPr>
        <p:spPr/>
        <p:txBody>
          <a:bodyPr/>
          <a:lstStyle/>
          <a:p>
            <a:pPr marL="12700">
              <a:lnSpc>
                <a:spcPts val="1430"/>
              </a:lnSpc>
            </a:pPr>
            <a:r>
              <a:rPr lang="en-US"/>
              <a:t>Government Dental College &amp; Hospital, Mumbai</a:t>
            </a:r>
            <a:endParaRPr lang="en-IN" dirty="0"/>
          </a:p>
        </p:txBody>
      </p:sp>
      <p:sp>
        <p:nvSpPr>
          <p:cNvPr id="7" name="Rectangle 6">
            <a:extLst>
              <a:ext uri="{FF2B5EF4-FFF2-40B4-BE49-F238E27FC236}">
                <a16:creationId xmlns:a16="http://schemas.microsoft.com/office/drawing/2014/main" id="{B260E11D-3493-4946-FC0A-2B3B3EAAF06F}"/>
              </a:ext>
            </a:extLst>
          </p:cNvPr>
          <p:cNvSpPr/>
          <p:nvPr/>
        </p:nvSpPr>
        <p:spPr>
          <a:xfrm>
            <a:off x="10730064" y="0"/>
            <a:ext cx="1461936" cy="1402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WhatsApp Audio 2024-12-16 at 16.16.46">
            <a:hlinkClick r:id="" action="ppaction://media"/>
            <a:extLst>
              <a:ext uri="{FF2B5EF4-FFF2-40B4-BE49-F238E27FC236}">
                <a16:creationId xmlns:a16="http://schemas.microsoft.com/office/drawing/2014/main" id="{15897224-9507-4926-A60A-51E2089580B3}"/>
              </a:ext>
            </a:extLst>
          </p:cNvPr>
          <p:cNvPicPr>
            <a:picLocks noChangeAspect="1"/>
          </p:cNvPicPr>
          <p:nvPr>
            <a:videoFile r:link="rId3"/>
            <p:extLst>
              <p:ext uri="{DAA4B4D4-6D71-4841-9C94-3DE7FCFB9230}">
                <p14:media xmlns:p14="http://schemas.microsoft.com/office/powerpoint/2010/main" r:embed="rId2"/>
              </p:ext>
            </p:extLst>
          </p:nvPr>
        </p:nvPicPr>
        <p:blipFill>
          <a:blip r:embed="rId7"/>
          <a:stretch>
            <a:fillRect/>
          </a:stretch>
        </p:blipFill>
        <p:spPr>
          <a:xfrm>
            <a:off x="11201400" y="381000"/>
            <a:ext cx="487363" cy="487363"/>
          </a:xfrm>
          <a:prstGeom prst="rect">
            <a:avLst/>
          </a:prstGeom>
        </p:spPr>
      </p:pic>
    </p:spTree>
    <p:custDataLst>
      <p:tags r:id="rId1"/>
    </p:custDataLst>
    <p:extLst>
      <p:ext uri="{BB962C8B-B14F-4D97-AF65-F5344CB8AC3E}">
        <p14:creationId xmlns:p14="http://schemas.microsoft.com/office/powerpoint/2010/main" val="616023125"/>
      </p:ext>
    </p:extLst>
  </p:cSld>
  <p:clrMapOvr>
    <a:masterClrMapping/>
  </p:clrMapOvr>
  <mc:AlternateContent xmlns:mc="http://schemas.openxmlformats.org/markup-compatibility/2006" xmlns:p14="http://schemas.microsoft.com/office/powerpoint/2010/main">
    <mc:Choice Requires="p14">
      <p:transition spd="slow" p14:dur="2000" advTm="45494"/>
    </mc:Choice>
    <mc:Fallback xmlns="">
      <p:transition spd="slow" advTm="4549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119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endCondLst>
                    <p:cond evt="onStopAudio" delay="0">
                      <p:tgtEl>
                        <p:sldTgt/>
                      </p:tgtEl>
                    </p:cond>
                  </p:endCondLst>
                </p:cTn>
                <p:tgtEl>
                  <p:spTgt spid="4"/>
                </p:tgtEl>
              </p:cMediaNode>
            </p:video>
          </p:childTnLst>
        </p:cTn>
      </p:par>
    </p:tnLst>
  </p:timing>
  <p:extLst>
    <p:ext uri="{E180D4A7-C9FB-4DFB-919C-405C955672EB}">
      <p14:showEvtLst xmlns:p14="http://schemas.microsoft.com/office/powerpoint/2010/main">
        <p14:playEvt time="1087" objId="4"/>
        <p14:stopEvt time="42567" objId="4"/>
      </p14:showEvt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998219-C24F-70DF-45FE-14DF2C562D26}"/>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CE4FA275-14EC-AC17-4F64-0C4A17AEDDA8}"/>
              </a:ext>
            </a:extLst>
          </p:cNvPr>
          <p:cNvSpPr txBox="1"/>
          <p:nvPr/>
        </p:nvSpPr>
        <p:spPr>
          <a:xfrm>
            <a:off x="152400" y="914400"/>
            <a:ext cx="3962400" cy="567463"/>
          </a:xfrm>
          <a:prstGeom prst="rect">
            <a:avLst/>
          </a:prstGeom>
        </p:spPr>
        <p:txBody>
          <a:bodyPr vert="horz" wrap="square" lIns="0" tIns="13335" rIns="0" bIns="0" rtlCol="0">
            <a:spAutoFit/>
          </a:bodyPr>
          <a:lstStyle/>
          <a:p>
            <a:pPr marL="12700">
              <a:lnSpc>
                <a:spcPct val="100000"/>
              </a:lnSpc>
              <a:spcBef>
                <a:spcPts val="105"/>
              </a:spcBef>
            </a:pPr>
            <a:r>
              <a:rPr lang="en-US" sz="3600" b="1" dirty="0">
                <a:solidFill>
                  <a:srgbClr val="7030A0"/>
                </a:solidFill>
                <a:cs typeface="Calibri"/>
              </a:rPr>
              <a:t>TYPES OF LEADERS</a:t>
            </a:r>
            <a:endParaRPr lang="en-US" sz="3600" b="1" dirty="0">
              <a:solidFill>
                <a:srgbClr val="7030A0"/>
              </a:solidFill>
              <a:latin typeface="Calibri"/>
              <a:cs typeface="Calibri"/>
            </a:endParaRPr>
          </a:p>
        </p:txBody>
      </p:sp>
      <p:sp>
        <p:nvSpPr>
          <p:cNvPr id="3" name="object 3">
            <a:extLst>
              <a:ext uri="{FF2B5EF4-FFF2-40B4-BE49-F238E27FC236}">
                <a16:creationId xmlns:a16="http://schemas.microsoft.com/office/drawing/2014/main" id="{98AB8190-8FFF-DD91-398F-21005098B0D1}"/>
              </a:ext>
            </a:extLst>
          </p:cNvPr>
          <p:cNvSpPr txBox="1"/>
          <p:nvPr/>
        </p:nvSpPr>
        <p:spPr>
          <a:xfrm>
            <a:off x="76200" y="1531620"/>
            <a:ext cx="12039600" cy="4477316"/>
          </a:xfrm>
          <a:prstGeom prst="rect">
            <a:avLst/>
          </a:prstGeom>
        </p:spPr>
        <p:txBody>
          <a:bodyPr vert="horz" wrap="square" lIns="0" tIns="12700" rIns="0" bIns="0" rtlCol="0">
            <a:spAutoFit/>
          </a:bodyPr>
          <a:lstStyle/>
          <a:p>
            <a:pPr marL="355600" marR="5080" indent="-342900">
              <a:lnSpc>
                <a:spcPct val="150000"/>
              </a:lnSpc>
              <a:spcBef>
                <a:spcPts val="100"/>
              </a:spcBef>
              <a:buFont typeface="Wingdings" panose="05000000000000000000" pitchFamily="2" charset="2"/>
              <a:buChar char="Ø"/>
            </a:pPr>
            <a:r>
              <a:rPr lang="en-US" sz="2400" dirty="0">
                <a:cs typeface="Calibri"/>
              </a:rPr>
              <a:t>The styles of leadership range from simple definitions to complex descriptions. </a:t>
            </a:r>
          </a:p>
          <a:p>
            <a:pPr marL="355600" marR="5080" indent="-342900">
              <a:lnSpc>
                <a:spcPct val="150000"/>
              </a:lnSpc>
              <a:spcBef>
                <a:spcPts val="100"/>
              </a:spcBef>
              <a:buFont typeface="Wingdings" panose="05000000000000000000" pitchFamily="2" charset="2"/>
              <a:buChar char="Ø"/>
            </a:pPr>
            <a:r>
              <a:rPr lang="en-US" sz="2400" dirty="0">
                <a:cs typeface="Calibri"/>
              </a:rPr>
              <a:t>These leadership styles can be classified according to the way authority is used. </a:t>
            </a:r>
          </a:p>
          <a:p>
            <a:pPr marL="355600" marR="5080" indent="-342900">
              <a:lnSpc>
                <a:spcPct val="150000"/>
              </a:lnSpc>
              <a:spcBef>
                <a:spcPts val="100"/>
              </a:spcBef>
              <a:buFont typeface="Wingdings" panose="05000000000000000000" pitchFamily="2" charset="2"/>
              <a:buChar char="Ø"/>
            </a:pPr>
            <a:r>
              <a:rPr lang="en-US" sz="2400" dirty="0">
                <a:cs typeface="Calibri"/>
              </a:rPr>
              <a:t>It varies when the leader is able to extract work either using people's muscles or their minds.</a:t>
            </a:r>
          </a:p>
          <a:p>
            <a:pPr marL="355600" marR="5080" indent="-342900">
              <a:lnSpc>
                <a:spcPct val="150000"/>
              </a:lnSpc>
              <a:spcBef>
                <a:spcPts val="100"/>
              </a:spcBef>
              <a:buFont typeface="Wingdings" panose="05000000000000000000" pitchFamily="2" charset="2"/>
              <a:buChar char="Ø"/>
            </a:pPr>
            <a:r>
              <a:rPr lang="en-US" sz="2400" dirty="0">
                <a:cs typeface="Calibri"/>
              </a:rPr>
              <a:t>There are four widely accepted leadership styles.</a:t>
            </a:r>
          </a:p>
          <a:p>
            <a:pPr marL="355600" marR="5080" indent="-342900">
              <a:lnSpc>
                <a:spcPct val="150000"/>
              </a:lnSpc>
              <a:spcBef>
                <a:spcPts val="100"/>
              </a:spcBef>
              <a:buFont typeface="Wingdings" panose="05000000000000000000" pitchFamily="2" charset="2"/>
              <a:buChar char="ü"/>
            </a:pPr>
            <a:r>
              <a:rPr lang="en-US" sz="2400" dirty="0">
                <a:cs typeface="Calibri"/>
              </a:rPr>
              <a:t>Dictatorial Style</a:t>
            </a:r>
          </a:p>
          <a:p>
            <a:pPr marL="355600" marR="5080" indent="-342900">
              <a:lnSpc>
                <a:spcPct val="150000"/>
              </a:lnSpc>
              <a:spcBef>
                <a:spcPts val="100"/>
              </a:spcBef>
              <a:buFont typeface="Wingdings" panose="05000000000000000000" pitchFamily="2" charset="2"/>
              <a:buChar char="ü"/>
            </a:pPr>
            <a:r>
              <a:rPr lang="en-US" sz="2400" dirty="0">
                <a:cs typeface="Calibri"/>
              </a:rPr>
              <a:t>Authoritative Style</a:t>
            </a:r>
          </a:p>
          <a:p>
            <a:pPr marL="355600" marR="5080" indent="-342900">
              <a:lnSpc>
                <a:spcPct val="150000"/>
              </a:lnSpc>
              <a:spcBef>
                <a:spcPts val="100"/>
              </a:spcBef>
              <a:buFont typeface="Wingdings" panose="05000000000000000000" pitchFamily="2" charset="2"/>
              <a:buChar char="ü"/>
            </a:pPr>
            <a:r>
              <a:rPr lang="en-US" sz="2400" dirty="0">
                <a:cs typeface="Calibri"/>
              </a:rPr>
              <a:t>Consultative Style</a:t>
            </a:r>
          </a:p>
          <a:p>
            <a:pPr marL="355600" marR="5080" indent="-342900">
              <a:lnSpc>
                <a:spcPct val="150000"/>
              </a:lnSpc>
              <a:spcBef>
                <a:spcPts val="100"/>
              </a:spcBef>
              <a:buFont typeface="Wingdings" panose="05000000000000000000" pitchFamily="2" charset="2"/>
              <a:buChar char="ü"/>
            </a:pPr>
            <a:r>
              <a:rPr lang="en-US" sz="2400" dirty="0">
                <a:cs typeface="Calibri"/>
              </a:rPr>
              <a:t>Participative Team Style</a:t>
            </a:r>
            <a:endParaRPr sz="2400" dirty="0">
              <a:latin typeface="Calibri"/>
              <a:cs typeface="Calibri"/>
            </a:endParaRPr>
          </a:p>
        </p:txBody>
      </p:sp>
      <p:pic>
        <p:nvPicPr>
          <p:cNvPr id="5" name="Picture 4">
            <a:extLst>
              <a:ext uri="{FF2B5EF4-FFF2-40B4-BE49-F238E27FC236}">
                <a16:creationId xmlns:a16="http://schemas.microsoft.com/office/drawing/2014/main" id="{22138541-288E-3957-A894-BC857D4E2E4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96600" y="76200"/>
            <a:ext cx="1146743" cy="1143000"/>
          </a:xfrm>
          <a:prstGeom prst="ellipse">
            <a:avLst/>
          </a:prstGeom>
        </p:spPr>
      </p:pic>
      <p:sp>
        <p:nvSpPr>
          <p:cNvPr id="6" name="Footer Placeholder 5">
            <a:extLst>
              <a:ext uri="{FF2B5EF4-FFF2-40B4-BE49-F238E27FC236}">
                <a16:creationId xmlns:a16="http://schemas.microsoft.com/office/drawing/2014/main" id="{20343F53-B8E3-A343-4538-3D1B38769F42}"/>
              </a:ext>
            </a:extLst>
          </p:cNvPr>
          <p:cNvSpPr>
            <a:spLocks noGrp="1"/>
          </p:cNvSpPr>
          <p:nvPr>
            <p:ph type="ftr" sz="quarter" idx="5"/>
          </p:nvPr>
        </p:nvSpPr>
        <p:spPr/>
        <p:txBody>
          <a:bodyPr/>
          <a:lstStyle/>
          <a:p>
            <a:pPr marL="12700">
              <a:lnSpc>
                <a:spcPts val="1430"/>
              </a:lnSpc>
            </a:pPr>
            <a:r>
              <a:rPr lang="en-US"/>
              <a:t>Government Dental College &amp; Hospital, Mumbai</a:t>
            </a:r>
            <a:endParaRPr lang="en-IN" dirty="0"/>
          </a:p>
        </p:txBody>
      </p:sp>
      <p:sp>
        <p:nvSpPr>
          <p:cNvPr id="7" name="Rectangle 6">
            <a:extLst>
              <a:ext uri="{FF2B5EF4-FFF2-40B4-BE49-F238E27FC236}">
                <a16:creationId xmlns:a16="http://schemas.microsoft.com/office/drawing/2014/main" id="{F931BD35-0C06-8710-720D-D33B99016348}"/>
              </a:ext>
            </a:extLst>
          </p:cNvPr>
          <p:cNvSpPr/>
          <p:nvPr/>
        </p:nvSpPr>
        <p:spPr>
          <a:xfrm>
            <a:off x="10730064" y="0"/>
            <a:ext cx="1461936" cy="1402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WhatsApp Audio 2024-12-16 at 16.16.53">
            <a:hlinkClick r:id="" action="ppaction://media"/>
            <a:extLst>
              <a:ext uri="{FF2B5EF4-FFF2-40B4-BE49-F238E27FC236}">
                <a16:creationId xmlns:a16="http://schemas.microsoft.com/office/drawing/2014/main" id="{E30BB200-5869-466F-83D3-41916D7D9E67}"/>
              </a:ext>
            </a:extLst>
          </p:cNvPr>
          <p:cNvPicPr>
            <a:picLocks noChangeAspect="1"/>
          </p:cNvPicPr>
          <p:nvPr>
            <a:videoFile r:link="rId3"/>
            <p:extLst>
              <p:ext uri="{DAA4B4D4-6D71-4841-9C94-3DE7FCFB9230}">
                <p14:media xmlns:p14="http://schemas.microsoft.com/office/powerpoint/2010/main" r:embed="rId2"/>
              </p:ext>
            </p:extLst>
          </p:nvPr>
        </p:nvPicPr>
        <p:blipFill>
          <a:blip r:embed="rId7"/>
          <a:stretch>
            <a:fillRect/>
          </a:stretch>
        </p:blipFill>
        <p:spPr>
          <a:xfrm>
            <a:off x="11125200" y="381000"/>
            <a:ext cx="487363" cy="487363"/>
          </a:xfrm>
          <a:prstGeom prst="rect">
            <a:avLst/>
          </a:prstGeom>
        </p:spPr>
      </p:pic>
    </p:spTree>
    <p:custDataLst>
      <p:tags r:id="rId1"/>
    </p:custDataLst>
    <p:extLst>
      <p:ext uri="{BB962C8B-B14F-4D97-AF65-F5344CB8AC3E}">
        <p14:creationId xmlns:p14="http://schemas.microsoft.com/office/powerpoint/2010/main" val="46223034"/>
      </p:ext>
    </p:extLst>
  </p:cSld>
  <p:clrMapOvr>
    <a:masterClrMapping/>
  </p:clrMapOvr>
  <mc:AlternateContent xmlns:mc="http://schemas.openxmlformats.org/markup-compatibility/2006" xmlns:p14="http://schemas.microsoft.com/office/powerpoint/2010/main">
    <mc:Choice Requires="p14">
      <p:transition spd="slow" p14:dur="2000" advTm="35127"/>
    </mc:Choice>
    <mc:Fallback xmlns="">
      <p:transition spd="slow" advTm="3512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189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endCondLst>
                    <p:cond evt="onStopAudio" delay="0">
                      <p:tgtEl>
                        <p:sldTgt/>
                      </p:tgtEl>
                    </p:cond>
                  </p:endCondLst>
                </p:cTn>
                <p:tgtEl>
                  <p:spTgt spid="4"/>
                </p:tgtEl>
              </p:cMediaNode>
            </p:video>
          </p:childTnLst>
        </p:cTn>
      </p:par>
    </p:tnLst>
  </p:timing>
  <p:extLst>
    <p:ext uri="{E180D4A7-C9FB-4DFB-919C-405C955672EB}">
      <p14:showEvtLst xmlns:p14="http://schemas.microsoft.com/office/powerpoint/2010/main">
        <p14:playEvt time="458" objId="4"/>
        <p14:stopEvt time="32712" objId="4"/>
      </p14:showEvtLst>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76BA2F-D4CD-B504-C700-BEFF76DC5BA2}"/>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918CC249-B97E-9022-8EAF-CC93725832D0}"/>
              </a:ext>
            </a:extLst>
          </p:cNvPr>
          <p:cNvSpPr txBox="1"/>
          <p:nvPr/>
        </p:nvSpPr>
        <p:spPr>
          <a:xfrm>
            <a:off x="152400" y="914400"/>
            <a:ext cx="5486400" cy="567463"/>
          </a:xfrm>
          <a:prstGeom prst="rect">
            <a:avLst/>
          </a:prstGeom>
        </p:spPr>
        <p:txBody>
          <a:bodyPr vert="horz" wrap="square" lIns="0" tIns="13335" rIns="0" bIns="0" rtlCol="0">
            <a:spAutoFit/>
          </a:bodyPr>
          <a:lstStyle/>
          <a:p>
            <a:pPr marL="12700">
              <a:lnSpc>
                <a:spcPct val="100000"/>
              </a:lnSpc>
              <a:spcBef>
                <a:spcPts val="105"/>
              </a:spcBef>
            </a:pPr>
            <a:r>
              <a:rPr lang="en-US" sz="3600" b="1" dirty="0">
                <a:solidFill>
                  <a:srgbClr val="7030A0"/>
                </a:solidFill>
                <a:cs typeface="Calibri"/>
              </a:rPr>
              <a:t>COMMUNICATION PROCESS</a:t>
            </a:r>
            <a:endParaRPr lang="en-US" sz="3600" b="1" dirty="0">
              <a:solidFill>
                <a:srgbClr val="7030A0"/>
              </a:solidFill>
              <a:latin typeface="Calibri"/>
              <a:cs typeface="Calibri"/>
            </a:endParaRPr>
          </a:p>
        </p:txBody>
      </p:sp>
      <p:sp>
        <p:nvSpPr>
          <p:cNvPr id="3" name="object 3">
            <a:extLst>
              <a:ext uri="{FF2B5EF4-FFF2-40B4-BE49-F238E27FC236}">
                <a16:creationId xmlns:a16="http://schemas.microsoft.com/office/drawing/2014/main" id="{B90DF100-EB37-055C-50C0-E2DA6256E2A6}"/>
              </a:ext>
            </a:extLst>
          </p:cNvPr>
          <p:cNvSpPr txBox="1"/>
          <p:nvPr/>
        </p:nvSpPr>
        <p:spPr>
          <a:xfrm>
            <a:off x="76200" y="1531620"/>
            <a:ext cx="12039600" cy="3305200"/>
          </a:xfrm>
          <a:prstGeom prst="rect">
            <a:avLst/>
          </a:prstGeom>
        </p:spPr>
        <p:txBody>
          <a:bodyPr vert="horz" wrap="square" lIns="0" tIns="12700" rIns="0" bIns="0" rtlCol="0">
            <a:spAutoFit/>
          </a:bodyPr>
          <a:lstStyle/>
          <a:p>
            <a:pPr marL="355600" marR="5080" indent="-342900">
              <a:lnSpc>
                <a:spcPct val="150000"/>
              </a:lnSpc>
              <a:spcBef>
                <a:spcPts val="100"/>
              </a:spcBef>
              <a:buFont typeface="Wingdings" panose="05000000000000000000" pitchFamily="2" charset="2"/>
              <a:buChar char="Ø"/>
            </a:pPr>
            <a:r>
              <a:rPr lang="en-US" sz="2400" dirty="0">
                <a:cs typeface="Calibri"/>
              </a:rPr>
              <a:t>Communication That is what we try to do Speak to those near us </a:t>
            </a:r>
          </a:p>
          <a:p>
            <a:pPr marL="355600" marR="5080" indent="-342900">
              <a:lnSpc>
                <a:spcPct val="150000"/>
              </a:lnSpc>
              <a:spcBef>
                <a:spcPts val="100"/>
              </a:spcBef>
              <a:buFont typeface="Wingdings" panose="05000000000000000000" pitchFamily="2" charset="2"/>
              <a:buChar char="Ø"/>
            </a:pPr>
            <a:r>
              <a:rPr lang="en-US" sz="2400" dirty="0">
                <a:cs typeface="Calibri"/>
              </a:rPr>
              <a:t>Thought: First, information exists in the mind of the sender. </a:t>
            </a:r>
          </a:p>
          <a:p>
            <a:pPr marL="355600" marR="5080" indent="-342900">
              <a:lnSpc>
                <a:spcPct val="150000"/>
              </a:lnSpc>
              <a:spcBef>
                <a:spcPts val="100"/>
              </a:spcBef>
              <a:buFont typeface="Wingdings" panose="05000000000000000000" pitchFamily="2" charset="2"/>
              <a:buChar char="Ø"/>
            </a:pPr>
            <a:r>
              <a:rPr lang="en-US" sz="2400" dirty="0">
                <a:cs typeface="Calibri"/>
              </a:rPr>
              <a:t>This can be a concept, idea, information, or feelings.</a:t>
            </a:r>
          </a:p>
          <a:p>
            <a:pPr marL="355600" marR="5080" indent="-342900">
              <a:lnSpc>
                <a:spcPct val="150000"/>
              </a:lnSpc>
              <a:spcBef>
                <a:spcPts val="100"/>
              </a:spcBef>
              <a:buFont typeface="Wingdings" panose="05000000000000000000" pitchFamily="2" charset="2"/>
              <a:buChar char="Ø"/>
            </a:pPr>
            <a:r>
              <a:rPr lang="en-US" sz="2400" dirty="0">
                <a:cs typeface="Calibri"/>
              </a:rPr>
              <a:t>Encoding: Next, a message is sent to a receiver in words or other symbols.</a:t>
            </a:r>
          </a:p>
          <a:p>
            <a:pPr marL="355600" marR="5080" indent="-342900">
              <a:lnSpc>
                <a:spcPct val="150000"/>
              </a:lnSpc>
              <a:spcBef>
                <a:spcPts val="100"/>
              </a:spcBef>
              <a:buFont typeface="Wingdings" panose="05000000000000000000" pitchFamily="2" charset="2"/>
              <a:buChar char="Ø"/>
            </a:pPr>
            <a:r>
              <a:rPr lang="en-US" sz="2400" dirty="0">
                <a:cs typeface="Calibri"/>
              </a:rPr>
              <a:t>Decoding: Lastly, the receiver translates the words or symbols into a concept or information that he or she can understand.</a:t>
            </a:r>
            <a:endParaRPr sz="2400" dirty="0">
              <a:latin typeface="Calibri"/>
              <a:cs typeface="Calibri"/>
            </a:endParaRPr>
          </a:p>
        </p:txBody>
      </p:sp>
      <p:pic>
        <p:nvPicPr>
          <p:cNvPr id="5" name="Picture 4">
            <a:extLst>
              <a:ext uri="{FF2B5EF4-FFF2-40B4-BE49-F238E27FC236}">
                <a16:creationId xmlns:a16="http://schemas.microsoft.com/office/drawing/2014/main" id="{980442AE-C4E1-0473-FD4C-B89B5F5A221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96600" y="76200"/>
            <a:ext cx="1146743" cy="1143000"/>
          </a:xfrm>
          <a:prstGeom prst="ellipse">
            <a:avLst/>
          </a:prstGeom>
        </p:spPr>
      </p:pic>
      <p:sp>
        <p:nvSpPr>
          <p:cNvPr id="6" name="Footer Placeholder 5">
            <a:extLst>
              <a:ext uri="{FF2B5EF4-FFF2-40B4-BE49-F238E27FC236}">
                <a16:creationId xmlns:a16="http://schemas.microsoft.com/office/drawing/2014/main" id="{05CAB676-D47F-2DBF-AA32-8DE59F464C44}"/>
              </a:ext>
            </a:extLst>
          </p:cNvPr>
          <p:cNvSpPr>
            <a:spLocks noGrp="1"/>
          </p:cNvSpPr>
          <p:nvPr>
            <p:ph type="ftr" sz="quarter" idx="5"/>
          </p:nvPr>
        </p:nvSpPr>
        <p:spPr/>
        <p:txBody>
          <a:bodyPr/>
          <a:lstStyle/>
          <a:p>
            <a:pPr marL="12700">
              <a:lnSpc>
                <a:spcPts val="1430"/>
              </a:lnSpc>
            </a:pPr>
            <a:r>
              <a:rPr lang="en-US"/>
              <a:t>Government Dental College &amp; Hospital, Mumbai</a:t>
            </a:r>
            <a:endParaRPr lang="en-IN" dirty="0"/>
          </a:p>
        </p:txBody>
      </p:sp>
      <p:sp>
        <p:nvSpPr>
          <p:cNvPr id="7" name="Rectangle 6">
            <a:extLst>
              <a:ext uri="{FF2B5EF4-FFF2-40B4-BE49-F238E27FC236}">
                <a16:creationId xmlns:a16="http://schemas.microsoft.com/office/drawing/2014/main" id="{B7AD87B1-1DD3-E270-85BF-AAFAAF34D5A0}"/>
              </a:ext>
            </a:extLst>
          </p:cNvPr>
          <p:cNvSpPr/>
          <p:nvPr/>
        </p:nvSpPr>
        <p:spPr>
          <a:xfrm>
            <a:off x="10730064" y="0"/>
            <a:ext cx="1461936" cy="1402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WhatsApp Audio 2024-12-16 at 16.16.54 (2)">
            <a:hlinkClick r:id="" action="ppaction://media"/>
            <a:extLst>
              <a:ext uri="{FF2B5EF4-FFF2-40B4-BE49-F238E27FC236}">
                <a16:creationId xmlns:a16="http://schemas.microsoft.com/office/drawing/2014/main" id="{6BA025BA-88B3-48B2-A9B8-83552536CC77}"/>
              </a:ext>
            </a:extLst>
          </p:cNvPr>
          <p:cNvPicPr>
            <a:picLocks noChangeAspect="1"/>
          </p:cNvPicPr>
          <p:nvPr>
            <a:videoFile r:link="rId3"/>
            <p:extLst>
              <p:ext uri="{DAA4B4D4-6D71-4841-9C94-3DE7FCFB9230}">
                <p14:media xmlns:p14="http://schemas.microsoft.com/office/powerpoint/2010/main" r:embed="rId2"/>
              </p:ext>
            </p:extLst>
          </p:nvPr>
        </p:nvPicPr>
        <p:blipFill>
          <a:blip r:embed="rId7"/>
          <a:stretch>
            <a:fillRect/>
          </a:stretch>
        </p:blipFill>
        <p:spPr>
          <a:xfrm>
            <a:off x="11125200" y="427037"/>
            <a:ext cx="487363" cy="487363"/>
          </a:xfrm>
          <a:prstGeom prst="rect">
            <a:avLst/>
          </a:prstGeom>
        </p:spPr>
      </p:pic>
    </p:spTree>
    <p:custDataLst>
      <p:tags r:id="rId1"/>
    </p:custDataLst>
    <p:extLst>
      <p:ext uri="{BB962C8B-B14F-4D97-AF65-F5344CB8AC3E}">
        <p14:creationId xmlns:p14="http://schemas.microsoft.com/office/powerpoint/2010/main" val="1823707309"/>
      </p:ext>
    </p:extLst>
  </p:cSld>
  <p:clrMapOvr>
    <a:masterClrMapping/>
  </p:clrMapOvr>
  <mc:AlternateContent xmlns:mc="http://schemas.openxmlformats.org/markup-compatibility/2006" xmlns:p14="http://schemas.microsoft.com/office/powerpoint/2010/main">
    <mc:Choice Requires="p14">
      <p:transition spd="slow" p14:dur="2000" advTm="34219"/>
    </mc:Choice>
    <mc:Fallback xmlns="">
      <p:transition spd="slow" advTm="3421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170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endCondLst>
                    <p:cond evt="onStopAudio" delay="0">
                      <p:tgtEl>
                        <p:sldTgt/>
                      </p:tgtEl>
                    </p:cond>
                  </p:endCondLst>
                </p:cTn>
                <p:tgtEl>
                  <p:spTgt spid="8"/>
                </p:tgtEl>
              </p:cMediaNode>
            </p:video>
          </p:childTnLst>
        </p:cTn>
      </p:par>
    </p:tnLst>
  </p:timing>
  <p:extLst>
    <p:ext uri="{E180D4A7-C9FB-4DFB-919C-405C955672EB}">
      <p14:showEvtLst xmlns:p14="http://schemas.microsoft.com/office/powerpoint/2010/main">
        <p14:playEvt time="472" objId="8"/>
        <p14:stopEvt time="32192" objId="8"/>
      </p14:showEvtLst>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4761E3-1F86-9AE3-53E1-0B9938FB7561}"/>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455BA683-AFF9-B3DE-BCAA-9E460C32F671}"/>
              </a:ext>
            </a:extLst>
          </p:cNvPr>
          <p:cNvSpPr txBox="1"/>
          <p:nvPr/>
        </p:nvSpPr>
        <p:spPr>
          <a:xfrm>
            <a:off x="152400" y="914400"/>
            <a:ext cx="6096000" cy="567463"/>
          </a:xfrm>
          <a:prstGeom prst="rect">
            <a:avLst/>
          </a:prstGeom>
        </p:spPr>
        <p:txBody>
          <a:bodyPr vert="horz" wrap="square" lIns="0" tIns="13335" rIns="0" bIns="0" rtlCol="0">
            <a:spAutoFit/>
          </a:bodyPr>
          <a:lstStyle/>
          <a:p>
            <a:pPr marL="12700">
              <a:lnSpc>
                <a:spcPct val="100000"/>
              </a:lnSpc>
              <a:spcBef>
                <a:spcPts val="105"/>
              </a:spcBef>
            </a:pPr>
            <a:r>
              <a:rPr lang="en-US" sz="3600" b="1" dirty="0">
                <a:solidFill>
                  <a:srgbClr val="7030A0"/>
                </a:solidFill>
                <a:cs typeface="Calibri"/>
              </a:rPr>
              <a:t>BARRIER TO COMMUNICATION</a:t>
            </a:r>
            <a:endParaRPr lang="en-US" sz="3600" b="1" dirty="0">
              <a:solidFill>
                <a:srgbClr val="7030A0"/>
              </a:solidFill>
              <a:latin typeface="Calibri"/>
              <a:cs typeface="Calibri"/>
            </a:endParaRPr>
          </a:p>
        </p:txBody>
      </p:sp>
      <p:sp>
        <p:nvSpPr>
          <p:cNvPr id="3" name="object 3">
            <a:extLst>
              <a:ext uri="{FF2B5EF4-FFF2-40B4-BE49-F238E27FC236}">
                <a16:creationId xmlns:a16="http://schemas.microsoft.com/office/drawing/2014/main" id="{221305F5-19CB-A0E8-6067-5871834C244E}"/>
              </a:ext>
            </a:extLst>
          </p:cNvPr>
          <p:cNvSpPr txBox="1"/>
          <p:nvPr/>
        </p:nvSpPr>
        <p:spPr>
          <a:xfrm>
            <a:off x="76200" y="1531620"/>
            <a:ext cx="12039600" cy="2751202"/>
          </a:xfrm>
          <a:prstGeom prst="rect">
            <a:avLst/>
          </a:prstGeom>
        </p:spPr>
        <p:txBody>
          <a:bodyPr vert="horz" wrap="square" lIns="0" tIns="12700" rIns="0" bIns="0" rtlCol="0">
            <a:spAutoFit/>
          </a:bodyPr>
          <a:lstStyle/>
          <a:p>
            <a:pPr marL="355600" marR="5080" indent="-342900">
              <a:lnSpc>
                <a:spcPct val="150000"/>
              </a:lnSpc>
              <a:spcBef>
                <a:spcPts val="100"/>
              </a:spcBef>
              <a:buFont typeface="Wingdings" panose="05000000000000000000" pitchFamily="2" charset="2"/>
              <a:buChar char="Ø"/>
            </a:pPr>
            <a:r>
              <a:rPr lang="en-US" sz="2400" dirty="0">
                <a:cs typeface="Calibri"/>
              </a:rPr>
              <a:t>"Nothing is so simple that it cannot be misunderstood".</a:t>
            </a:r>
          </a:p>
          <a:p>
            <a:pPr marL="355600" marR="5080" indent="-342900">
              <a:lnSpc>
                <a:spcPct val="150000"/>
              </a:lnSpc>
              <a:spcBef>
                <a:spcPts val="100"/>
              </a:spcBef>
              <a:buFont typeface="Wingdings" panose="05000000000000000000" pitchFamily="2" charset="2"/>
              <a:buChar char="Ø"/>
            </a:pPr>
            <a:r>
              <a:rPr lang="en-US" sz="2400" dirty="0">
                <a:cs typeface="Calibri"/>
              </a:rPr>
              <a:t>Anything that prevents understanding of the message is a barrier to communication. Many physical and psychological barriers exist:</a:t>
            </a:r>
          </a:p>
          <a:p>
            <a:pPr marL="355600" marR="5080" indent="-342900">
              <a:lnSpc>
                <a:spcPct val="150000"/>
              </a:lnSpc>
              <a:spcBef>
                <a:spcPts val="100"/>
              </a:spcBef>
              <a:buFont typeface="Wingdings" panose="05000000000000000000" pitchFamily="2" charset="2"/>
              <a:buChar char="Ø"/>
            </a:pPr>
            <a:r>
              <a:rPr lang="en-US" sz="2400" dirty="0">
                <a:cs typeface="Calibri"/>
              </a:rPr>
              <a:t>Culture, background, and bias.</a:t>
            </a:r>
          </a:p>
          <a:p>
            <a:pPr marL="355600" marR="5080" indent="-342900">
              <a:lnSpc>
                <a:spcPct val="150000"/>
              </a:lnSpc>
              <a:spcBef>
                <a:spcPts val="100"/>
              </a:spcBef>
              <a:buFont typeface="Wingdings" panose="05000000000000000000" pitchFamily="2" charset="2"/>
              <a:buChar char="Ø"/>
            </a:pPr>
            <a:r>
              <a:rPr lang="en-US" sz="2400" dirty="0">
                <a:cs typeface="Calibri"/>
              </a:rPr>
              <a:t>Noise,Ourselves,Perception,Message,Environmental,Smothering,Stress</a:t>
            </a:r>
            <a:endParaRPr sz="2400" dirty="0">
              <a:latin typeface="Calibri"/>
              <a:cs typeface="Calibri"/>
            </a:endParaRPr>
          </a:p>
        </p:txBody>
      </p:sp>
      <p:pic>
        <p:nvPicPr>
          <p:cNvPr id="5" name="Picture 4">
            <a:extLst>
              <a:ext uri="{FF2B5EF4-FFF2-40B4-BE49-F238E27FC236}">
                <a16:creationId xmlns:a16="http://schemas.microsoft.com/office/drawing/2014/main" id="{722C1033-F903-73E7-9E7D-9DFDECC2AD8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96600" y="76200"/>
            <a:ext cx="1146743" cy="1143000"/>
          </a:xfrm>
          <a:prstGeom prst="ellipse">
            <a:avLst/>
          </a:prstGeom>
        </p:spPr>
      </p:pic>
      <p:sp>
        <p:nvSpPr>
          <p:cNvPr id="6" name="Footer Placeholder 5">
            <a:extLst>
              <a:ext uri="{FF2B5EF4-FFF2-40B4-BE49-F238E27FC236}">
                <a16:creationId xmlns:a16="http://schemas.microsoft.com/office/drawing/2014/main" id="{F35360CB-C4DF-C459-2B33-36C7B4200283}"/>
              </a:ext>
            </a:extLst>
          </p:cNvPr>
          <p:cNvSpPr>
            <a:spLocks noGrp="1"/>
          </p:cNvSpPr>
          <p:nvPr>
            <p:ph type="ftr" sz="quarter" idx="5"/>
          </p:nvPr>
        </p:nvSpPr>
        <p:spPr/>
        <p:txBody>
          <a:bodyPr/>
          <a:lstStyle/>
          <a:p>
            <a:pPr marL="12700">
              <a:lnSpc>
                <a:spcPts val="1430"/>
              </a:lnSpc>
            </a:pPr>
            <a:r>
              <a:rPr lang="en-US"/>
              <a:t>Government Dental College &amp; Hospital, Mumbai</a:t>
            </a:r>
            <a:endParaRPr lang="en-IN" dirty="0"/>
          </a:p>
        </p:txBody>
      </p:sp>
      <p:sp>
        <p:nvSpPr>
          <p:cNvPr id="7" name="Rectangle 6">
            <a:extLst>
              <a:ext uri="{FF2B5EF4-FFF2-40B4-BE49-F238E27FC236}">
                <a16:creationId xmlns:a16="http://schemas.microsoft.com/office/drawing/2014/main" id="{3093FBD2-F30E-4ED1-EBFB-8AC2762C4D64}"/>
              </a:ext>
            </a:extLst>
          </p:cNvPr>
          <p:cNvSpPr/>
          <p:nvPr/>
        </p:nvSpPr>
        <p:spPr>
          <a:xfrm>
            <a:off x="10730064" y="0"/>
            <a:ext cx="1461936" cy="1402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WhatsApp Audio 2024-12-16 at 16.16.48 (2)">
            <a:hlinkClick r:id="" action="ppaction://media"/>
            <a:extLst>
              <a:ext uri="{FF2B5EF4-FFF2-40B4-BE49-F238E27FC236}">
                <a16:creationId xmlns:a16="http://schemas.microsoft.com/office/drawing/2014/main" id="{C4D2CA88-20AA-42CF-815C-4BC9267242F0}"/>
              </a:ext>
            </a:extLst>
          </p:cNvPr>
          <p:cNvPicPr>
            <a:picLocks noChangeAspect="1"/>
          </p:cNvPicPr>
          <p:nvPr>
            <a:videoFile r:link="rId3"/>
            <p:extLst>
              <p:ext uri="{DAA4B4D4-6D71-4841-9C94-3DE7FCFB9230}">
                <p14:media xmlns:p14="http://schemas.microsoft.com/office/powerpoint/2010/main" r:embed="rId2"/>
              </p:ext>
            </p:extLst>
          </p:nvPr>
        </p:nvPicPr>
        <p:blipFill>
          <a:blip r:embed="rId7"/>
          <a:stretch>
            <a:fillRect/>
          </a:stretch>
        </p:blipFill>
        <p:spPr>
          <a:xfrm>
            <a:off x="11277600" y="381000"/>
            <a:ext cx="487363" cy="487363"/>
          </a:xfrm>
          <a:prstGeom prst="rect">
            <a:avLst/>
          </a:prstGeom>
        </p:spPr>
      </p:pic>
    </p:spTree>
    <p:custDataLst>
      <p:tags r:id="rId1"/>
    </p:custDataLst>
    <p:extLst>
      <p:ext uri="{BB962C8B-B14F-4D97-AF65-F5344CB8AC3E}">
        <p14:creationId xmlns:p14="http://schemas.microsoft.com/office/powerpoint/2010/main" val="1946961540"/>
      </p:ext>
    </p:extLst>
  </p:cSld>
  <p:clrMapOvr>
    <a:masterClrMapping/>
  </p:clrMapOvr>
  <mc:AlternateContent xmlns:mc="http://schemas.openxmlformats.org/markup-compatibility/2006" xmlns:p14="http://schemas.microsoft.com/office/powerpoint/2010/main">
    <mc:Choice Requires="p14">
      <p:transition spd="slow" p14:dur="2000" advTm="29956"/>
    </mc:Choice>
    <mc:Fallback xmlns="">
      <p:transition spd="slow" advTm="2995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741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endCondLst>
                    <p:cond evt="onStopAudio" delay="0">
                      <p:tgtEl>
                        <p:sldTgt/>
                      </p:tgtEl>
                    </p:cond>
                  </p:endCondLst>
                </p:cTn>
                <p:tgtEl>
                  <p:spTgt spid="4"/>
                </p:tgtEl>
              </p:cMediaNode>
            </p:video>
          </p:childTnLst>
        </p:cTn>
      </p:par>
    </p:tnLst>
  </p:timing>
  <p:extLst>
    <p:ext uri="{E180D4A7-C9FB-4DFB-919C-405C955672EB}">
      <p14:showEvtLst xmlns:p14="http://schemas.microsoft.com/office/powerpoint/2010/main">
        <p14:playEvt time="442" objId="4"/>
        <p14:stopEvt time="27873" objId="4"/>
      </p14:showEvtLst>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50B76-750E-E12A-E9C6-8A4A07F0D55B}"/>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E744DB66-496D-E3CD-D969-A18E6253C2A9}"/>
              </a:ext>
            </a:extLst>
          </p:cNvPr>
          <p:cNvSpPr txBox="1"/>
          <p:nvPr/>
        </p:nvSpPr>
        <p:spPr>
          <a:xfrm>
            <a:off x="152400" y="914400"/>
            <a:ext cx="4876800" cy="567463"/>
          </a:xfrm>
          <a:prstGeom prst="rect">
            <a:avLst/>
          </a:prstGeom>
        </p:spPr>
        <p:txBody>
          <a:bodyPr vert="horz" wrap="square" lIns="0" tIns="13335" rIns="0" bIns="0" rtlCol="0">
            <a:spAutoFit/>
          </a:bodyPr>
          <a:lstStyle/>
          <a:p>
            <a:pPr marL="12700">
              <a:lnSpc>
                <a:spcPct val="100000"/>
              </a:lnSpc>
              <a:spcBef>
                <a:spcPts val="105"/>
              </a:spcBef>
            </a:pPr>
            <a:r>
              <a:rPr lang="en-US" sz="3600" b="1" dirty="0">
                <a:solidFill>
                  <a:srgbClr val="7030A0"/>
                </a:solidFill>
                <a:latin typeface="Calibri"/>
                <a:cs typeface="Calibri"/>
              </a:rPr>
              <a:t>OPEN COMMUNICATION </a:t>
            </a:r>
            <a:endParaRPr lang="en-US" sz="3600" dirty="0">
              <a:solidFill>
                <a:srgbClr val="7030A0"/>
              </a:solidFill>
              <a:latin typeface="Calibri"/>
              <a:cs typeface="Calibri"/>
            </a:endParaRPr>
          </a:p>
        </p:txBody>
      </p:sp>
      <p:sp>
        <p:nvSpPr>
          <p:cNvPr id="3" name="object 3">
            <a:extLst>
              <a:ext uri="{FF2B5EF4-FFF2-40B4-BE49-F238E27FC236}">
                <a16:creationId xmlns:a16="http://schemas.microsoft.com/office/drawing/2014/main" id="{3ED173B8-E7F0-4D50-0BEF-61B6A77D9C5A}"/>
              </a:ext>
            </a:extLst>
          </p:cNvPr>
          <p:cNvSpPr txBox="1"/>
          <p:nvPr/>
        </p:nvSpPr>
        <p:spPr>
          <a:xfrm>
            <a:off x="76200" y="1531620"/>
            <a:ext cx="12039600" cy="4954370"/>
          </a:xfrm>
          <a:prstGeom prst="rect">
            <a:avLst/>
          </a:prstGeom>
        </p:spPr>
        <p:txBody>
          <a:bodyPr vert="horz" wrap="square" lIns="0" tIns="12700" rIns="0" bIns="0" rtlCol="0">
            <a:spAutoFit/>
          </a:bodyPr>
          <a:lstStyle/>
          <a:p>
            <a:pPr marL="355600" marR="5080" indent="-342900">
              <a:lnSpc>
                <a:spcPct val="150000"/>
              </a:lnSpc>
              <a:spcBef>
                <a:spcPts val="100"/>
              </a:spcBef>
              <a:buFont typeface="Wingdings" panose="05000000000000000000" pitchFamily="2" charset="2"/>
              <a:buChar char="Ø"/>
            </a:pPr>
            <a:r>
              <a:rPr lang="en-US" sz="2400" dirty="0">
                <a:cs typeface="Calibri"/>
              </a:rPr>
              <a:t>Why open the communication channels? </a:t>
            </a:r>
          </a:p>
          <a:p>
            <a:pPr marL="355600" marR="5080" indent="-342900">
              <a:lnSpc>
                <a:spcPct val="150000"/>
              </a:lnSpc>
              <a:spcBef>
                <a:spcPts val="100"/>
              </a:spcBef>
              <a:buFont typeface="Wingdings" panose="05000000000000000000" pitchFamily="2" charset="2"/>
              <a:buChar char="Ø"/>
            </a:pPr>
            <a:r>
              <a:rPr lang="en-US" sz="2400" dirty="0">
                <a:cs typeface="Calibri"/>
              </a:rPr>
              <a:t>An open climate is essential for cascading vision, and cascading is essential because:</a:t>
            </a:r>
          </a:p>
          <a:p>
            <a:pPr marL="355600" marR="5080" indent="-342900">
              <a:lnSpc>
                <a:spcPct val="150000"/>
              </a:lnSpc>
              <a:spcBef>
                <a:spcPts val="100"/>
              </a:spcBef>
              <a:buFont typeface="Wingdings" panose="05000000000000000000" pitchFamily="2" charset="2"/>
              <a:buChar char="Ø"/>
            </a:pPr>
            <a:r>
              <a:rPr lang="en-US" sz="2400" dirty="0">
                <a:cs typeface="Calibri"/>
              </a:rPr>
              <a:t>Natural Law 1: You Get What You talk about A vision must have ample 'air time' in an organization. A vision must be shared and practiced by leaders at every opportunity.</a:t>
            </a:r>
          </a:p>
          <a:p>
            <a:pPr marL="355600" marR="5080" indent="-342900">
              <a:lnSpc>
                <a:spcPct val="150000"/>
              </a:lnSpc>
              <a:spcBef>
                <a:spcPts val="100"/>
              </a:spcBef>
              <a:buFont typeface="Wingdings" panose="05000000000000000000" pitchFamily="2" charset="2"/>
              <a:buChar char="Ø"/>
            </a:pPr>
            <a:r>
              <a:rPr lang="en-US" sz="2400" dirty="0">
                <a:cs typeface="Calibri"/>
              </a:rPr>
              <a:t>Natural Law 2: The Climate of an Organization is a Reflection of the Leader A leader who doesn't embody the vision and values doesn't have an organization that does.</a:t>
            </a:r>
          </a:p>
          <a:p>
            <a:pPr marL="355600" marR="5080" indent="-342900">
              <a:lnSpc>
                <a:spcPct val="150000"/>
              </a:lnSpc>
              <a:spcBef>
                <a:spcPts val="100"/>
              </a:spcBef>
              <a:buFont typeface="Wingdings" panose="05000000000000000000" pitchFamily="2" charset="2"/>
              <a:buChar char="Ø"/>
            </a:pPr>
            <a:r>
              <a:rPr lang="en-US" sz="2400" dirty="0">
                <a:cs typeface="Calibri"/>
              </a:rPr>
              <a:t>Natural Law 3: You Can't Walk Faster Than One Step at </a:t>
            </a:r>
            <a:r>
              <a:rPr lang="en-US" sz="2400" dirty="0" err="1">
                <a:cs typeface="Calibri"/>
              </a:rPr>
              <a:t>aTime</a:t>
            </a:r>
            <a:r>
              <a:rPr lang="en-US" sz="2400" dirty="0">
                <a:cs typeface="Calibri"/>
              </a:rPr>
              <a:t> A vision is neither understood nor accepted overnight. Communicating must be built into continuous, daily interaction so that over time followers will internalize it.</a:t>
            </a:r>
            <a:endParaRPr sz="2400" dirty="0">
              <a:latin typeface="Calibri"/>
              <a:cs typeface="Calibri"/>
            </a:endParaRPr>
          </a:p>
        </p:txBody>
      </p:sp>
      <p:pic>
        <p:nvPicPr>
          <p:cNvPr id="5" name="Picture 4">
            <a:extLst>
              <a:ext uri="{FF2B5EF4-FFF2-40B4-BE49-F238E27FC236}">
                <a16:creationId xmlns:a16="http://schemas.microsoft.com/office/drawing/2014/main" id="{4C27A29C-2874-0DEA-91C6-DBE763CBBC8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96600" y="76200"/>
            <a:ext cx="1146743" cy="1143000"/>
          </a:xfrm>
          <a:prstGeom prst="ellipse">
            <a:avLst/>
          </a:prstGeom>
        </p:spPr>
      </p:pic>
      <p:sp>
        <p:nvSpPr>
          <p:cNvPr id="6" name="Footer Placeholder 5">
            <a:extLst>
              <a:ext uri="{FF2B5EF4-FFF2-40B4-BE49-F238E27FC236}">
                <a16:creationId xmlns:a16="http://schemas.microsoft.com/office/drawing/2014/main" id="{F33EB3DC-CE72-A091-A343-078B785C3808}"/>
              </a:ext>
            </a:extLst>
          </p:cNvPr>
          <p:cNvSpPr>
            <a:spLocks noGrp="1"/>
          </p:cNvSpPr>
          <p:nvPr>
            <p:ph type="ftr" sz="quarter" idx="5"/>
          </p:nvPr>
        </p:nvSpPr>
        <p:spPr/>
        <p:txBody>
          <a:bodyPr/>
          <a:lstStyle/>
          <a:p>
            <a:pPr marL="12700">
              <a:lnSpc>
                <a:spcPts val="1430"/>
              </a:lnSpc>
            </a:pPr>
            <a:r>
              <a:rPr lang="en-US"/>
              <a:t>Government Dental College &amp; Hospital, Mumbai</a:t>
            </a:r>
            <a:endParaRPr lang="en-IN" dirty="0"/>
          </a:p>
        </p:txBody>
      </p:sp>
      <p:sp>
        <p:nvSpPr>
          <p:cNvPr id="7" name="Rectangle 6">
            <a:extLst>
              <a:ext uri="{FF2B5EF4-FFF2-40B4-BE49-F238E27FC236}">
                <a16:creationId xmlns:a16="http://schemas.microsoft.com/office/drawing/2014/main" id="{F008E23E-82EB-23F2-8475-A5720E31D4A3}"/>
              </a:ext>
            </a:extLst>
          </p:cNvPr>
          <p:cNvSpPr/>
          <p:nvPr/>
        </p:nvSpPr>
        <p:spPr>
          <a:xfrm>
            <a:off x="10730064" y="0"/>
            <a:ext cx="1461936" cy="1402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WhatsApp Audio 2024-12-16 at 16.16.48 (1)">
            <a:hlinkClick r:id="" action="ppaction://media"/>
            <a:extLst>
              <a:ext uri="{FF2B5EF4-FFF2-40B4-BE49-F238E27FC236}">
                <a16:creationId xmlns:a16="http://schemas.microsoft.com/office/drawing/2014/main" id="{FCCDF5C6-8E70-4D8E-B6A8-07C3B74FFF60}"/>
              </a:ext>
            </a:extLst>
          </p:cNvPr>
          <p:cNvPicPr>
            <a:picLocks noChangeAspect="1"/>
          </p:cNvPicPr>
          <p:nvPr>
            <a:videoFile r:link="rId3"/>
            <p:extLst>
              <p:ext uri="{DAA4B4D4-6D71-4841-9C94-3DE7FCFB9230}">
                <p14:media xmlns:p14="http://schemas.microsoft.com/office/powerpoint/2010/main" r:embed="rId2"/>
              </p:ext>
            </p:extLst>
          </p:nvPr>
        </p:nvPicPr>
        <p:blipFill>
          <a:blip r:embed="rId7"/>
          <a:stretch>
            <a:fillRect/>
          </a:stretch>
        </p:blipFill>
        <p:spPr>
          <a:xfrm>
            <a:off x="11201400" y="457200"/>
            <a:ext cx="487363" cy="487363"/>
          </a:xfrm>
          <a:prstGeom prst="rect">
            <a:avLst/>
          </a:prstGeom>
        </p:spPr>
      </p:pic>
    </p:spTree>
    <p:custDataLst>
      <p:tags r:id="rId1"/>
    </p:custDataLst>
    <p:extLst>
      <p:ext uri="{BB962C8B-B14F-4D97-AF65-F5344CB8AC3E}">
        <p14:creationId xmlns:p14="http://schemas.microsoft.com/office/powerpoint/2010/main" val="4291278222"/>
      </p:ext>
    </p:extLst>
  </p:cSld>
  <p:clrMapOvr>
    <a:masterClrMapping/>
  </p:clrMapOvr>
  <mc:AlternateContent xmlns:mc="http://schemas.openxmlformats.org/markup-compatibility/2006" xmlns:p14="http://schemas.microsoft.com/office/powerpoint/2010/main">
    <mc:Choice Requires="p14">
      <p:transition spd="slow" p14:dur="2000" advTm="55686"/>
    </mc:Choice>
    <mc:Fallback xmlns="">
      <p:transition spd="slow" advTm="5568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303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endCondLst>
                    <p:cond evt="onStopAudio" delay="0">
                      <p:tgtEl>
                        <p:sldTgt/>
                      </p:tgtEl>
                    </p:cond>
                  </p:endCondLst>
                </p:cTn>
                <p:tgtEl>
                  <p:spTgt spid="4"/>
                </p:tgtEl>
              </p:cMediaNode>
            </p:video>
          </p:childTnLst>
        </p:cTn>
      </p:par>
    </p:tnLst>
  </p:timing>
  <p:extLst>
    <p:ext uri="{E180D4A7-C9FB-4DFB-919C-405C955672EB}">
      <p14:showEvtLst xmlns:p14="http://schemas.microsoft.com/office/powerpoint/2010/main">
        <p14:playEvt time="497" objId="4"/>
        <p14:stopEvt time="53550" objId="4"/>
      </p14:showEvtLst>
    </p:ext>
  </p:extLst>
</p:sld>
</file>

<file path=ppt/tags/tag1.xml><?xml version="1.0" encoding="utf-8"?>
<p:tagLst xmlns:a="http://schemas.openxmlformats.org/drawingml/2006/main" xmlns:r="http://schemas.openxmlformats.org/officeDocument/2006/relationships" xmlns:p="http://schemas.openxmlformats.org/presentationml/2006/main">
  <p:tag name="TIMING" val="|1.4"/>
</p:tagLst>
</file>

<file path=ppt/tags/tag10.xml><?xml version="1.0" encoding="utf-8"?>
<p:tagLst xmlns:a="http://schemas.openxmlformats.org/drawingml/2006/main" xmlns:r="http://schemas.openxmlformats.org/officeDocument/2006/relationships" xmlns:p="http://schemas.openxmlformats.org/presentationml/2006/main">
  <p:tag name="TIMING" val="|3.1"/>
</p:tagLst>
</file>

<file path=ppt/tags/tag11.xml><?xml version="1.0" encoding="utf-8"?>
<p:tagLst xmlns:a="http://schemas.openxmlformats.org/drawingml/2006/main" xmlns:r="http://schemas.openxmlformats.org/officeDocument/2006/relationships" xmlns:p="http://schemas.openxmlformats.org/presentationml/2006/main">
  <p:tag name="TIMING" val="|0.4"/>
</p:tagLst>
</file>

<file path=ppt/tags/tag12.xml><?xml version="1.0" encoding="utf-8"?>
<p:tagLst xmlns:a="http://schemas.openxmlformats.org/drawingml/2006/main" xmlns:r="http://schemas.openxmlformats.org/officeDocument/2006/relationships" xmlns:p="http://schemas.openxmlformats.org/presentationml/2006/main">
  <p:tag name="TIMING" val="|0.4"/>
</p:tagLst>
</file>

<file path=ppt/tags/tag13.xml><?xml version="1.0" encoding="utf-8"?>
<p:tagLst xmlns:a="http://schemas.openxmlformats.org/drawingml/2006/main" xmlns:r="http://schemas.openxmlformats.org/officeDocument/2006/relationships" xmlns:p="http://schemas.openxmlformats.org/presentationml/2006/main">
  <p:tag name="TIMING" val="|0.4"/>
</p:tagLst>
</file>

<file path=ppt/tags/tag2.xml><?xml version="1.0" encoding="utf-8"?>
<p:tagLst xmlns:a="http://schemas.openxmlformats.org/drawingml/2006/main" xmlns:r="http://schemas.openxmlformats.org/officeDocument/2006/relationships" xmlns:p="http://schemas.openxmlformats.org/presentationml/2006/main">
  <p:tag name="TIMING" val="|0.5"/>
</p:tagLst>
</file>

<file path=ppt/tags/tag3.xml><?xml version="1.0" encoding="utf-8"?>
<p:tagLst xmlns:a="http://schemas.openxmlformats.org/drawingml/2006/main" xmlns:r="http://schemas.openxmlformats.org/officeDocument/2006/relationships" xmlns:p="http://schemas.openxmlformats.org/presentationml/2006/main">
  <p:tag name="TIMING" val="|0.4"/>
</p:tagLst>
</file>

<file path=ppt/tags/tag4.xml><?xml version="1.0" encoding="utf-8"?>
<p:tagLst xmlns:a="http://schemas.openxmlformats.org/drawingml/2006/main" xmlns:r="http://schemas.openxmlformats.org/officeDocument/2006/relationships" xmlns:p="http://schemas.openxmlformats.org/presentationml/2006/main">
  <p:tag name="TIMING" val="|0.4"/>
</p:tagLst>
</file>

<file path=ppt/tags/tag5.xml><?xml version="1.0" encoding="utf-8"?>
<p:tagLst xmlns:a="http://schemas.openxmlformats.org/drawingml/2006/main" xmlns:r="http://schemas.openxmlformats.org/officeDocument/2006/relationships" xmlns:p="http://schemas.openxmlformats.org/presentationml/2006/main">
  <p:tag name="TIMING" val="|1"/>
</p:tagLst>
</file>

<file path=ppt/tags/tag6.xml><?xml version="1.0" encoding="utf-8"?>
<p:tagLst xmlns:a="http://schemas.openxmlformats.org/drawingml/2006/main" xmlns:r="http://schemas.openxmlformats.org/officeDocument/2006/relationships" xmlns:p="http://schemas.openxmlformats.org/presentationml/2006/main">
  <p:tag name="TIMING" val="|0.4"/>
</p:tagLst>
</file>

<file path=ppt/tags/tag7.xml><?xml version="1.0" encoding="utf-8"?>
<p:tagLst xmlns:a="http://schemas.openxmlformats.org/drawingml/2006/main" xmlns:r="http://schemas.openxmlformats.org/officeDocument/2006/relationships" xmlns:p="http://schemas.openxmlformats.org/presentationml/2006/main">
  <p:tag name="TIMING" val="|0.4"/>
</p:tagLst>
</file>

<file path=ppt/tags/tag8.xml><?xml version="1.0" encoding="utf-8"?>
<p:tagLst xmlns:a="http://schemas.openxmlformats.org/drawingml/2006/main" xmlns:r="http://schemas.openxmlformats.org/officeDocument/2006/relationships" xmlns:p="http://schemas.openxmlformats.org/presentationml/2006/main">
  <p:tag name="TIMING" val="|0.4"/>
</p:tagLst>
</file>

<file path=ppt/tags/tag9.xml><?xml version="1.0" encoding="utf-8"?>
<p:tagLst xmlns:a="http://schemas.openxmlformats.org/drawingml/2006/main" xmlns:r="http://schemas.openxmlformats.org/officeDocument/2006/relationships" xmlns:p="http://schemas.openxmlformats.org/presentationml/2006/main">
  <p:tag name="TIMING" val="|0.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841</TotalTime>
  <Words>919</Words>
  <Application>Microsoft Office PowerPoint</Application>
  <PresentationFormat>Widescreen</PresentationFormat>
  <Paragraphs>96</Paragraphs>
  <Slides>13</Slides>
  <Notes>11</Notes>
  <HiddenSlides>0</HiddenSlides>
  <MMClips>13</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13</vt:i4>
      </vt:variant>
    </vt:vector>
  </HeadingPairs>
  <TitlesOfParts>
    <vt:vector size="20" baseType="lpstr">
      <vt:lpstr>Arial</vt:lpstr>
      <vt:lpstr>Arial MT</vt:lpstr>
      <vt:lpstr>Calibri</vt:lpstr>
      <vt:lpstr>Calibri Light</vt:lpstr>
      <vt:lpstr>Wingdings</vt:lpstr>
      <vt:lpstr>Office Theme</vt:lpstr>
      <vt:lpstr>1_Office Theme</vt:lpstr>
      <vt:lpstr>COMMUNICATION IN LEADERSHIP </vt:lpstr>
      <vt:lpstr>CONTENT</vt:lpstr>
      <vt:lpstr>INTRODUCTION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IQAC NAAC</dc:creator>
  <cp:lastModifiedBy>akanksha makode</cp:lastModifiedBy>
  <cp:revision>110</cp:revision>
  <dcterms:created xsi:type="dcterms:W3CDTF">2023-09-19T16:42:09Z</dcterms:created>
  <dcterms:modified xsi:type="dcterms:W3CDTF">2024-12-21T07:44:34Z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2022-11-29T00:00:00Z</vt:filetime>
  </property>
  <property fmtid="{D5CDD505-2E9C-101B-9397-08002B2CF9AE}" pid="3" name="Creator">
    <vt:lpwstr>Microsoft® PowerPoint® 2019</vt:lpwstr>
  </property>
  <property fmtid="{D5CDD505-2E9C-101B-9397-08002B2CF9AE}" pid="4" name="LastSaved">
    <vt:filetime>2023-09-19T00:00:00Z</vt:filetime>
  </property>
</Properties>
</file>