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  <p:sldMasterId id="2147483692" r:id="rId2"/>
  </p:sldMasterIdLst>
  <p:notesMasterIdLst>
    <p:notesMasterId r:id="rId16"/>
  </p:notesMasterIdLst>
  <p:sldIdLst>
    <p:sldId id="312" r:id="rId3"/>
    <p:sldId id="258" r:id="rId4"/>
    <p:sldId id="259" r:id="rId5"/>
    <p:sldId id="301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13" r:id="rId14"/>
    <p:sldId id="311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DAAE-49A9-4371-9CAE-1F128A4C01B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E1703-48BD-4280-9492-A539343292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031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5914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2AC1A-5328-0E06-E178-3560FCF32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725A8E-C1F0-A122-C877-0585922FA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453E2D-528E-EA14-7E0A-BDC1EB3A4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385F7-9E18-0809-883B-317991858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954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661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91C0B-F378-FA46-CC28-37187B7B6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FD4A37-9807-256A-A393-5FD147A1C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B74EE5-3A2E-7413-81E1-9BDA423472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80C16-0DC5-2B4F-0ECC-F3FA67F552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724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82829-01C8-407A-B2FE-3F16AD219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00DDC2-E151-02D9-868B-633C233F5C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3407FE-AF1E-B106-64CC-79C2D19D1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ECE98-7705-98BE-6220-F129BEB420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1935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017FA-EA7D-A297-81FE-E41EC5FCD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318B2B-45D9-6FDD-642C-34EFC708C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B21352-C543-99C2-A355-B22E80CED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B8BBD-AB5A-F814-18DE-C398599EB0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4473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A0C46-EF6D-00AC-62CC-155F74AAD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72BC1B-14D6-6401-2BFF-0521F1457A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6D12D4-2A01-5FD0-B2DE-021AF2FF8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76E3B-1439-E07F-881F-23C788BBD3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9254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2A2E4-259B-588A-9370-D5DB7B4AE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D85FA2-650C-626A-873A-ADCF2C9B5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25BD84-9F03-3771-74E6-27F10D05C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5A295-D887-F4A2-F420-25445B7AB9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708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866D7-99D0-248B-9386-395492C18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53E3E-A9B0-0928-B1F7-952AF18DE9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45C44F-C618-7D09-6727-EDC0ACC00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C175E-62FE-7E96-7344-1DBA0D21A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4403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A4FF9-EABA-80B3-DAD5-627ADC34A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7B22E1-D02A-1551-1A10-C29AF211F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B14B41-E25F-4956-D603-29F086A74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DC986-3E83-6E44-3E24-EC4C41B7D1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90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3730-0535-4325-A862-C41282738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EB469-CFF5-4858-ABD7-FA07445A0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AED71-2B21-4E56-81F6-CB58D1C2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40B2-311C-435C-BC2A-0035E99B0381}" type="datetime1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C4C3A-D686-4162-B54B-042D8E41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766A9-0693-4315-900F-1515832C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779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E44D-1D63-4E2E-A90F-7F659EDB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4347E-936C-4B6D-AEE9-54625F187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91610-1463-4FA6-A6F1-26FC412D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03B-C825-4802-A2D0-FD58862B6825}" type="datetime1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E9266-8D03-494E-82B5-6ECF93913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29AAC-B949-445B-B7C6-44FD19F9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943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8FB65-63EB-453D-8010-11ACE3AD9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264CF-AC36-42D0-8C75-64671BC1F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677AD-B93C-4BCD-8760-AB54A415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3135-1919-4FB8-8986-DFC8D5ED20C0}" type="datetime1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A9628-F1DE-4D35-B864-FA397F6F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E95AB-0B21-46B9-92E0-477EB586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2845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28010" y="699896"/>
            <a:ext cx="593597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6B7F6-1AA2-4C37-8B09-64E1D1A3DD86}" type="datetime1">
              <a:rPr lang="en-US" smtClean="0"/>
              <a:t>12/21/2024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9708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8849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5185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47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425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08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872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624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E3C7F-9821-48FF-A052-4A556A46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DCC0A-F12A-4DE2-B960-3E736BAB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0D957-EB6C-4938-9257-96071E7E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A1CA-19A7-42F3-BD10-D333C3A508F7}" type="datetime1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26021-1489-453C-9D0F-A86F3616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C6BAB-1A8A-40EF-8560-C6645970A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8307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2898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5482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0475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382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642DC-3109-4524-A16D-BC134B04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96C9C-7BED-4F9E-940D-30A2A5EF0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2B8A1-2271-46E8-AD09-68B4C15D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BAA0-75E4-4937-8AEF-28E93756B0EA}" type="datetime1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F70B-E2E4-486E-974E-F6E746C0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5493C-E31A-4D63-A528-F687C1E15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965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7087-A2DE-40ED-A0C7-6C9828B9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8380C-1F92-49DA-899C-A1F907A0D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0A1FA-CA99-4E7D-BBB7-89CC81DF8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E8BE2-09A6-4BC0-8695-E99348971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5D09-0E0A-414A-9137-E7F36F0EE69C}" type="datetime1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F5D06-612A-4163-A2AB-F7405DB2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3FA00-B84B-41BA-B419-943611D1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082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FCAC3-1D99-4501-BB03-38262D317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0F575-900C-4DA5-B45A-C17A32593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BAC5D-AF69-4043-AA58-6CF20B5C1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5E6EB-56D9-45AF-98B2-4055A151B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17B11-706E-4D18-A364-7CC60B8D2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D09C32-AC10-4F76-B9B7-342C35309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7ADE-758F-42EA-AF12-932B905B1CD2}" type="datetime1">
              <a:rPr lang="en-US" smtClean="0"/>
              <a:t>12/21/2024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6B1DF9-10DC-4BE7-A528-1748CC06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B9C78-1A16-4742-B1DB-A5B4A930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366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59E5-CA3A-4737-9AF3-751A787B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35AB06-ACA0-471F-AEC6-0011194F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58BF-C1A9-4B5F-B61B-26057976F397}" type="datetime1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6AB11-3BC6-4748-841A-3F021A08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7D8BB-1B8B-4EB1-B1F5-6DFB45D1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763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0F0504-927C-4D21-9B48-390AEE49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272D-9C7B-4EA6-9ED4-4AF625CBBF64}" type="datetime1">
              <a:rPr lang="en-US" smtClean="0"/>
              <a:t>12/21/2024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AD52FE-5139-4781-B0A9-BE88BD9D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75BB7-4871-4D8F-B59C-8493A872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466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BCD7-32D5-4A9F-8480-A12583C6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05392-DBC8-496A-BEFE-44129D71F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83567-7F3B-46D1-82CA-F3EE109C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B1B5D-A290-41EF-8F65-1BE10F459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4909-DC8F-4A3C-9F36-1F462592370C}" type="datetime1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A3946-AD1C-4C4F-A58D-1174F550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5EB6F-8344-4468-9A25-1ED06B7F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534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A998-6B4F-4AE3-A63D-1F141C68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C3D77F-0CE2-4745-8A4E-44F20130D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1537D-192F-4E95-83C3-D76B38D18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79C35-E9B2-4D43-974F-77F8DBD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DB12-3391-4B6A-9A7F-ECFE1F81B3D0}" type="datetime1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75D92-E9EE-4376-87DD-D19A6E64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31D4-4CA6-4ED9-873D-5E442FF9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66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1905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155133-4E52-4DFD-8F0C-3176AC91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1209C-5086-42FB-A988-5E1095BB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06AD6-F180-4842-9AE4-2C4220DA6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F2A86-645B-4FF8-BD3D-6D8452784F60}" type="datetime1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B07E0-7AD8-4E17-B3C2-E1891A957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CC2A8-6D78-49F9-A3C9-7CA540F64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A068B-C894-40B2-AA24-F7F9A7F9A06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990600" cy="10168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28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6E8F4-7C8F-475F-85E7-E9E077286C73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074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video" Target="../media/media1.mp4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../media/media10.mp4"/><Relationship Id="rId7" Type="http://schemas.openxmlformats.org/officeDocument/2006/relationships/image" Target="../media/image10.png"/><Relationship Id="rId2" Type="http://schemas.microsoft.com/office/2007/relationships/media" Target="../media/media10.mp4"/><Relationship Id="rId1" Type="http://schemas.openxmlformats.org/officeDocument/2006/relationships/tags" Target="../tags/tag10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1.mp4"/><Relationship Id="rId7" Type="http://schemas.openxmlformats.org/officeDocument/2006/relationships/image" Target="../media/image10.png"/><Relationship Id="rId2" Type="http://schemas.microsoft.com/office/2007/relationships/media" Target="../media/media11.mp4"/><Relationship Id="rId1" Type="http://schemas.openxmlformats.org/officeDocument/2006/relationships/tags" Target="../tags/tag11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2.mp4"/><Relationship Id="rId7" Type="http://schemas.openxmlformats.org/officeDocument/2006/relationships/image" Target="../media/image10.png"/><Relationship Id="rId2" Type="http://schemas.microsoft.com/office/2007/relationships/media" Target="../media/media12.mp4"/><Relationship Id="rId1" Type="http://schemas.openxmlformats.org/officeDocument/2006/relationships/tags" Target="../tags/tag12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www.gdchmumbai.org/" TargetMode="External"/><Relationship Id="rId3" Type="http://schemas.openxmlformats.org/officeDocument/2006/relationships/video" Target="../media/media13.mp4"/><Relationship Id="rId7" Type="http://schemas.openxmlformats.org/officeDocument/2006/relationships/image" Target="../media/image4.png"/><Relationship Id="rId12" Type="http://schemas.openxmlformats.org/officeDocument/2006/relationships/hyperlink" Target="mailto:deangdch_Mumbai@yahoo.com" TargetMode="External"/><Relationship Id="rId2" Type="http://schemas.microsoft.com/office/2007/relationships/media" Target="../media/media13.mp4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3.mp4"/><Relationship Id="rId2" Type="http://schemas.microsoft.com/office/2007/relationships/media" Target="../media/media3.mp4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4.mp4"/><Relationship Id="rId7" Type="http://schemas.openxmlformats.org/officeDocument/2006/relationships/image" Target="../media/image10.png"/><Relationship Id="rId2" Type="http://schemas.microsoft.com/office/2007/relationships/media" Target="../media/media4.mp4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5.mp4"/><Relationship Id="rId7" Type="http://schemas.openxmlformats.org/officeDocument/2006/relationships/image" Target="../media/image10.png"/><Relationship Id="rId2" Type="http://schemas.microsoft.com/office/2007/relationships/media" Target="../media/media5.mp4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../media/media6.mp4"/><Relationship Id="rId7" Type="http://schemas.openxmlformats.org/officeDocument/2006/relationships/image" Target="../media/image10.png"/><Relationship Id="rId2" Type="http://schemas.microsoft.com/office/2007/relationships/media" Target="../media/media6.mp4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../media/media7.mp4"/><Relationship Id="rId7" Type="http://schemas.openxmlformats.org/officeDocument/2006/relationships/image" Target="../media/image10.png"/><Relationship Id="rId2" Type="http://schemas.microsoft.com/office/2007/relationships/media" Target="../media/media7.mp4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video" Target="../media/media8.mp4"/><Relationship Id="rId7" Type="http://schemas.openxmlformats.org/officeDocument/2006/relationships/image" Target="../media/image10.png"/><Relationship Id="rId2" Type="http://schemas.microsoft.com/office/2007/relationships/media" Target="../media/media8.mp4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video" Target="../media/media9.mp4"/><Relationship Id="rId7" Type="http://schemas.openxmlformats.org/officeDocument/2006/relationships/image" Target="../media/image10.png"/><Relationship Id="rId2" Type="http://schemas.microsoft.com/office/2007/relationships/media" Target="../media/media9.mp4"/><Relationship Id="rId1" Type="http://schemas.openxmlformats.org/officeDocument/2006/relationships/tags" Target="../tags/tag9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4862" y="4082141"/>
            <a:ext cx="1116965" cy="0"/>
          </a:xfrm>
          <a:custGeom>
            <a:avLst/>
            <a:gdLst/>
            <a:ahLst/>
            <a:cxnLst/>
            <a:rect l="l" t="t" r="r" b="b"/>
            <a:pathLst>
              <a:path w="1116964">
                <a:moveTo>
                  <a:pt x="0" y="0"/>
                </a:moveTo>
                <a:lnTo>
                  <a:pt x="1116466" y="0"/>
                </a:lnTo>
              </a:path>
            </a:pathLst>
          </a:custGeom>
          <a:ln w="5715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9107" y="2475191"/>
            <a:ext cx="100583" cy="1341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68259" y="2475191"/>
            <a:ext cx="100583" cy="1341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24190" y="2475191"/>
            <a:ext cx="100583" cy="13411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80122" y="2475191"/>
            <a:ext cx="100583" cy="13411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749721" y="4182722"/>
            <a:ext cx="2715895" cy="2677160"/>
            <a:chOff x="6225720" y="4182722"/>
            <a:chExt cx="2715895" cy="2677160"/>
          </a:xfrm>
        </p:grpSpPr>
        <p:sp>
          <p:nvSpPr>
            <p:cNvPr id="8" name="object 8"/>
            <p:cNvSpPr/>
            <p:nvPr/>
          </p:nvSpPr>
          <p:spPr>
            <a:xfrm>
              <a:off x="6466114" y="4408932"/>
              <a:ext cx="2473960" cy="2449195"/>
            </a:xfrm>
            <a:custGeom>
              <a:avLst/>
              <a:gdLst/>
              <a:ahLst/>
              <a:cxnLst/>
              <a:rect l="l" t="t" r="r" b="b"/>
              <a:pathLst>
                <a:path w="2473959" h="2449195">
                  <a:moveTo>
                    <a:pt x="2111503" y="482816"/>
                  </a:moveTo>
                  <a:lnTo>
                    <a:pt x="2138834" y="520411"/>
                  </a:lnTo>
                  <a:lnTo>
                    <a:pt x="2165094" y="558860"/>
                  </a:lnTo>
                  <a:lnTo>
                    <a:pt x="2190282" y="598128"/>
                  </a:lnTo>
                  <a:lnTo>
                    <a:pt x="2214398" y="638182"/>
                  </a:lnTo>
                  <a:lnTo>
                    <a:pt x="2237442" y="678987"/>
                  </a:lnTo>
                  <a:lnTo>
                    <a:pt x="2259415" y="720509"/>
                  </a:lnTo>
                  <a:lnTo>
                    <a:pt x="2280315" y="762714"/>
                  </a:lnTo>
                  <a:lnTo>
                    <a:pt x="2300144" y="805568"/>
                  </a:lnTo>
                  <a:lnTo>
                    <a:pt x="2318901" y="849037"/>
                  </a:lnTo>
                  <a:lnTo>
                    <a:pt x="2336586" y="893086"/>
                  </a:lnTo>
                  <a:lnTo>
                    <a:pt x="2353199" y="937682"/>
                  </a:lnTo>
                  <a:lnTo>
                    <a:pt x="2368741" y="982790"/>
                  </a:lnTo>
                  <a:lnTo>
                    <a:pt x="2383210" y="1028377"/>
                  </a:lnTo>
                  <a:lnTo>
                    <a:pt x="2396608" y="1074407"/>
                  </a:lnTo>
                  <a:lnTo>
                    <a:pt x="2408934" y="1120847"/>
                  </a:lnTo>
                  <a:lnTo>
                    <a:pt x="2420188" y="1167662"/>
                  </a:lnTo>
                  <a:lnTo>
                    <a:pt x="2430371" y="1214819"/>
                  </a:lnTo>
                  <a:lnTo>
                    <a:pt x="2439481" y="1262284"/>
                  </a:lnTo>
                  <a:lnTo>
                    <a:pt x="2447520" y="1310022"/>
                  </a:lnTo>
                  <a:lnTo>
                    <a:pt x="2454487" y="1357998"/>
                  </a:lnTo>
                  <a:lnTo>
                    <a:pt x="2460382" y="1406180"/>
                  </a:lnTo>
                  <a:lnTo>
                    <a:pt x="2465205" y="1454533"/>
                  </a:lnTo>
                  <a:lnTo>
                    <a:pt x="2468956" y="1503022"/>
                  </a:lnTo>
                  <a:lnTo>
                    <a:pt x="2471636" y="1551613"/>
                  </a:lnTo>
                  <a:lnTo>
                    <a:pt x="2473244" y="1600273"/>
                  </a:lnTo>
                  <a:lnTo>
                    <a:pt x="2473779" y="1648967"/>
                  </a:lnTo>
                  <a:lnTo>
                    <a:pt x="2473244" y="1697661"/>
                  </a:lnTo>
                  <a:lnTo>
                    <a:pt x="2471636" y="1746321"/>
                  </a:lnTo>
                  <a:lnTo>
                    <a:pt x="2468956" y="1794912"/>
                  </a:lnTo>
                  <a:lnTo>
                    <a:pt x="2465205" y="1843401"/>
                  </a:lnTo>
                  <a:lnTo>
                    <a:pt x="2460382" y="1891754"/>
                  </a:lnTo>
                  <a:lnTo>
                    <a:pt x="2454487" y="1939935"/>
                  </a:lnTo>
                  <a:lnTo>
                    <a:pt x="2447520" y="1987912"/>
                  </a:lnTo>
                  <a:lnTo>
                    <a:pt x="2439481" y="2035650"/>
                  </a:lnTo>
                  <a:lnTo>
                    <a:pt x="2430371" y="2083114"/>
                  </a:lnTo>
                  <a:lnTo>
                    <a:pt x="2420188" y="2130271"/>
                  </a:lnTo>
                  <a:lnTo>
                    <a:pt x="2408934" y="2177087"/>
                  </a:lnTo>
                  <a:lnTo>
                    <a:pt x="2396608" y="2223527"/>
                  </a:lnTo>
                  <a:lnTo>
                    <a:pt x="2383210" y="2269557"/>
                  </a:lnTo>
                  <a:lnTo>
                    <a:pt x="2368741" y="2315143"/>
                  </a:lnTo>
                  <a:lnTo>
                    <a:pt x="2353199" y="2360251"/>
                  </a:lnTo>
                  <a:lnTo>
                    <a:pt x="2336586" y="2404847"/>
                  </a:lnTo>
                  <a:lnTo>
                    <a:pt x="2318901" y="2448896"/>
                  </a:lnTo>
                  <a:lnTo>
                    <a:pt x="2318827" y="2449067"/>
                  </a:lnTo>
                </a:path>
                <a:path w="2473959" h="2449195">
                  <a:moveTo>
                    <a:pt x="154952" y="2449067"/>
                  </a:moveTo>
                  <a:lnTo>
                    <a:pt x="137193" y="2404847"/>
                  </a:lnTo>
                  <a:lnTo>
                    <a:pt x="120580" y="2360251"/>
                  </a:lnTo>
                  <a:lnTo>
                    <a:pt x="105038" y="2315143"/>
                  </a:lnTo>
                  <a:lnTo>
                    <a:pt x="90569" y="2269557"/>
                  </a:lnTo>
                  <a:lnTo>
                    <a:pt x="77171" y="2223527"/>
                  </a:lnTo>
                  <a:lnTo>
                    <a:pt x="64845" y="2177087"/>
                  </a:lnTo>
                  <a:lnTo>
                    <a:pt x="53591" y="2130271"/>
                  </a:lnTo>
                  <a:lnTo>
                    <a:pt x="43408" y="2083114"/>
                  </a:lnTo>
                  <a:lnTo>
                    <a:pt x="34298" y="2035650"/>
                  </a:lnTo>
                  <a:lnTo>
                    <a:pt x="26259" y="1987912"/>
                  </a:lnTo>
                  <a:lnTo>
                    <a:pt x="19292" y="1939935"/>
                  </a:lnTo>
                  <a:lnTo>
                    <a:pt x="13397" y="1891754"/>
                  </a:lnTo>
                  <a:lnTo>
                    <a:pt x="8574" y="1843401"/>
                  </a:lnTo>
                  <a:lnTo>
                    <a:pt x="4823" y="1794912"/>
                  </a:lnTo>
                  <a:lnTo>
                    <a:pt x="2143" y="1746321"/>
                  </a:lnTo>
                  <a:lnTo>
                    <a:pt x="535" y="1697661"/>
                  </a:lnTo>
                  <a:lnTo>
                    <a:pt x="0" y="1648967"/>
                  </a:lnTo>
                  <a:lnTo>
                    <a:pt x="535" y="1600273"/>
                  </a:lnTo>
                  <a:lnTo>
                    <a:pt x="2143" y="1551613"/>
                  </a:lnTo>
                  <a:lnTo>
                    <a:pt x="4823" y="1503022"/>
                  </a:lnTo>
                  <a:lnTo>
                    <a:pt x="8574" y="1454533"/>
                  </a:lnTo>
                  <a:lnTo>
                    <a:pt x="13397" y="1406180"/>
                  </a:lnTo>
                  <a:lnTo>
                    <a:pt x="19292" y="1357998"/>
                  </a:lnTo>
                  <a:lnTo>
                    <a:pt x="26259" y="1310022"/>
                  </a:lnTo>
                  <a:lnTo>
                    <a:pt x="34298" y="1262284"/>
                  </a:lnTo>
                  <a:lnTo>
                    <a:pt x="43408" y="1214819"/>
                  </a:lnTo>
                  <a:lnTo>
                    <a:pt x="53591" y="1167662"/>
                  </a:lnTo>
                  <a:lnTo>
                    <a:pt x="64845" y="1120847"/>
                  </a:lnTo>
                  <a:lnTo>
                    <a:pt x="77171" y="1074407"/>
                  </a:lnTo>
                  <a:lnTo>
                    <a:pt x="90569" y="1028377"/>
                  </a:lnTo>
                  <a:lnTo>
                    <a:pt x="105038" y="982790"/>
                  </a:lnTo>
                  <a:lnTo>
                    <a:pt x="120580" y="937682"/>
                  </a:lnTo>
                  <a:lnTo>
                    <a:pt x="137193" y="893086"/>
                  </a:lnTo>
                  <a:lnTo>
                    <a:pt x="154878" y="849037"/>
                  </a:lnTo>
                  <a:lnTo>
                    <a:pt x="173635" y="805568"/>
                  </a:lnTo>
                  <a:lnTo>
                    <a:pt x="193464" y="762714"/>
                  </a:lnTo>
                  <a:lnTo>
                    <a:pt x="214364" y="720509"/>
                  </a:lnTo>
                  <a:lnTo>
                    <a:pt x="236337" y="678987"/>
                  </a:lnTo>
                  <a:lnTo>
                    <a:pt x="259381" y="638182"/>
                  </a:lnTo>
                  <a:lnTo>
                    <a:pt x="283497" y="598128"/>
                  </a:lnTo>
                  <a:lnTo>
                    <a:pt x="308685" y="558860"/>
                  </a:lnTo>
                  <a:lnTo>
                    <a:pt x="334945" y="520411"/>
                  </a:lnTo>
                  <a:lnTo>
                    <a:pt x="362276" y="482816"/>
                  </a:lnTo>
                  <a:lnTo>
                    <a:pt x="393510" y="442581"/>
                  </a:lnTo>
                  <a:lnTo>
                    <a:pt x="425524" y="404096"/>
                  </a:lnTo>
                  <a:lnTo>
                    <a:pt x="458285" y="367360"/>
                  </a:lnTo>
                  <a:lnTo>
                    <a:pt x="491756" y="332373"/>
                  </a:lnTo>
                  <a:lnTo>
                    <a:pt x="525903" y="299136"/>
                  </a:lnTo>
                  <a:lnTo>
                    <a:pt x="560693" y="267648"/>
                  </a:lnTo>
                  <a:lnTo>
                    <a:pt x="596089" y="237909"/>
                  </a:lnTo>
                  <a:lnTo>
                    <a:pt x="632058" y="209920"/>
                  </a:lnTo>
                  <a:lnTo>
                    <a:pt x="668565" y="183680"/>
                  </a:lnTo>
                  <a:lnTo>
                    <a:pt x="705574" y="159189"/>
                  </a:lnTo>
                  <a:lnTo>
                    <a:pt x="743052" y="136448"/>
                  </a:lnTo>
                  <a:lnTo>
                    <a:pt x="780963" y="115456"/>
                  </a:lnTo>
                  <a:lnTo>
                    <a:pt x="819273" y="96213"/>
                  </a:lnTo>
                  <a:lnTo>
                    <a:pt x="857948" y="78720"/>
                  </a:lnTo>
                  <a:lnTo>
                    <a:pt x="896952" y="62976"/>
                  </a:lnTo>
                  <a:lnTo>
                    <a:pt x="936251" y="48981"/>
                  </a:lnTo>
                  <a:lnTo>
                    <a:pt x="975810" y="36736"/>
                  </a:lnTo>
                  <a:lnTo>
                    <a:pt x="1015594" y="26240"/>
                  </a:lnTo>
                  <a:lnTo>
                    <a:pt x="1055570" y="17493"/>
                  </a:lnTo>
                  <a:lnTo>
                    <a:pt x="1095701" y="10496"/>
                  </a:lnTo>
                  <a:lnTo>
                    <a:pt x="1135954" y="5248"/>
                  </a:lnTo>
                  <a:lnTo>
                    <a:pt x="1176293" y="1749"/>
                  </a:lnTo>
                  <a:lnTo>
                    <a:pt x="1216685" y="0"/>
                  </a:lnTo>
                  <a:lnTo>
                    <a:pt x="1257094" y="0"/>
                  </a:lnTo>
                  <a:lnTo>
                    <a:pt x="1297485" y="1749"/>
                  </a:lnTo>
                  <a:lnTo>
                    <a:pt x="1337825" y="5248"/>
                  </a:lnTo>
                  <a:lnTo>
                    <a:pt x="1378078" y="10496"/>
                  </a:lnTo>
                  <a:lnTo>
                    <a:pt x="1418209" y="17493"/>
                  </a:lnTo>
                  <a:lnTo>
                    <a:pt x="1458185" y="26240"/>
                  </a:lnTo>
                  <a:lnTo>
                    <a:pt x="1497969" y="36736"/>
                  </a:lnTo>
                  <a:lnTo>
                    <a:pt x="1537528" y="48981"/>
                  </a:lnTo>
                  <a:lnTo>
                    <a:pt x="1576827" y="62976"/>
                  </a:lnTo>
                  <a:lnTo>
                    <a:pt x="1615831" y="78720"/>
                  </a:lnTo>
                  <a:lnTo>
                    <a:pt x="1654505" y="96213"/>
                  </a:lnTo>
                  <a:lnTo>
                    <a:pt x="1692816" y="115456"/>
                  </a:lnTo>
                  <a:lnTo>
                    <a:pt x="1730727" y="136448"/>
                  </a:lnTo>
                  <a:lnTo>
                    <a:pt x="1768205" y="159189"/>
                  </a:lnTo>
                  <a:lnTo>
                    <a:pt x="1805214" y="183680"/>
                  </a:lnTo>
                  <a:lnTo>
                    <a:pt x="1841721" y="209920"/>
                  </a:lnTo>
                  <a:lnTo>
                    <a:pt x="1877690" y="237909"/>
                  </a:lnTo>
                  <a:lnTo>
                    <a:pt x="1913086" y="267648"/>
                  </a:lnTo>
                  <a:lnTo>
                    <a:pt x="1947875" y="299136"/>
                  </a:lnTo>
                  <a:lnTo>
                    <a:pt x="1982023" y="332373"/>
                  </a:lnTo>
                  <a:lnTo>
                    <a:pt x="2015494" y="367360"/>
                  </a:lnTo>
                  <a:lnTo>
                    <a:pt x="2048255" y="404096"/>
                  </a:lnTo>
                  <a:lnTo>
                    <a:pt x="2080269" y="442581"/>
                  </a:lnTo>
                  <a:lnTo>
                    <a:pt x="2111503" y="482816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defTabSz="457200"/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227307" y="4184309"/>
              <a:ext cx="951230" cy="1268730"/>
            </a:xfrm>
            <a:custGeom>
              <a:avLst/>
              <a:gdLst/>
              <a:ahLst/>
              <a:cxnLst/>
              <a:rect l="l" t="t" r="r" b="b"/>
              <a:pathLst>
                <a:path w="951229" h="1268729">
                  <a:moveTo>
                    <a:pt x="811848" y="185721"/>
                  </a:moveTo>
                  <a:lnTo>
                    <a:pt x="838314" y="223981"/>
                  </a:lnTo>
                  <a:lnTo>
                    <a:pt x="861993" y="264318"/>
                  </a:lnTo>
                  <a:lnTo>
                    <a:pt x="882887" y="306501"/>
                  </a:lnTo>
                  <a:lnTo>
                    <a:pt x="900995" y="350299"/>
                  </a:lnTo>
                  <a:lnTo>
                    <a:pt x="916317" y="395483"/>
                  </a:lnTo>
                  <a:lnTo>
                    <a:pt x="928853" y="441820"/>
                  </a:lnTo>
                  <a:lnTo>
                    <a:pt x="938603" y="489080"/>
                  </a:lnTo>
                  <a:lnTo>
                    <a:pt x="945568" y="537033"/>
                  </a:lnTo>
                  <a:lnTo>
                    <a:pt x="949747" y="585447"/>
                  </a:lnTo>
                  <a:lnTo>
                    <a:pt x="951139" y="634093"/>
                  </a:lnTo>
                  <a:lnTo>
                    <a:pt x="949747" y="682738"/>
                  </a:lnTo>
                  <a:lnTo>
                    <a:pt x="945568" y="731152"/>
                  </a:lnTo>
                  <a:lnTo>
                    <a:pt x="938603" y="779105"/>
                  </a:lnTo>
                  <a:lnTo>
                    <a:pt x="928853" y="826365"/>
                  </a:lnTo>
                  <a:lnTo>
                    <a:pt x="916317" y="872702"/>
                  </a:lnTo>
                  <a:lnTo>
                    <a:pt x="900995" y="917886"/>
                  </a:lnTo>
                  <a:lnTo>
                    <a:pt x="882887" y="961684"/>
                  </a:lnTo>
                  <a:lnTo>
                    <a:pt x="861993" y="1003867"/>
                  </a:lnTo>
                  <a:lnTo>
                    <a:pt x="838314" y="1044204"/>
                  </a:lnTo>
                  <a:lnTo>
                    <a:pt x="811848" y="1082464"/>
                  </a:lnTo>
                  <a:lnTo>
                    <a:pt x="779866" y="1121443"/>
                  </a:lnTo>
                  <a:lnTo>
                    <a:pt x="745984" y="1155836"/>
                  </a:lnTo>
                  <a:lnTo>
                    <a:pt x="710440" y="1185643"/>
                  </a:lnTo>
                  <a:lnTo>
                    <a:pt x="673471" y="1210864"/>
                  </a:lnTo>
                  <a:lnTo>
                    <a:pt x="635316" y="1231500"/>
                  </a:lnTo>
                  <a:lnTo>
                    <a:pt x="596210" y="1247550"/>
                  </a:lnTo>
                  <a:lnTo>
                    <a:pt x="556392" y="1259015"/>
                  </a:lnTo>
                  <a:lnTo>
                    <a:pt x="516100" y="1265893"/>
                  </a:lnTo>
                  <a:lnTo>
                    <a:pt x="475569" y="1268186"/>
                  </a:lnTo>
                  <a:lnTo>
                    <a:pt x="435039" y="1265893"/>
                  </a:lnTo>
                  <a:lnTo>
                    <a:pt x="394747" y="1259015"/>
                  </a:lnTo>
                  <a:lnTo>
                    <a:pt x="354929" y="1247550"/>
                  </a:lnTo>
                  <a:lnTo>
                    <a:pt x="315823" y="1231500"/>
                  </a:lnTo>
                  <a:lnTo>
                    <a:pt x="277668" y="1210864"/>
                  </a:lnTo>
                  <a:lnTo>
                    <a:pt x="240699" y="1185643"/>
                  </a:lnTo>
                  <a:lnTo>
                    <a:pt x="205155" y="1155836"/>
                  </a:lnTo>
                  <a:lnTo>
                    <a:pt x="171273" y="1121443"/>
                  </a:lnTo>
                  <a:lnTo>
                    <a:pt x="139291" y="1082464"/>
                  </a:lnTo>
                  <a:lnTo>
                    <a:pt x="112825" y="1044204"/>
                  </a:lnTo>
                  <a:lnTo>
                    <a:pt x="89146" y="1003867"/>
                  </a:lnTo>
                  <a:lnTo>
                    <a:pt x="68252" y="961684"/>
                  </a:lnTo>
                  <a:lnTo>
                    <a:pt x="50144" y="917886"/>
                  </a:lnTo>
                  <a:lnTo>
                    <a:pt x="34822" y="872702"/>
                  </a:lnTo>
                  <a:lnTo>
                    <a:pt x="22286" y="826365"/>
                  </a:lnTo>
                  <a:lnTo>
                    <a:pt x="12536" y="779105"/>
                  </a:lnTo>
                  <a:lnTo>
                    <a:pt x="5571" y="731152"/>
                  </a:lnTo>
                  <a:lnTo>
                    <a:pt x="1392" y="682738"/>
                  </a:lnTo>
                  <a:lnTo>
                    <a:pt x="0" y="634093"/>
                  </a:lnTo>
                  <a:lnTo>
                    <a:pt x="1392" y="585447"/>
                  </a:lnTo>
                  <a:lnTo>
                    <a:pt x="5571" y="537033"/>
                  </a:lnTo>
                  <a:lnTo>
                    <a:pt x="12536" y="489080"/>
                  </a:lnTo>
                  <a:lnTo>
                    <a:pt x="22286" y="441820"/>
                  </a:lnTo>
                  <a:lnTo>
                    <a:pt x="34822" y="395483"/>
                  </a:lnTo>
                  <a:lnTo>
                    <a:pt x="50144" y="350299"/>
                  </a:lnTo>
                  <a:lnTo>
                    <a:pt x="68252" y="306501"/>
                  </a:lnTo>
                  <a:lnTo>
                    <a:pt x="89146" y="264318"/>
                  </a:lnTo>
                  <a:lnTo>
                    <a:pt x="112825" y="223981"/>
                  </a:lnTo>
                  <a:lnTo>
                    <a:pt x="139291" y="185721"/>
                  </a:lnTo>
                  <a:lnTo>
                    <a:pt x="171273" y="146742"/>
                  </a:lnTo>
                  <a:lnTo>
                    <a:pt x="205155" y="112350"/>
                  </a:lnTo>
                  <a:lnTo>
                    <a:pt x="240699" y="82542"/>
                  </a:lnTo>
                  <a:lnTo>
                    <a:pt x="277668" y="57321"/>
                  </a:lnTo>
                  <a:lnTo>
                    <a:pt x="315823" y="36685"/>
                  </a:lnTo>
                  <a:lnTo>
                    <a:pt x="354929" y="20635"/>
                  </a:lnTo>
                  <a:lnTo>
                    <a:pt x="394747" y="9171"/>
                  </a:lnTo>
                  <a:lnTo>
                    <a:pt x="435039" y="2292"/>
                  </a:lnTo>
                  <a:lnTo>
                    <a:pt x="475569" y="0"/>
                  </a:lnTo>
                  <a:lnTo>
                    <a:pt x="516100" y="2292"/>
                  </a:lnTo>
                  <a:lnTo>
                    <a:pt x="556392" y="9171"/>
                  </a:lnTo>
                  <a:lnTo>
                    <a:pt x="596210" y="20635"/>
                  </a:lnTo>
                  <a:lnTo>
                    <a:pt x="635316" y="36685"/>
                  </a:lnTo>
                  <a:lnTo>
                    <a:pt x="673471" y="57321"/>
                  </a:lnTo>
                  <a:lnTo>
                    <a:pt x="710440" y="82542"/>
                  </a:lnTo>
                  <a:lnTo>
                    <a:pt x="745984" y="112350"/>
                  </a:lnTo>
                  <a:lnTo>
                    <a:pt x="779866" y="146742"/>
                  </a:lnTo>
                  <a:lnTo>
                    <a:pt x="811848" y="185721"/>
                  </a:lnTo>
                  <a:close/>
                </a:path>
              </a:pathLst>
            </a:custGeom>
            <a:ln w="317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pPr defTabSz="457200"/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5800" y="2438400"/>
            <a:ext cx="3775473" cy="297279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30572" y="2833013"/>
            <a:ext cx="626766" cy="66200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724400" y="5105400"/>
            <a:ext cx="784860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defTabSz="457200">
              <a:spcBef>
                <a:spcPts val="100"/>
              </a:spcBef>
            </a:pPr>
            <a:r>
              <a:rPr b="1" spc="-20" dirty="0">
                <a:solidFill>
                  <a:srgbClr val="99244F"/>
                </a:solidFill>
                <a:latin typeface="Calibri"/>
                <a:cs typeface="Calibri"/>
              </a:rPr>
              <a:t>DEPARTMENT</a:t>
            </a:r>
            <a:r>
              <a:rPr b="1" spc="5" dirty="0">
                <a:solidFill>
                  <a:srgbClr val="99244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99244F"/>
                </a:solidFill>
                <a:latin typeface="Calibri"/>
                <a:cs typeface="Calibri"/>
              </a:rPr>
              <a:t>OF</a:t>
            </a:r>
            <a:r>
              <a:rPr b="1" spc="10" dirty="0">
                <a:solidFill>
                  <a:srgbClr val="99244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99244F"/>
                </a:solidFill>
                <a:latin typeface="Calibri"/>
                <a:cs typeface="Calibri"/>
              </a:rPr>
              <a:t>PE</a:t>
            </a:r>
            <a:r>
              <a:rPr lang="en-IN" b="1" spc="-10" dirty="0">
                <a:solidFill>
                  <a:srgbClr val="99244F"/>
                </a:solidFill>
                <a:latin typeface="Calibri"/>
                <a:cs typeface="Calibri"/>
              </a:rPr>
              <a:t>DIATRIC AND PREVENTIVE DENTISTRY</a:t>
            </a:r>
          </a:p>
          <a:p>
            <a:pPr marL="12700" marR="5080" defTabSz="457200">
              <a:spcBef>
                <a:spcPts val="100"/>
              </a:spcBef>
            </a:pPr>
            <a:r>
              <a:rPr lang="en-US" b="1" spc="-10" dirty="0">
                <a:solidFill>
                  <a:srgbClr val="99244F"/>
                </a:solidFill>
                <a:latin typeface="Calibri"/>
                <a:cs typeface="Calibri"/>
              </a:rPr>
              <a:t>PRESENTED BY: DR.BABITHA BABU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24400" y="3581400"/>
            <a:ext cx="76075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457200">
              <a:spcBef>
                <a:spcPts val="100"/>
              </a:spcBef>
            </a:pP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GOVERNMENT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7030A0"/>
                </a:solidFill>
                <a:latin typeface="Calibri"/>
                <a:cs typeface="Calibri"/>
              </a:rPr>
              <a:t>DENTAL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COLLEGE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&amp;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030A0"/>
                </a:solidFill>
                <a:latin typeface="Calibri"/>
                <a:cs typeface="Calibri"/>
              </a:rPr>
              <a:t>HOSPITAL,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030A0"/>
                </a:solidFill>
                <a:latin typeface="Calibri"/>
                <a:cs typeface="Calibri"/>
              </a:rPr>
              <a:t>MUMBAI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9132871" cy="938939"/>
          </a:xfrm>
          <a:prstGeom prst="rect">
            <a:avLst/>
          </a:prstGeom>
        </p:spPr>
        <p:txBody>
          <a:bodyPr vert="horz" wrap="square" lIns="0" tIns="381218" rIns="0" bIns="0" rtlCol="0" anchor="ctr">
            <a:spAutoFit/>
          </a:bodyPr>
          <a:lstStyle/>
          <a:p>
            <a:pPr marL="1123950" algn="ctr">
              <a:lnSpc>
                <a:spcPct val="100000"/>
              </a:lnSpc>
              <a:spcBef>
                <a:spcPts val="110"/>
              </a:spcBef>
            </a:pPr>
            <a:r>
              <a:rPr lang="en-US" sz="3600" b="1" dirty="0">
                <a:solidFill>
                  <a:srgbClr val="7030A0"/>
                </a:solidFill>
                <a:latin typeface="Calibri"/>
                <a:cs typeface="Calibri"/>
              </a:rPr>
              <a:t>BEHAVIOR MODIFICATION TECHNIQUES</a:t>
            </a:r>
            <a:endParaRPr lang="en-IN" sz="3600" dirty="0">
              <a:latin typeface="Calibri"/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13FEA4-377A-63C8-7C15-B5474A7776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67200"/>
            <a:ext cx="611848" cy="6098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WhatsApp Audio 2024-12-15 at 11.53.03 AM">
            <a:hlinkClick r:id="" action="ppaction://media"/>
            <a:extLst>
              <a:ext uri="{FF2B5EF4-FFF2-40B4-BE49-F238E27FC236}">
                <a16:creationId xmlns:a16="http://schemas.microsoft.com/office/drawing/2014/main" id="{DF1F9CED-8A2D-43C9-92C5-433F553DF85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6019800"/>
            <a:ext cx="487363" cy="4873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7C16B3-8174-4A60-9174-64CCF74E019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152400"/>
            <a:ext cx="1143000" cy="13470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90"/>
    </mc:Choice>
    <mc:Fallback xmlns="">
      <p:transition spd="slow" advTm="12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70" objId="15"/>
        <p14:stopEvt time="11852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B0F8A-F466-81E8-B4FE-891ACAD01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090565E-CED2-52B3-9698-015335333345}"/>
              </a:ext>
            </a:extLst>
          </p:cNvPr>
          <p:cNvSpPr txBox="1"/>
          <p:nvPr/>
        </p:nvSpPr>
        <p:spPr>
          <a:xfrm>
            <a:off x="152400" y="914400"/>
            <a:ext cx="85344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dirty="0">
                <a:solidFill>
                  <a:srgbClr val="7030A0"/>
                </a:solidFill>
                <a:latin typeface="Calibri"/>
                <a:cs typeface="Calibri"/>
              </a:rPr>
              <a:t>IMPACTS OF BEHAVIOR MODIFICATION</a:t>
            </a:r>
            <a:endParaRPr lang="en-US" sz="3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65AD70E-F374-A45A-35BE-87AB66C3726E}"/>
              </a:ext>
            </a:extLst>
          </p:cNvPr>
          <p:cNvSpPr txBox="1"/>
          <p:nvPr/>
        </p:nvSpPr>
        <p:spPr>
          <a:xfrm>
            <a:off x="609600" y="1752600"/>
            <a:ext cx="12039600" cy="33436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Improved behavioral outcome.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Increased self-awareness.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Enhanced learning and skill development.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Support for mental health.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Organizational benefits.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DDC67-52F3-D549-3733-B4BAEC1ADD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B57EA-7EC7-4624-E685-826A0F4A485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DBE05F-BC91-760E-88B5-7E9C9A181968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WhatsApp Audio 2024-12-15 at 12.30.30 PM">
            <a:hlinkClick r:id="" action="ppaction://media"/>
            <a:extLst>
              <a:ext uri="{FF2B5EF4-FFF2-40B4-BE49-F238E27FC236}">
                <a16:creationId xmlns:a16="http://schemas.microsoft.com/office/drawing/2014/main" id="{77F5945A-0C8C-4B2A-9582-C92CF47E3C0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00600" y="5181600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550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5"/>
    </mc:Choice>
    <mc:Fallback xmlns="">
      <p:transition spd="slow" advTm="13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68" objId="10"/>
        <p14:stopEvt time="12182" objId="10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AF738-FD54-4590-944E-5A5D264A5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457CB66-CF65-5F38-AA10-7C9AB5F948C4}"/>
              </a:ext>
            </a:extLst>
          </p:cNvPr>
          <p:cNvSpPr txBox="1"/>
          <p:nvPr/>
        </p:nvSpPr>
        <p:spPr>
          <a:xfrm>
            <a:off x="152400" y="914400"/>
            <a:ext cx="8763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dirty="0">
                <a:solidFill>
                  <a:srgbClr val="7030A0"/>
                </a:solidFill>
                <a:latin typeface="Calibri"/>
                <a:cs typeface="Calibri"/>
              </a:rPr>
              <a:t>APPLICATION OF BEHAVIOR MODIFICATION</a:t>
            </a:r>
            <a:endParaRPr lang="en-US" sz="3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A105F70-2E30-3081-47BF-E933CFC77F7B}"/>
              </a:ext>
            </a:extLst>
          </p:cNvPr>
          <p:cNvSpPr txBox="1"/>
          <p:nvPr/>
        </p:nvSpPr>
        <p:spPr>
          <a:xfrm>
            <a:off x="1066800" y="1676400"/>
            <a:ext cx="12039600" cy="33436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Parenting and child development.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Education.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Mental health therapy.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Enhancing employee performance and productivity.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Encouraging healthy behavior like exercise, smoking cessation. 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61749-9CF9-2636-AA57-0053D97696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4F647-5AC4-D49D-F32D-8F827CB6F2A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6AA2A1-122B-C2D2-5DA3-23D9D16CE95A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WhatsApp Audio 2024-12-15 at 12.32.29 PM">
            <a:hlinkClick r:id="" action="ppaction://media"/>
            <a:extLst>
              <a:ext uri="{FF2B5EF4-FFF2-40B4-BE49-F238E27FC236}">
                <a16:creationId xmlns:a16="http://schemas.microsoft.com/office/drawing/2014/main" id="{E9836233-0417-4AF4-8B76-4AD12BC8753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76800" y="5486400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35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7"/>
    </mc:Choice>
    <mc:Fallback xmlns="">
      <p:transition spd="slow" advTm="16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54" objId="4"/>
        <p14:stopEvt time="16192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BF91D-EFCE-6343-4C09-4C6F94DD9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36DB984-B32B-C34F-F809-D7DAFB30960F}"/>
              </a:ext>
            </a:extLst>
          </p:cNvPr>
          <p:cNvSpPr txBox="1"/>
          <p:nvPr/>
        </p:nvSpPr>
        <p:spPr>
          <a:xfrm>
            <a:off x="152400" y="914400"/>
            <a:ext cx="3244214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dirty="0">
                <a:solidFill>
                  <a:srgbClr val="7030A0"/>
                </a:solidFill>
                <a:latin typeface="Calibri"/>
                <a:cs typeface="Calibri"/>
              </a:rPr>
              <a:t>CONCLUSION</a:t>
            </a:r>
            <a:endParaRPr lang="en-US" sz="3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8771FBD-B940-4859-C7CC-69A901419825}"/>
              </a:ext>
            </a:extLst>
          </p:cNvPr>
          <p:cNvSpPr txBox="1"/>
          <p:nvPr/>
        </p:nvSpPr>
        <p:spPr>
          <a:xfrm>
            <a:off x="457200" y="1828800"/>
            <a:ext cx="10744200" cy="21843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Behavior modification is a psychological approach , it is commonly used to encourage desired behavior and reduce or eliminate unwanted ones.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Behavior modification is effective because it focuses on observable actions and uses evidence-based methods to achieve specific outcomes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9BF1D-E915-F3EF-421C-1C6EFA0857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BE91A-DF99-0423-1B36-D25A61C7B47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0D644C-15B7-EDD3-6329-A57A4472FD19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WhatsApp Audio 2024-12-15 at 12.34.16 PM">
            <a:hlinkClick r:id="" action="ppaction://media"/>
            <a:extLst>
              <a:ext uri="{FF2B5EF4-FFF2-40B4-BE49-F238E27FC236}">
                <a16:creationId xmlns:a16="http://schemas.microsoft.com/office/drawing/2014/main" id="{DAE62A38-283E-45E5-AC26-0580594C6F4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53000" y="5486400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19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56"/>
    </mc:Choice>
    <mc:Fallback xmlns="">
      <p:transition spd="slow" advTm="21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48" objId="8"/>
        <p14:stopEvt time="20576" objId="8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4862" y="3760407"/>
            <a:ext cx="1116965" cy="0"/>
          </a:xfrm>
          <a:custGeom>
            <a:avLst/>
            <a:gdLst/>
            <a:ahLst/>
            <a:cxnLst/>
            <a:rect l="l" t="t" r="r" b="b"/>
            <a:pathLst>
              <a:path w="1116964">
                <a:moveTo>
                  <a:pt x="0" y="0"/>
                </a:moveTo>
                <a:lnTo>
                  <a:pt x="1116466" y="0"/>
                </a:lnTo>
              </a:path>
            </a:pathLst>
          </a:custGeom>
          <a:ln w="5715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49721" y="4182722"/>
            <a:ext cx="2715895" cy="2677160"/>
            <a:chOff x="6225720" y="4182722"/>
            <a:chExt cx="2715895" cy="2677160"/>
          </a:xfrm>
        </p:grpSpPr>
        <p:sp>
          <p:nvSpPr>
            <p:cNvPr id="4" name="object 4"/>
            <p:cNvSpPr/>
            <p:nvPr/>
          </p:nvSpPr>
          <p:spPr>
            <a:xfrm>
              <a:off x="6466114" y="4408932"/>
              <a:ext cx="2473960" cy="2449195"/>
            </a:xfrm>
            <a:custGeom>
              <a:avLst/>
              <a:gdLst/>
              <a:ahLst/>
              <a:cxnLst/>
              <a:rect l="l" t="t" r="r" b="b"/>
              <a:pathLst>
                <a:path w="2473959" h="2449195">
                  <a:moveTo>
                    <a:pt x="2111503" y="482816"/>
                  </a:moveTo>
                  <a:lnTo>
                    <a:pt x="2138834" y="520411"/>
                  </a:lnTo>
                  <a:lnTo>
                    <a:pt x="2165094" y="558860"/>
                  </a:lnTo>
                  <a:lnTo>
                    <a:pt x="2190282" y="598128"/>
                  </a:lnTo>
                  <a:lnTo>
                    <a:pt x="2214398" y="638182"/>
                  </a:lnTo>
                  <a:lnTo>
                    <a:pt x="2237442" y="678987"/>
                  </a:lnTo>
                  <a:lnTo>
                    <a:pt x="2259415" y="720509"/>
                  </a:lnTo>
                  <a:lnTo>
                    <a:pt x="2280315" y="762714"/>
                  </a:lnTo>
                  <a:lnTo>
                    <a:pt x="2300144" y="805568"/>
                  </a:lnTo>
                  <a:lnTo>
                    <a:pt x="2318901" y="849037"/>
                  </a:lnTo>
                  <a:lnTo>
                    <a:pt x="2336586" y="893086"/>
                  </a:lnTo>
                  <a:lnTo>
                    <a:pt x="2353199" y="937682"/>
                  </a:lnTo>
                  <a:lnTo>
                    <a:pt x="2368741" y="982790"/>
                  </a:lnTo>
                  <a:lnTo>
                    <a:pt x="2383210" y="1028377"/>
                  </a:lnTo>
                  <a:lnTo>
                    <a:pt x="2396608" y="1074407"/>
                  </a:lnTo>
                  <a:lnTo>
                    <a:pt x="2408934" y="1120847"/>
                  </a:lnTo>
                  <a:lnTo>
                    <a:pt x="2420188" y="1167662"/>
                  </a:lnTo>
                  <a:lnTo>
                    <a:pt x="2430371" y="1214819"/>
                  </a:lnTo>
                  <a:lnTo>
                    <a:pt x="2439481" y="1262284"/>
                  </a:lnTo>
                  <a:lnTo>
                    <a:pt x="2447520" y="1310022"/>
                  </a:lnTo>
                  <a:lnTo>
                    <a:pt x="2454487" y="1357998"/>
                  </a:lnTo>
                  <a:lnTo>
                    <a:pt x="2460382" y="1406180"/>
                  </a:lnTo>
                  <a:lnTo>
                    <a:pt x="2465205" y="1454533"/>
                  </a:lnTo>
                  <a:lnTo>
                    <a:pt x="2468956" y="1503022"/>
                  </a:lnTo>
                  <a:lnTo>
                    <a:pt x="2471636" y="1551613"/>
                  </a:lnTo>
                  <a:lnTo>
                    <a:pt x="2473244" y="1600273"/>
                  </a:lnTo>
                  <a:lnTo>
                    <a:pt x="2473779" y="1648967"/>
                  </a:lnTo>
                  <a:lnTo>
                    <a:pt x="2473244" y="1697661"/>
                  </a:lnTo>
                  <a:lnTo>
                    <a:pt x="2471636" y="1746321"/>
                  </a:lnTo>
                  <a:lnTo>
                    <a:pt x="2468956" y="1794912"/>
                  </a:lnTo>
                  <a:lnTo>
                    <a:pt x="2465205" y="1843401"/>
                  </a:lnTo>
                  <a:lnTo>
                    <a:pt x="2460382" y="1891754"/>
                  </a:lnTo>
                  <a:lnTo>
                    <a:pt x="2454487" y="1939935"/>
                  </a:lnTo>
                  <a:lnTo>
                    <a:pt x="2447520" y="1987912"/>
                  </a:lnTo>
                  <a:lnTo>
                    <a:pt x="2439481" y="2035650"/>
                  </a:lnTo>
                  <a:lnTo>
                    <a:pt x="2430371" y="2083114"/>
                  </a:lnTo>
                  <a:lnTo>
                    <a:pt x="2420188" y="2130271"/>
                  </a:lnTo>
                  <a:lnTo>
                    <a:pt x="2408934" y="2177087"/>
                  </a:lnTo>
                  <a:lnTo>
                    <a:pt x="2396608" y="2223527"/>
                  </a:lnTo>
                  <a:lnTo>
                    <a:pt x="2383210" y="2269557"/>
                  </a:lnTo>
                  <a:lnTo>
                    <a:pt x="2368741" y="2315143"/>
                  </a:lnTo>
                  <a:lnTo>
                    <a:pt x="2353199" y="2360251"/>
                  </a:lnTo>
                  <a:lnTo>
                    <a:pt x="2336586" y="2404847"/>
                  </a:lnTo>
                  <a:lnTo>
                    <a:pt x="2318901" y="2448896"/>
                  </a:lnTo>
                  <a:lnTo>
                    <a:pt x="2318827" y="2449067"/>
                  </a:lnTo>
                </a:path>
                <a:path w="2473959" h="2449195">
                  <a:moveTo>
                    <a:pt x="154952" y="2449067"/>
                  </a:moveTo>
                  <a:lnTo>
                    <a:pt x="137193" y="2404847"/>
                  </a:lnTo>
                  <a:lnTo>
                    <a:pt x="120580" y="2360251"/>
                  </a:lnTo>
                  <a:lnTo>
                    <a:pt x="105038" y="2315143"/>
                  </a:lnTo>
                  <a:lnTo>
                    <a:pt x="90569" y="2269557"/>
                  </a:lnTo>
                  <a:lnTo>
                    <a:pt x="77171" y="2223527"/>
                  </a:lnTo>
                  <a:lnTo>
                    <a:pt x="64845" y="2177087"/>
                  </a:lnTo>
                  <a:lnTo>
                    <a:pt x="53591" y="2130271"/>
                  </a:lnTo>
                  <a:lnTo>
                    <a:pt x="43408" y="2083114"/>
                  </a:lnTo>
                  <a:lnTo>
                    <a:pt x="34298" y="2035650"/>
                  </a:lnTo>
                  <a:lnTo>
                    <a:pt x="26259" y="1987912"/>
                  </a:lnTo>
                  <a:lnTo>
                    <a:pt x="19292" y="1939935"/>
                  </a:lnTo>
                  <a:lnTo>
                    <a:pt x="13397" y="1891754"/>
                  </a:lnTo>
                  <a:lnTo>
                    <a:pt x="8574" y="1843401"/>
                  </a:lnTo>
                  <a:lnTo>
                    <a:pt x="4823" y="1794912"/>
                  </a:lnTo>
                  <a:lnTo>
                    <a:pt x="2143" y="1746321"/>
                  </a:lnTo>
                  <a:lnTo>
                    <a:pt x="535" y="1697661"/>
                  </a:lnTo>
                  <a:lnTo>
                    <a:pt x="0" y="1648967"/>
                  </a:lnTo>
                  <a:lnTo>
                    <a:pt x="535" y="1600273"/>
                  </a:lnTo>
                  <a:lnTo>
                    <a:pt x="2143" y="1551613"/>
                  </a:lnTo>
                  <a:lnTo>
                    <a:pt x="4823" y="1503022"/>
                  </a:lnTo>
                  <a:lnTo>
                    <a:pt x="8574" y="1454533"/>
                  </a:lnTo>
                  <a:lnTo>
                    <a:pt x="13397" y="1406180"/>
                  </a:lnTo>
                  <a:lnTo>
                    <a:pt x="19292" y="1357998"/>
                  </a:lnTo>
                  <a:lnTo>
                    <a:pt x="26259" y="1310022"/>
                  </a:lnTo>
                  <a:lnTo>
                    <a:pt x="34298" y="1262284"/>
                  </a:lnTo>
                  <a:lnTo>
                    <a:pt x="43408" y="1214819"/>
                  </a:lnTo>
                  <a:lnTo>
                    <a:pt x="53591" y="1167662"/>
                  </a:lnTo>
                  <a:lnTo>
                    <a:pt x="64845" y="1120847"/>
                  </a:lnTo>
                  <a:lnTo>
                    <a:pt x="77171" y="1074407"/>
                  </a:lnTo>
                  <a:lnTo>
                    <a:pt x="90569" y="1028377"/>
                  </a:lnTo>
                  <a:lnTo>
                    <a:pt x="105038" y="982790"/>
                  </a:lnTo>
                  <a:lnTo>
                    <a:pt x="120580" y="937682"/>
                  </a:lnTo>
                  <a:lnTo>
                    <a:pt x="137193" y="893086"/>
                  </a:lnTo>
                  <a:lnTo>
                    <a:pt x="154878" y="849037"/>
                  </a:lnTo>
                  <a:lnTo>
                    <a:pt x="173635" y="805568"/>
                  </a:lnTo>
                  <a:lnTo>
                    <a:pt x="193464" y="762714"/>
                  </a:lnTo>
                  <a:lnTo>
                    <a:pt x="214364" y="720509"/>
                  </a:lnTo>
                  <a:lnTo>
                    <a:pt x="236337" y="678987"/>
                  </a:lnTo>
                  <a:lnTo>
                    <a:pt x="259381" y="638182"/>
                  </a:lnTo>
                  <a:lnTo>
                    <a:pt x="283497" y="598128"/>
                  </a:lnTo>
                  <a:lnTo>
                    <a:pt x="308685" y="558860"/>
                  </a:lnTo>
                  <a:lnTo>
                    <a:pt x="334945" y="520411"/>
                  </a:lnTo>
                  <a:lnTo>
                    <a:pt x="362276" y="482816"/>
                  </a:lnTo>
                  <a:lnTo>
                    <a:pt x="393510" y="442581"/>
                  </a:lnTo>
                  <a:lnTo>
                    <a:pt x="425524" y="404096"/>
                  </a:lnTo>
                  <a:lnTo>
                    <a:pt x="458285" y="367360"/>
                  </a:lnTo>
                  <a:lnTo>
                    <a:pt x="491756" y="332373"/>
                  </a:lnTo>
                  <a:lnTo>
                    <a:pt x="525903" y="299136"/>
                  </a:lnTo>
                  <a:lnTo>
                    <a:pt x="560693" y="267648"/>
                  </a:lnTo>
                  <a:lnTo>
                    <a:pt x="596089" y="237909"/>
                  </a:lnTo>
                  <a:lnTo>
                    <a:pt x="632058" y="209920"/>
                  </a:lnTo>
                  <a:lnTo>
                    <a:pt x="668565" y="183680"/>
                  </a:lnTo>
                  <a:lnTo>
                    <a:pt x="705574" y="159189"/>
                  </a:lnTo>
                  <a:lnTo>
                    <a:pt x="743052" y="136448"/>
                  </a:lnTo>
                  <a:lnTo>
                    <a:pt x="780963" y="115456"/>
                  </a:lnTo>
                  <a:lnTo>
                    <a:pt x="819273" y="96213"/>
                  </a:lnTo>
                  <a:lnTo>
                    <a:pt x="857948" y="78720"/>
                  </a:lnTo>
                  <a:lnTo>
                    <a:pt x="896952" y="62976"/>
                  </a:lnTo>
                  <a:lnTo>
                    <a:pt x="936251" y="48981"/>
                  </a:lnTo>
                  <a:lnTo>
                    <a:pt x="975810" y="36736"/>
                  </a:lnTo>
                  <a:lnTo>
                    <a:pt x="1015594" y="26240"/>
                  </a:lnTo>
                  <a:lnTo>
                    <a:pt x="1055570" y="17493"/>
                  </a:lnTo>
                  <a:lnTo>
                    <a:pt x="1095701" y="10496"/>
                  </a:lnTo>
                  <a:lnTo>
                    <a:pt x="1135954" y="5248"/>
                  </a:lnTo>
                  <a:lnTo>
                    <a:pt x="1176293" y="1749"/>
                  </a:lnTo>
                  <a:lnTo>
                    <a:pt x="1216685" y="0"/>
                  </a:lnTo>
                  <a:lnTo>
                    <a:pt x="1257094" y="0"/>
                  </a:lnTo>
                  <a:lnTo>
                    <a:pt x="1297485" y="1749"/>
                  </a:lnTo>
                  <a:lnTo>
                    <a:pt x="1337825" y="5248"/>
                  </a:lnTo>
                  <a:lnTo>
                    <a:pt x="1378078" y="10496"/>
                  </a:lnTo>
                  <a:lnTo>
                    <a:pt x="1418209" y="17493"/>
                  </a:lnTo>
                  <a:lnTo>
                    <a:pt x="1458185" y="26240"/>
                  </a:lnTo>
                  <a:lnTo>
                    <a:pt x="1497969" y="36736"/>
                  </a:lnTo>
                  <a:lnTo>
                    <a:pt x="1537528" y="48981"/>
                  </a:lnTo>
                  <a:lnTo>
                    <a:pt x="1576827" y="62976"/>
                  </a:lnTo>
                  <a:lnTo>
                    <a:pt x="1615831" y="78720"/>
                  </a:lnTo>
                  <a:lnTo>
                    <a:pt x="1654505" y="96213"/>
                  </a:lnTo>
                  <a:lnTo>
                    <a:pt x="1692816" y="115456"/>
                  </a:lnTo>
                  <a:lnTo>
                    <a:pt x="1730727" y="136448"/>
                  </a:lnTo>
                  <a:lnTo>
                    <a:pt x="1768205" y="159189"/>
                  </a:lnTo>
                  <a:lnTo>
                    <a:pt x="1805214" y="183680"/>
                  </a:lnTo>
                  <a:lnTo>
                    <a:pt x="1841721" y="209920"/>
                  </a:lnTo>
                  <a:lnTo>
                    <a:pt x="1877690" y="237909"/>
                  </a:lnTo>
                  <a:lnTo>
                    <a:pt x="1913086" y="267648"/>
                  </a:lnTo>
                  <a:lnTo>
                    <a:pt x="1947875" y="299136"/>
                  </a:lnTo>
                  <a:lnTo>
                    <a:pt x="1982023" y="332373"/>
                  </a:lnTo>
                  <a:lnTo>
                    <a:pt x="2015494" y="367360"/>
                  </a:lnTo>
                  <a:lnTo>
                    <a:pt x="2048255" y="404096"/>
                  </a:lnTo>
                  <a:lnTo>
                    <a:pt x="2080269" y="442581"/>
                  </a:lnTo>
                  <a:lnTo>
                    <a:pt x="2111503" y="482816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defTabSz="457200"/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227307" y="4184309"/>
              <a:ext cx="951230" cy="1268730"/>
            </a:xfrm>
            <a:custGeom>
              <a:avLst/>
              <a:gdLst/>
              <a:ahLst/>
              <a:cxnLst/>
              <a:rect l="l" t="t" r="r" b="b"/>
              <a:pathLst>
                <a:path w="951229" h="1268729">
                  <a:moveTo>
                    <a:pt x="811848" y="185721"/>
                  </a:moveTo>
                  <a:lnTo>
                    <a:pt x="838314" y="223981"/>
                  </a:lnTo>
                  <a:lnTo>
                    <a:pt x="861993" y="264318"/>
                  </a:lnTo>
                  <a:lnTo>
                    <a:pt x="882887" y="306501"/>
                  </a:lnTo>
                  <a:lnTo>
                    <a:pt x="900995" y="350299"/>
                  </a:lnTo>
                  <a:lnTo>
                    <a:pt x="916317" y="395483"/>
                  </a:lnTo>
                  <a:lnTo>
                    <a:pt x="928853" y="441820"/>
                  </a:lnTo>
                  <a:lnTo>
                    <a:pt x="938603" y="489080"/>
                  </a:lnTo>
                  <a:lnTo>
                    <a:pt x="945568" y="537033"/>
                  </a:lnTo>
                  <a:lnTo>
                    <a:pt x="949747" y="585447"/>
                  </a:lnTo>
                  <a:lnTo>
                    <a:pt x="951139" y="634093"/>
                  </a:lnTo>
                  <a:lnTo>
                    <a:pt x="949747" y="682738"/>
                  </a:lnTo>
                  <a:lnTo>
                    <a:pt x="945568" y="731152"/>
                  </a:lnTo>
                  <a:lnTo>
                    <a:pt x="938603" y="779105"/>
                  </a:lnTo>
                  <a:lnTo>
                    <a:pt x="928853" y="826365"/>
                  </a:lnTo>
                  <a:lnTo>
                    <a:pt x="916317" y="872702"/>
                  </a:lnTo>
                  <a:lnTo>
                    <a:pt x="900995" y="917886"/>
                  </a:lnTo>
                  <a:lnTo>
                    <a:pt x="882887" y="961684"/>
                  </a:lnTo>
                  <a:lnTo>
                    <a:pt x="861993" y="1003867"/>
                  </a:lnTo>
                  <a:lnTo>
                    <a:pt x="838314" y="1044204"/>
                  </a:lnTo>
                  <a:lnTo>
                    <a:pt x="811848" y="1082464"/>
                  </a:lnTo>
                  <a:lnTo>
                    <a:pt x="779866" y="1121443"/>
                  </a:lnTo>
                  <a:lnTo>
                    <a:pt x="745984" y="1155836"/>
                  </a:lnTo>
                  <a:lnTo>
                    <a:pt x="710440" y="1185643"/>
                  </a:lnTo>
                  <a:lnTo>
                    <a:pt x="673471" y="1210864"/>
                  </a:lnTo>
                  <a:lnTo>
                    <a:pt x="635316" y="1231500"/>
                  </a:lnTo>
                  <a:lnTo>
                    <a:pt x="596210" y="1247550"/>
                  </a:lnTo>
                  <a:lnTo>
                    <a:pt x="556392" y="1259015"/>
                  </a:lnTo>
                  <a:lnTo>
                    <a:pt x="516100" y="1265893"/>
                  </a:lnTo>
                  <a:lnTo>
                    <a:pt x="475569" y="1268186"/>
                  </a:lnTo>
                  <a:lnTo>
                    <a:pt x="435039" y="1265893"/>
                  </a:lnTo>
                  <a:lnTo>
                    <a:pt x="394747" y="1259015"/>
                  </a:lnTo>
                  <a:lnTo>
                    <a:pt x="354929" y="1247550"/>
                  </a:lnTo>
                  <a:lnTo>
                    <a:pt x="315823" y="1231500"/>
                  </a:lnTo>
                  <a:lnTo>
                    <a:pt x="277668" y="1210864"/>
                  </a:lnTo>
                  <a:lnTo>
                    <a:pt x="240699" y="1185643"/>
                  </a:lnTo>
                  <a:lnTo>
                    <a:pt x="205155" y="1155836"/>
                  </a:lnTo>
                  <a:lnTo>
                    <a:pt x="171273" y="1121443"/>
                  </a:lnTo>
                  <a:lnTo>
                    <a:pt x="139291" y="1082464"/>
                  </a:lnTo>
                  <a:lnTo>
                    <a:pt x="112825" y="1044204"/>
                  </a:lnTo>
                  <a:lnTo>
                    <a:pt x="89146" y="1003867"/>
                  </a:lnTo>
                  <a:lnTo>
                    <a:pt x="68252" y="961684"/>
                  </a:lnTo>
                  <a:lnTo>
                    <a:pt x="50144" y="917886"/>
                  </a:lnTo>
                  <a:lnTo>
                    <a:pt x="34822" y="872702"/>
                  </a:lnTo>
                  <a:lnTo>
                    <a:pt x="22286" y="826365"/>
                  </a:lnTo>
                  <a:lnTo>
                    <a:pt x="12536" y="779105"/>
                  </a:lnTo>
                  <a:lnTo>
                    <a:pt x="5571" y="731152"/>
                  </a:lnTo>
                  <a:lnTo>
                    <a:pt x="1392" y="682738"/>
                  </a:lnTo>
                  <a:lnTo>
                    <a:pt x="0" y="634093"/>
                  </a:lnTo>
                  <a:lnTo>
                    <a:pt x="1392" y="585447"/>
                  </a:lnTo>
                  <a:lnTo>
                    <a:pt x="5571" y="537033"/>
                  </a:lnTo>
                  <a:lnTo>
                    <a:pt x="12536" y="489080"/>
                  </a:lnTo>
                  <a:lnTo>
                    <a:pt x="22286" y="441820"/>
                  </a:lnTo>
                  <a:lnTo>
                    <a:pt x="34822" y="395483"/>
                  </a:lnTo>
                  <a:lnTo>
                    <a:pt x="50144" y="350299"/>
                  </a:lnTo>
                  <a:lnTo>
                    <a:pt x="68252" y="306501"/>
                  </a:lnTo>
                  <a:lnTo>
                    <a:pt x="89146" y="264318"/>
                  </a:lnTo>
                  <a:lnTo>
                    <a:pt x="112825" y="223981"/>
                  </a:lnTo>
                  <a:lnTo>
                    <a:pt x="139291" y="185721"/>
                  </a:lnTo>
                  <a:lnTo>
                    <a:pt x="171273" y="146742"/>
                  </a:lnTo>
                  <a:lnTo>
                    <a:pt x="205155" y="112350"/>
                  </a:lnTo>
                  <a:lnTo>
                    <a:pt x="240699" y="82542"/>
                  </a:lnTo>
                  <a:lnTo>
                    <a:pt x="277668" y="57321"/>
                  </a:lnTo>
                  <a:lnTo>
                    <a:pt x="315823" y="36685"/>
                  </a:lnTo>
                  <a:lnTo>
                    <a:pt x="354929" y="20635"/>
                  </a:lnTo>
                  <a:lnTo>
                    <a:pt x="394747" y="9171"/>
                  </a:lnTo>
                  <a:lnTo>
                    <a:pt x="435039" y="2292"/>
                  </a:lnTo>
                  <a:lnTo>
                    <a:pt x="475569" y="0"/>
                  </a:lnTo>
                  <a:lnTo>
                    <a:pt x="516100" y="2292"/>
                  </a:lnTo>
                  <a:lnTo>
                    <a:pt x="556392" y="9171"/>
                  </a:lnTo>
                  <a:lnTo>
                    <a:pt x="596210" y="20635"/>
                  </a:lnTo>
                  <a:lnTo>
                    <a:pt x="635316" y="36685"/>
                  </a:lnTo>
                  <a:lnTo>
                    <a:pt x="673471" y="57321"/>
                  </a:lnTo>
                  <a:lnTo>
                    <a:pt x="710440" y="82542"/>
                  </a:lnTo>
                  <a:lnTo>
                    <a:pt x="745984" y="112350"/>
                  </a:lnTo>
                  <a:lnTo>
                    <a:pt x="779866" y="146742"/>
                  </a:lnTo>
                  <a:lnTo>
                    <a:pt x="811848" y="185721"/>
                  </a:lnTo>
                  <a:close/>
                </a:path>
              </a:pathLst>
            </a:custGeom>
            <a:ln w="317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pPr defTabSz="457200"/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50102" y="4029041"/>
            <a:ext cx="351923" cy="4692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19107" y="2475191"/>
            <a:ext cx="100583" cy="13411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68259" y="2475191"/>
            <a:ext cx="100583" cy="13411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24190" y="2475191"/>
            <a:ext cx="100583" cy="13411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80122" y="2475191"/>
            <a:ext cx="100583" cy="13411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14365" y="4809680"/>
            <a:ext cx="406561" cy="54208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5800" y="2133600"/>
            <a:ext cx="3927873" cy="328255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144860" y="2890292"/>
            <a:ext cx="262753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7030A0"/>
                </a:solidFill>
                <a:latin typeface="+mn-lt"/>
              </a:rPr>
              <a:t>THANK</a:t>
            </a:r>
            <a:r>
              <a:rPr sz="3600" b="1" spc="-114" dirty="0">
                <a:solidFill>
                  <a:srgbClr val="7030A0"/>
                </a:solidFill>
                <a:latin typeface="+mn-lt"/>
              </a:rPr>
              <a:t> </a:t>
            </a:r>
            <a:r>
              <a:rPr sz="3600" b="1" spc="-25" dirty="0">
                <a:solidFill>
                  <a:srgbClr val="7030A0"/>
                </a:solidFill>
                <a:latin typeface="+mn-lt"/>
              </a:rPr>
              <a:t>YOU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69944" y="4169414"/>
            <a:ext cx="221424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457200">
              <a:spcBef>
                <a:spcPts val="100"/>
              </a:spcBef>
            </a:pPr>
            <a:r>
              <a:rPr sz="1300" spc="-10" dirty="0">
                <a:solidFill>
                  <a:prstClr val="black"/>
                </a:solidFill>
                <a:latin typeface="Calibri"/>
                <a:cs typeface="Calibri"/>
                <a:hlinkClick r:id="rId12"/>
              </a:rPr>
              <a:t>deangdch_Mumbai@yahoo.com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62600" y="4953000"/>
            <a:ext cx="200152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457200">
              <a:spcBef>
                <a:spcPts val="100"/>
              </a:spcBef>
            </a:pPr>
            <a:r>
              <a:rPr sz="1300" spc="-10" dirty="0">
                <a:solidFill>
                  <a:prstClr val="black"/>
                </a:solidFill>
                <a:latin typeface="Calibri"/>
                <a:cs typeface="Calibri"/>
                <a:hlinkClick r:id="rId13"/>
              </a:rPr>
              <a:t>http://www.gdchmumbai.org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20" name="WhatsApp Audio 2024-12-15 at 12.39.15 PM">
            <a:hlinkClick r:id="" action="ppaction://media"/>
            <a:extLst>
              <a:ext uri="{FF2B5EF4-FFF2-40B4-BE49-F238E27FC236}">
                <a16:creationId xmlns:a16="http://schemas.microsoft.com/office/drawing/2014/main" id="{84D9E1FD-918C-4CBF-8EA5-01C8EB1B72E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62600" y="5638800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0"/>
    </mc:Choice>
    <mc:Fallback xmlns="">
      <p:transition spd="slow" advTm="3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94" objId="20"/>
        <p14:stopEvt time="2843" objId="20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883623"/>
            <a:ext cx="515467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spc="-5" dirty="0">
                <a:solidFill>
                  <a:srgbClr val="7030A0"/>
                </a:solidFill>
                <a:latin typeface="+mn-lt"/>
              </a:rPr>
              <a:t>CONTENTS</a:t>
            </a:r>
            <a:endParaRPr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F1839E-E31E-4D49-BA9B-8678E78EA813}"/>
              </a:ext>
            </a:extLst>
          </p:cNvPr>
          <p:cNvSpPr txBox="1"/>
          <p:nvPr/>
        </p:nvSpPr>
        <p:spPr>
          <a:xfrm flipH="1">
            <a:off x="228600" y="1752600"/>
            <a:ext cx="12192000" cy="3423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Root causes of behavior differences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Theories of behavior modification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Behavior modification techniques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Quiz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279682-7841-46C6-BC2E-4C6B6E63AEAF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WhatsApp Audio 2024-12-15 at 11.57.01 AM">
            <a:hlinkClick r:id="" action="ppaction://media"/>
            <a:extLst>
              <a:ext uri="{FF2B5EF4-FFF2-40B4-BE49-F238E27FC236}">
                <a16:creationId xmlns:a16="http://schemas.microsoft.com/office/drawing/2014/main" id="{FAF7AEF0-B016-4542-B83E-1010D86986A0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57800" y="5791200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35"/>
    </mc:Choice>
    <mc:Fallback xmlns="">
      <p:transition spd="slow" advTm="13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76" objId="3"/>
        <p14:stopEvt time="12354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838200"/>
            <a:ext cx="329057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spc="-30" dirty="0">
                <a:solidFill>
                  <a:srgbClr val="7030A0"/>
                </a:solidFill>
                <a:latin typeface="+mn-lt"/>
              </a:rPr>
              <a:t>INTRODUCTION</a:t>
            </a:r>
            <a:endParaRPr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828800"/>
            <a:ext cx="10515600" cy="2235868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535"/>
              </a:spcBef>
              <a:buFont typeface="Wingdings" panose="05000000000000000000" pitchFamily="2" charset="2"/>
              <a:buChar char="Ø"/>
              <a:tabLst>
                <a:tab pos="299720" algn="l"/>
              </a:tabLst>
            </a:pPr>
            <a:r>
              <a:rPr lang="en-US" sz="2400" spc="-10" dirty="0">
                <a:latin typeface="Calibri"/>
                <a:cs typeface="Calibri"/>
              </a:rPr>
              <a:t>Behavior is any activity that can be observed, recorded and measured. It is an observable act or any change in the functioning of an organism</a:t>
            </a:r>
          </a:p>
          <a:p>
            <a:pPr marL="354965" indent="-342900">
              <a:lnSpc>
                <a:spcPct val="100000"/>
              </a:lnSpc>
              <a:spcBef>
                <a:spcPts val="1535"/>
              </a:spcBef>
              <a:buFont typeface="Wingdings" panose="05000000000000000000" pitchFamily="2" charset="2"/>
              <a:buChar char="Ø"/>
              <a:tabLst>
                <a:tab pos="299720" algn="l"/>
              </a:tabLst>
            </a:pPr>
            <a:r>
              <a:rPr lang="en-US" sz="2400" spc="-10" dirty="0">
                <a:latin typeface="Calibri"/>
                <a:cs typeface="Calibri"/>
              </a:rPr>
              <a:t>Behavior modification is defined as the attempt to alter human behavior and emotion in a beneficial manner and in accordance with the laws of learning (Eysenck-1964)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177DA-3991-51A7-992C-5FA6113689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85BB86-860F-49D5-B5CB-6760302196E8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WhatsApp Audio 2024-12-15 at 12.03.06 PM">
            <a:hlinkClick r:id="" action="ppaction://media"/>
            <a:extLst>
              <a:ext uri="{FF2B5EF4-FFF2-40B4-BE49-F238E27FC236}">
                <a16:creationId xmlns:a16="http://schemas.microsoft.com/office/drawing/2014/main" id="{1A64426E-A18C-43F9-9AE7-A195B7978CE4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0200" y="5334000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55"/>
    </mc:Choice>
    <mc:Fallback xmlns="">
      <p:transition spd="slow" advTm="26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25" objId="9"/>
        <p14:stopEvt time="24698" objId="9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914400"/>
            <a:ext cx="94488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dirty="0">
                <a:solidFill>
                  <a:srgbClr val="7030A0"/>
                </a:solidFill>
                <a:latin typeface="Calibri"/>
                <a:cs typeface="Calibri"/>
              </a:rPr>
              <a:t>ROOT CAUSES OF BEHAVIOUR DIFFERENCES</a:t>
            </a:r>
            <a:endParaRPr lang="en-US" sz="3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1752600"/>
            <a:ext cx="12039600" cy="277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Individual differences.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Difference in family pattern.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Impairment/disabilities.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Environmental factors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Psychological factors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71E33-D793-DC7F-36C2-30636F709C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40F997-D314-4E03-AD21-C81571A82D8C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WhatsApp Audio 2024-12-15 at 12.03.05 PM">
            <a:hlinkClick r:id="" action="ppaction://media"/>
            <a:extLst>
              <a:ext uri="{FF2B5EF4-FFF2-40B4-BE49-F238E27FC236}">
                <a16:creationId xmlns:a16="http://schemas.microsoft.com/office/drawing/2014/main" id="{6A7ADFF1-9D4E-4A24-B3A5-A4E7195D988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29200" y="5638800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83"/>
    </mc:Choice>
    <mc:Fallback xmlns="">
      <p:transition spd="slow" advTm="15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850" objId="9"/>
        <p14:stopEvt time="14521" objId="9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44E1F-532C-0BE6-80A6-639C10DDD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714AD43-A40F-29D2-5273-C4C7EE724B93}"/>
              </a:ext>
            </a:extLst>
          </p:cNvPr>
          <p:cNvSpPr txBox="1"/>
          <p:nvPr/>
        </p:nvSpPr>
        <p:spPr>
          <a:xfrm>
            <a:off x="152400" y="914400"/>
            <a:ext cx="89916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dirty="0">
                <a:solidFill>
                  <a:srgbClr val="7030A0"/>
                </a:solidFill>
                <a:latin typeface="Calibri"/>
                <a:cs typeface="Calibri"/>
              </a:rPr>
              <a:t>THEORIES OF BEHAVIOR MODIFICATION</a:t>
            </a:r>
            <a:endParaRPr lang="en-US" sz="3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8E9DDBF-15FA-B91A-24B6-B1E49CAAC0E1}"/>
              </a:ext>
            </a:extLst>
          </p:cNvPr>
          <p:cNvSpPr txBox="1"/>
          <p:nvPr/>
        </p:nvSpPr>
        <p:spPr>
          <a:xfrm>
            <a:off x="457200" y="1676400"/>
            <a:ext cx="8153400" cy="219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There are mainly 2 theories which are related to behavior modification. 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      1.Classical conditioning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      2.Operant conditioning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AC630-DC5F-93B4-E6A7-517578E1E2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8823B-C7B4-2CB1-4448-F5543D588B4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60E11D-3493-4946-FC0A-2B3B3EAAF06F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WhatsApp Audio 2024-12-15 at 12.06.37 PM">
            <a:hlinkClick r:id="" action="ppaction://media"/>
            <a:extLst>
              <a:ext uri="{FF2B5EF4-FFF2-40B4-BE49-F238E27FC236}">
                <a16:creationId xmlns:a16="http://schemas.microsoft.com/office/drawing/2014/main" id="{22B3C469-F181-4A50-ADE6-45DCCA9654B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86400" y="5867400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602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4"/>
    </mc:Choice>
    <mc:Fallback xmlns="">
      <p:transition spd="slow" advTm="18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26" objId="8"/>
        <p14:stopEvt time="16231" objId="8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98219-C24F-70DF-45FE-14DF2C562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E4FA275-14EC-AC17-4F64-0C4A17AEDDA8}"/>
              </a:ext>
            </a:extLst>
          </p:cNvPr>
          <p:cNvSpPr txBox="1"/>
          <p:nvPr/>
        </p:nvSpPr>
        <p:spPr>
          <a:xfrm>
            <a:off x="152400" y="914400"/>
            <a:ext cx="80772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dirty="0">
                <a:solidFill>
                  <a:srgbClr val="7030A0"/>
                </a:solidFill>
                <a:latin typeface="Calibri"/>
                <a:cs typeface="Calibri"/>
              </a:rPr>
              <a:t>BEHAVIOR MODIFICATION TECHNIQUE</a:t>
            </a:r>
            <a:endParaRPr lang="en-US" sz="3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8AB8190-8FFF-DD91-398F-21005098B0D1}"/>
              </a:ext>
            </a:extLst>
          </p:cNvPr>
          <p:cNvSpPr txBox="1"/>
          <p:nvPr/>
        </p:nvSpPr>
        <p:spPr>
          <a:xfrm>
            <a:off x="914400" y="1752600"/>
            <a:ext cx="9448800" cy="44516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Desensitization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cs typeface="Calibri"/>
              </a:rPr>
              <a:t>It is accomplished by teaching the child a competing response such as relaxation and then introducing progressively more threatening stimuli.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cs typeface="Calibri"/>
              </a:rPr>
              <a:t>It is an effective method for reducing a maladaptive behavior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cs typeface="Calibri"/>
              </a:rPr>
              <a:t>Popularly used method for behavior modification by desensitization is Tell-Show-Do technique.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 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38541-288E-3957-A894-BC857D4E2E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43F53-B8E3-A343-4538-3D1B38769F4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31BD35-0C06-8710-720D-D33B99016348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WhatsApp Audio 2024-12-15 at 12.08.55 PM">
            <a:hlinkClick r:id="" action="ppaction://media"/>
            <a:extLst>
              <a:ext uri="{FF2B5EF4-FFF2-40B4-BE49-F238E27FC236}">
                <a16:creationId xmlns:a16="http://schemas.microsoft.com/office/drawing/2014/main" id="{A12F8375-F369-4426-9BCF-022C4810D139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48200" y="5638800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67"/>
    </mc:Choice>
    <mc:Fallback xmlns="">
      <p:transition spd="slow" advTm="27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08" objId="9"/>
        <p14:stopEvt time="25204" objId="9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6BA2F-D4CD-B504-C700-BEFF76DC5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90DF100-EB37-055C-50C0-E2DA6256E2A6}"/>
              </a:ext>
            </a:extLst>
          </p:cNvPr>
          <p:cNvSpPr txBox="1"/>
          <p:nvPr/>
        </p:nvSpPr>
        <p:spPr>
          <a:xfrm>
            <a:off x="762000" y="1524000"/>
            <a:ext cx="9982200" cy="44644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Modeling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cs typeface="Calibri"/>
              </a:rPr>
              <a:t>Introduced by Bandura, developed from social-learning principle, procedure involves allowing a patient to observe one or more individual (models) who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     demonstrate a positive behavior in a particular situation. 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cs typeface="Calibri"/>
              </a:rPr>
              <a:t>Modeling can be done by: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       1.Live models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       2.Filmed model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       3.Audiovisual aids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0442AE-C4E1-0473-FD4C-B89B5F5A22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AB676-D47F-2DBF-AA32-8DE59F464C4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AD87B1-1DD3-E270-85BF-AAFAAF34D5A0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WhatsApp Audio 2024-12-15 at 12.14.40 PM">
            <a:hlinkClick r:id="" action="ppaction://media"/>
            <a:extLst>
              <a:ext uri="{FF2B5EF4-FFF2-40B4-BE49-F238E27FC236}">
                <a16:creationId xmlns:a16="http://schemas.microsoft.com/office/drawing/2014/main" id="{26E08E12-3B1A-450C-9908-A1F2C814E63B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7800" y="56848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37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23"/>
    </mc:Choice>
    <mc:Fallback xmlns="">
      <p:transition spd="slow" advTm="25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67" objId="2"/>
        <p14:stopEvt time="22336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761E3-1F86-9AE3-53E1-0B9938FB7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221305F5-19CB-A0E8-6067-5871834C244E}"/>
              </a:ext>
            </a:extLst>
          </p:cNvPr>
          <p:cNvSpPr txBox="1"/>
          <p:nvPr/>
        </p:nvSpPr>
        <p:spPr>
          <a:xfrm>
            <a:off x="152400" y="1524000"/>
            <a:ext cx="10668000" cy="3330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Contingency management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cs typeface="Calibri"/>
              </a:rPr>
              <a:t>It is a method of modifying the behavior of children by presentation or withdrawal of reinforcers. These can be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                    1.Positive reinforcer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                    2.Negetive reinforcer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                    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C1033-F903-73E7-9E7D-9DFDECC2AD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360CB-C4DF-C459-2B33-36C7B420028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93FBD2-F30E-4ED1-EBFB-8AC2762C4D64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WhatsApp Audio 2024-12-15 at 12.14.41 PM">
            <a:hlinkClick r:id="" action="ppaction://media"/>
            <a:extLst>
              <a:ext uri="{FF2B5EF4-FFF2-40B4-BE49-F238E27FC236}">
                <a16:creationId xmlns:a16="http://schemas.microsoft.com/office/drawing/2014/main" id="{4F6A770B-70D3-4C88-8869-63D6C176C5F8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" y="98425"/>
            <a:ext cx="487363" cy="487363"/>
          </a:xfrm>
          <a:prstGeom prst="rect">
            <a:avLst/>
          </a:prstGeom>
        </p:spPr>
      </p:pic>
      <p:pic>
        <p:nvPicPr>
          <p:cNvPr id="8" name="WhatsApp Audio 2024-12-15 at 1.31.32 PM">
            <a:hlinkClick r:id="" action="ppaction://media"/>
            <a:extLst>
              <a:ext uri="{FF2B5EF4-FFF2-40B4-BE49-F238E27FC236}">
                <a16:creationId xmlns:a16="http://schemas.microsoft.com/office/drawing/2014/main" id="{E375D13D-814B-4419-92CA-22CED3F376C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7800" y="5562600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96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67"/>
    </mc:Choice>
    <mc:Fallback xmlns="">
      <p:transition spd="slow" advTm="25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51" objId="2"/>
        <p14:stopEvt time="11302" objId="2"/>
        <p14:playEvt time="13565" objId="8"/>
        <p14:stopEvt time="24354" objId="8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50B76-750E-E12A-E9C6-8A4A07F0D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744DB66-496D-E3CD-D969-A18E6253C2A9}"/>
              </a:ext>
            </a:extLst>
          </p:cNvPr>
          <p:cNvSpPr txBox="1"/>
          <p:nvPr/>
        </p:nvSpPr>
        <p:spPr>
          <a:xfrm>
            <a:off x="152400" y="914400"/>
            <a:ext cx="103632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dirty="0">
                <a:solidFill>
                  <a:srgbClr val="7030A0"/>
                </a:solidFill>
                <a:latin typeface="Calibri"/>
                <a:cs typeface="Calibri"/>
              </a:rPr>
              <a:t>CHARACTERISTICS OF BEHAVIOR MODIFICATION</a:t>
            </a:r>
            <a:endParaRPr lang="en-US" sz="3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ED173B8-E7F0-4D50-0BEF-61B6A77D9C5A}"/>
              </a:ext>
            </a:extLst>
          </p:cNvPr>
          <p:cNvSpPr txBox="1"/>
          <p:nvPr/>
        </p:nvSpPr>
        <p:spPr>
          <a:xfrm>
            <a:off x="685800" y="1752600"/>
            <a:ext cx="7848600" cy="277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Emphasized defining and measuring behavior.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Treatment focuses greatly on the environment.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Most techniques are based on research on learning.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Emphasizes scientific method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Accountability is placed on everyone involved.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7A29C-2874-0DEA-91C6-DBE763CBBC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EB3DC-CE72-A091-A343-078B785C380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08E23E-82EB-23F2-8475-A5720E31D4A3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WhatsApp Audio 2024-12-15 at 12.27.24 PM">
            <a:hlinkClick r:id="" action="ppaction://media"/>
            <a:extLst>
              <a:ext uri="{FF2B5EF4-FFF2-40B4-BE49-F238E27FC236}">
                <a16:creationId xmlns:a16="http://schemas.microsoft.com/office/drawing/2014/main" id="{F250C5A6-CCCC-4BF9-B17E-4773B44DE126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48200" y="5410200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127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01"/>
    </mc:Choice>
    <mc:Fallback xmlns="">
      <p:transition spd="slow" advTm="21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92" objId="4"/>
        <p14:stopEvt time="20349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13638</TotalTime>
  <Words>515</Words>
  <Application>Microsoft Office PowerPoint</Application>
  <PresentationFormat>Widescreen</PresentationFormat>
  <Paragraphs>87</Paragraphs>
  <Slides>13</Slides>
  <Notes>10</Notes>
  <HiddenSlides>0</HiddenSlides>
  <MMClips>14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MT</vt:lpstr>
      <vt:lpstr>Calibri</vt:lpstr>
      <vt:lpstr>Calibri Light</vt:lpstr>
      <vt:lpstr>Courier New</vt:lpstr>
      <vt:lpstr>Wingdings</vt:lpstr>
      <vt:lpstr>Office Theme</vt:lpstr>
      <vt:lpstr>1_Office Theme</vt:lpstr>
      <vt:lpstr>BEHAVIOR MODIFICATION TECHNIQUES</vt:lpstr>
      <vt:lpstr>CONTENTS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IQAC NAAC</dc:creator>
  <cp:lastModifiedBy>akanksha makode</cp:lastModifiedBy>
  <cp:revision>89</cp:revision>
  <dcterms:created xsi:type="dcterms:W3CDTF">2023-09-19T16:42:09Z</dcterms:created>
  <dcterms:modified xsi:type="dcterms:W3CDTF">2024-12-21T07:45:26Z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2023-09-19T00:00:00Z</vt:filetime>
  </property>
</Properties>
</file>