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9" r:id="rId1"/>
    <p:sldMasterId id="2147483692" r:id="rId2"/>
  </p:sldMasterIdLst>
  <p:notesMasterIdLst>
    <p:notesMasterId r:id="rId16"/>
  </p:notesMasterIdLst>
  <p:sldIdLst>
    <p:sldId id="312" r:id="rId3"/>
    <p:sldId id="258" r:id="rId4"/>
    <p:sldId id="259" r:id="rId5"/>
    <p:sldId id="314" r:id="rId6"/>
    <p:sldId id="315" r:id="rId7"/>
    <p:sldId id="317" r:id="rId8"/>
    <p:sldId id="318" r:id="rId9"/>
    <p:sldId id="320" r:id="rId10"/>
    <p:sldId id="319" r:id="rId11"/>
    <p:sldId id="316" r:id="rId12"/>
    <p:sldId id="301" r:id="rId13"/>
    <p:sldId id="313" r:id="rId14"/>
    <p:sldId id="311" r:id="rId15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69396" autoAdjust="0"/>
  </p:normalViewPr>
  <p:slideViewPr>
    <p:cSldViewPr>
      <p:cViewPr varScale="1">
        <p:scale>
          <a:sx n="82" d="100"/>
          <a:sy n="82" d="100"/>
        </p:scale>
        <p:origin x="710" y="91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0C1CDC-EEF9-4FBC-B8B5-9EFA080CD8D0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8224FBCE-5C96-43DA-B205-D1374F1B529F}" type="pres">
      <dgm:prSet presAssocID="{E10C1CDC-EEF9-4FBC-B8B5-9EFA080CD8D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F612E844-7C5E-41C1-84F6-DE10F478875B}" type="presOf" srcId="{E10C1CDC-EEF9-4FBC-B8B5-9EFA080CD8D0}" destId="{8224FBCE-5C96-43DA-B205-D1374F1B529F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4E4980-4056-4F75-9AEC-2078FB5971E1}" type="doc">
      <dgm:prSet loTypeId="urn:microsoft.com/office/officeart/2005/8/layout/cycle7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006824C-3F6A-4A11-A7EC-8453D90CA4CB}">
      <dgm:prSet phldrT="[Text]"/>
      <dgm:spPr/>
      <dgm:t>
        <a:bodyPr/>
        <a:lstStyle/>
        <a:p>
          <a:r>
            <a:rPr lang="en-US" dirty="0"/>
            <a:t>Fosters Relationships</a:t>
          </a:r>
        </a:p>
      </dgm:t>
    </dgm:pt>
    <dgm:pt modelId="{1330A8C8-9573-4379-829C-6FA101CC3E55}" type="parTrans" cxnId="{193F3627-2983-428D-88A4-F6A794260B4D}">
      <dgm:prSet/>
      <dgm:spPr/>
      <dgm:t>
        <a:bodyPr/>
        <a:lstStyle/>
        <a:p>
          <a:endParaRPr lang="en-US"/>
        </a:p>
      </dgm:t>
    </dgm:pt>
    <dgm:pt modelId="{58F8575F-B931-45DC-B593-7864F676A9E4}" type="sibTrans" cxnId="{193F3627-2983-428D-88A4-F6A794260B4D}">
      <dgm:prSet/>
      <dgm:spPr/>
      <dgm:t>
        <a:bodyPr/>
        <a:lstStyle/>
        <a:p>
          <a:endParaRPr lang="en-US"/>
        </a:p>
      </dgm:t>
    </dgm:pt>
    <dgm:pt modelId="{04617E62-A615-4C58-9BC7-849673C7327E}">
      <dgm:prSet phldrT="[Text]"/>
      <dgm:spPr/>
      <dgm:t>
        <a:bodyPr/>
        <a:lstStyle/>
        <a:p>
          <a:r>
            <a:rPr lang="en-US" dirty="0"/>
            <a:t>Improves Performance</a:t>
          </a:r>
        </a:p>
      </dgm:t>
    </dgm:pt>
    <dgm:pt modelId="{A439A2D7-A6C4-4A16-954F-7645772E14B4}" type="parTrans" cxnId="{215F790E-7FAA-43F3-B320-33EA12D0AB7A}">
      <dgm:prSet/>
      <dgm:spPr/>
      <dgm:t>
        <a:bodyPr/>
        <a:lstStyle/>
        <a:p>
          <a:endParaRPr lang="en-US"/>
        </a:p>
      </dgm:t>
    </dgm:pt>
    <dgm:pt modelId="{AAF1C198-9FCD-48D2-9DE6-3254B0106E56}" type="sibTrans" cxnId="{215F790E-7FAA-43F3-B320-33EA12D0AB7A}">
      <dgm:prSet/>
      <dgm:spPr/>
      <dgm:t>
        <a:bodyPr/>
        <a:lstStyle/>
        <a:p>
          <a:endParaRPr lang="en-US"/>
        </a:p>
      </dgm:t>
    </dgm:pt>
    <dgm:pt modelId="{E7D20D60-D61A-471E-B997-8E091E2C1955}">
      <dgm:prSet phldrT="[Text]"/>
      <dgm:spPr/>
      <dgm:t>
        <a:bodyPr/>
        <a:lstStyle/>
        <a:p>
          <a:r>
            <a:rPr lang="en-US" dirty="0"/>
            <a:t>Enhances Understanding</a:t>
          </a:r>
        </a:p>
      </dgm:t>
    </dgm:pt>
    <dgm:pt modelId="{78CCB7E5-F3EB-47CA-9276-43F8463A8C03}" type="parTrans" cxnId="{D83264D1-2CC3-4B84-8BF1-80081B6F67A8}">
      <dgm:prSet/>
      <dgm:spPr/>
      <dgm:t>
        <a:bodyPr/>
        <a:lstStyle/>
        <a:p>
          <a:endParaRPr lang="en-US"/>
        </a:p>
      </dgm:t>
    </dgm:pt>
    <dgm:pt modelId="{321345A2-6BFD-43F9-8474-38D014011C74}" type="sibTrans" cxnId="{D83264D1-2CC3-4B84-8BF1-80081B6F67A8}">
      <dgm:prSet/>
      <dgm:spPr/>
      <dgm:t>
        <a:bodyPr/>
        <a:lstStyle/>
        <a:p>
          <a:endParaRPr lang="en-US" dirty="0"/>
        </a:p>
      </dgm:t>
    </dgm:pt>
    <dgm:pt modelId="{D4F417C4-E4E6-4DE1-A494-29CD9941D7D2}" type="pres">
      <dgm:prSet presAssocID="{A74E4980-4056-4F75-9AEC-2078FB5971E1}" presName="Name0" presStyleCnt="0">
        <dgm:presLayoutVars>
          <dgm:dir/>
          <dgm:resizeHandles val="exact"/>
        </dgm:presLayoutVars>
      </dgm:prSet>
      <dgm:spPr/>
    </dgm:pt>
    <dgm:pt modelId="{B3A500F3-966B-45C9-A781-CB3E70781A62}" type="pres">
      <dgm:prSet presAssocID="{7006824C-3F6A-4A11-A7EC-8453D90CA4CB}" presName="node" presStyleLbl="node1" presStyleIdx="0" presStyleCnt="3">
        <dgm:presLayoutVars>
          <dgm:bulletEnabled val="1"/>
        </dgm:presLayoutVars>
      </dgm:prSet>
      <dgm:spPr/>
    </dgm:pt>
    <dgm:pt modelId="{E9AA18E0-08E4-4052-B33E-51B2BD02D68F}" type="pres">
      <dgm:prSet presAssocID="{58F8575F-B931-45DC-B593-7864F676A9E4}" presName="sibTrans" presStyleLbl="sibTrans2D1" presStyleIdx="0" presStyleCnt="3"/>
      <dgm:spPr/>
    </dgm:pt>
    <dgm:pt modelId="{6FE5787D-5514-4CB8-A8F9-D55FBDD0C425}" type="pres">
      <dgm:prSet presAssocID="{58F8575F-B931-45DC-B593-7864F676A9E4}" presName="connectorText" presStyleLbl="sibTrans2D1" presStyleIdx="0" presStyleCnt="3"/>
      <dgm:spPr/>
    </dgm:pt>
    <dgm:pt modelId="{2B47BA4A-FD65-4872-B3D0-A6AE0D58F63F}" type="pres">
      <dgm:prSet presAssocID="{04617E62-A615-4C58-9BC7-849673C7327E}" presName="node" presStyleLbl="node1" presStyleIdx="1" presStyleCnt="3">
        <dgm:presLayoutVars>
          <dgm:bulletEnabled val="1"/>
        </dgm:presLayoutVars>
      </dgm:prSet>
      <dgm:spPr/>
    </dgm:pt>
    <dgm:pt modelId="{999FBC77-6735-4F39-9E2F-78AF515299D3}" type="pres">
      <dgm:prSet presAssocID="{AAF1C198-9FCD-48D2-9DE6-3254B0106E56}" presName="sibTrans" presStyleLbl="sibTrans2D1" presStyleIdx="1" presStyleCnt="3" custLinFactNeighborX="-603" custLinFactNeighborY="13565"/>
      <dgm:spPr/>
    </dgm:pt>
    <dgm:pt modelId="{A6C09300-265F-489C-A93E-1655CC377555}" type="pres">
      <dgm:prSet presAssocID="{AAF1C198-9FCD-48D2-9DE6-3254B0106E56}" presName="connectorText" presStyleLbl="sibTrans2D1" presStyleIdx="1" presStyleCnt="3"/>
      <dgm:spPr/>
    </dgm:pt>
    <dgm:pt modelId="{7FF37827-DB54-4165-9121-917F05567FD5}" type="pres">
      <dgm:prSet presAssocID="{E7D20D60-D61A-471E-B997-8E091E2C1955}" presName="node" presStyleLbl="node1" presStyleIdx="2" presStyleCnt="3">
        <dgm:presLayoutVars>
          <dgm:bulletEnabled val="1"/>
        </dgm:presLayoutVars>
      </dgm:prSet>
      <dgm:spPr/>
    </dgm:pt>
    <dgm:pt modelId="{6AED03D2-E9E4-402A-8AE9-2EA56CE802F6}" type="pres">
      <dgm:prSet presAssocID="{321345A2-6BFD-43F9-8474-38D014011C74}" presName="sibTrans" presStyleLbl="sibTrans2D1" presStyleIdx="2" presStyleCnt="3"/>
      <dgm:spPr/>
    </dgm:pt>
    <dgm:pt modelId="{36099381-70B1-4D4F-8857-BEBE2CA1FA81}" type="pres">
      <dgm:prSet presAssocID="{321345A2-6BFD-43F9-8474-38D014011C74}" presName="connectorText" presStyleLbl="sibTrans2D1" presStyleIdx="2" presStyleCnt="3"/>
      <dgm:spPr/>
    </dgm:pt>
  </dgm:ptLst>
  <dgm:cxnLst>
    <dgm:cxn modelId="{215F790E-7FAA-43F3-B320-33EA12D0AB7A}" srcId="{A74E4980-4056-4F75-9AEC-2078FB5971E1}" destId="{04617E62-A615-4C58-9BC7-849673C7327E}" srcOrd="1" destOrd="0" parTransId="{A439A2D7-A6C4-4A16-954F-7645772E14B4}" sibTransId="{AAF1C198-9FCD-48D2-9DE6-3254B0106E56}"/>
    <dgm:cxn modelId="{193F3627-2983-428D-88A4-F6A794260B4D}" srcId="{A74E4980-4056-4F75-9AEC-2078FB5971E1}" destId="{7006824C-3F6A-4A11-A7EC-8453D90CA4CB}" srcOrd="0" destOrd="0" parTransId="{1330A8C8-9573-4379-829C-6FA101CC3E55}" sibTransId="{58F8575F-B931-45DC-B593-7864F676A9E4}"/>
    <dgm:cxn modelId="{890A532C-CC71-462F-8551-08377193778D}" type="presOf" srcId="{A74E4980-4056-4F75-9AEC-2078FB5971E1}" destId="{D4F417C4-E4E6-4DE1-A494-29CD9941D7D2}" srcOrd="0" destOrd="0" presId="urn:microsoft.com/office/officeart/2005/8/layout/cycle7"/>
    <dgm:cxn modelId="{8620A544-DD82-40F5-8A8D-7AC5EB0FBE1C}" type="presOf" srcId="{E7D20D60-D61A-471E-B997-8E091E2C1955}" destId="{7FF37827-DB54-4165-9121-917F05567FD5}" srcOrd="0" destOrd="0" presId="urn:microsoft.com/office/officeart/2005/8/layout/cycle7"/>
    <dgm:cxn modelId="{892E856C-456E-409C-918F-4E44A81D5691}" type="presOf" srcId="{04617E62-A615-4C58-9BC7-849673C7327E}" destId="{2B47BA4A-FD65-4872-B3D0-A6AE0D58F63F}" srcOrd="0" destOrd="0" presId="urn:microsoft.com/office/officeart/2005/8/layout/cycle7"/>
    <dgm:cxn modelId="{A65DA085-0E23-40AC-89B1-BACB1707EAA3}" type="presOf" srcId="{321345A2-6BFD-43F9-8474-38D014011C74}" destId="{6AED03D2-E9E4-402A-8AE9-2EA56CE802F6}" srcOrd="0" destOrd="0" presId="urn:microsoft.com/office/officeart/2005/8/layout/cycle7"/>
    <dgm:cxn modelId="{08EF0193-9E09-4A1D-A8DA-8A450F49DB4F}" type="presOf" srcId="{58F8575F-B931-45DC-B593-7864F676A9E4}" destId="{6FE5787D-5514-4CB8-A8F9-D55FBDD0C425}" srcOrd="1" destOrd="0" presId="urn:microsoft.com/office/officeart/2005/8/layout/cycle7"/>
    <dgm:cxn modelId="{8FAE4898-D68C-4954-89F7-C6CA12F3A3EA}" type="presOf" srcId="{AAF1C198-9FCD-48D2-9DE6-3254B0106E56}" destId="{999FBC77-6735-4F39-9E2F-78AF515299D3}" srcOrd="0" destOrd="0" presId="urn:microsoft.com/office/officeart/2005/8/layout/cycle7"/>
    <dgm:cxn modelId="{AB645DBC-2C42-4940-AA76-9C52BD35B278}" type="presOf" srcId="{321345A2-6BFD-43F9-8474-38D014011C74}" destId="{36099381-70B1-4D4F-8857-BEBE2CA1FA81}" srcOrd="1" destOrd="0" presId="urn:microsoft.com/office/officeart/2005/8/layout/cycle7"/>
    <dgm:cxn modelId="{D83264D1-2CC3-4B84-8BF1-80081B6F67A8}" srcId="{A74E4980-4056-4F75-9AEC-2078FB5971E1}" destId="{E7D20D60-D61A-471E-B997-8E091E2C1955}" srcOrd="2" destOrd="0" parTransId="{78CCB7E5-F3EB-47CA-9276-43F8463A8C03}" sibTransId="{321345A2-6BFD-43F9-8474-38D014011C74}"/>
    <dgm:cxn modelId="{95B6CCD1-C567-471E-88FB-BE1C2EBBE4E0}" type="presOf" srcId="{7006824C-3F6A-4A11-A7EC-8453D90CA4CB}" destId="{B3A500F3-966B-45C9-A781-CB3E70781A62}" srcOrd="0" destOrd="0" presId="urn:microsoft.com/office/officeart/2005/8/layout/cycle7"/>
    <dgm:cxn modelId="{9F884EE4-F0E4-470E-8D23-23505EA61493}" type="presOf" srcId="{58F8575F-B931-45DC-B593-7864F676A9E4}" destId="{E9AA18E0-08E4-4052-B33E-51B2BD02D68F}" srcOrd="0" destOrd="0" presId="urn:microsoft.com/office/officeart/2005/8/layout/cycle7"/>
    <dgm:cxn modelId="{7EED73F0-3F7A-4FE5-9D8C-40F964A3557B}" type="presOf" srcId="{AAF1C198-9FCD-48D2-9DE6-3254B0106E56}" destId="{A6C09300-265F-489C-A93E-1655CC377555}" srcOrd="1" destOrd="0" presId="urn:microsoft.com/office/officeart/2005/8/layout/cycle7"/>
    <dgm:cxn modelId="{310AF13B-20DF-4080-B443-5A40E6ABD4D6}" type="presParOf" srcId="{D4F417C4-E4E6-4DE1-A494-29CD9941D7D2}" destId="{B3A500F3-966B-45C9-A781-CB3E70781A62}" srcOrd="0" destOrd="0" presId="urn:microsoft.com/office/officeart/2005/8/layout/cycle7"/>
    <dgm:cxn modelId="{BE5A424D-CDBF-48FA-8842-8A16AF4D9FF9}" type="presParOf" srcId="{D4F417C4-E4E6-4DE1-A494-29CD9941D7D2}" destId="{E9AA18E0-08E4-4052-B33E-51B2BD02D68F}" srcOrd="1" destOrd="0" presId="urn:microsoft.com/office/officeart/2005/8/layout/cycle7"/>
    <dgm:cxn modelId="{82E7D9F3-0B39-4871-8EF2-7F47A8F3DC6A}" type="presParOf" srcId="{E9AA18E0-08E4-4052-B33E-51B2BD02D68F}" destId="{6FE5787D-5514-4CB8-A8F9-D55FBDD0C425}" srcOrd="0" destOrd="0" presId="urn:microsoft.com/office/officeart/2005/8/layout/cycle7"/>
    <dgm:cxn modelId="{35734CA2-D3AB-47BC-91B5-FFC369BD57C7}" type="presParOf" srcId="{D4F417C4-E4E6-4DE1-A494-29CD9941D7D2}" destId="{2B47BA4A-FD65-4872-B3D0-A6AE0D58F63F}" srcOrd="2" destOrd="0" presId="urn:microsoft.com/office/officeart/2005/8/layout/cycle7"/>
    <dgm:cxn modelId="{01E7A8E9-7D8B-41CE-8304-CD0944DFB70A}" type="presParOf" srcId="{D4F417C4-E4E6-4DE1-A494-29CD9941D7D2}" destId="{999FBC77-6735-4F39-9E2F-78AF515299D3}" srcOrd="3" destOrd="0" presId="urn:microsoft.com/office/officeart/2005/8/layout/cycle7"/>
    <dgm:cxn modelId="{1530CC34-B9BB-48E1-B80E-BBA4D7103FBA}" type="presParOf" srcId="{999FBC77-6735-4F39-9E2F-78AF515299D3}" destId="{A6C09300-265F-489C-A93E-1655CC377555}" srcOrd="0" destOrd="0" presId="urn:microsoft.com/office/officeart/2005/8/layout/cycle7"/>
    <dgm:cxn modelId="{B5701F95-48E1-435D-B325-F8AF9160745F}" type="presParOf" srcId="{D4F417C4-E4E6-4DE1-A494-29CD9941D7D2}" destId="{7FF37827-DB54-4165-9121-917F05567FD5}" srcOrd="4" destOrd="0" presId="urn:microsoft.com/office/officeart/2005/8/layout/cycle7"/>
    <dgm:cxn modelId="{B558630F-BAEA-432B-8107-31735B6E04BA}" type="presParOf" srcId="{D4F417C4-E4E6-4DE1-A494-29CD9941D7D2}" destId="{6AED03D2-E9E4-402A-8AE9-2EA56CE802F6}" srcOrd="5" destOrd="0" presId="urn:microsoft.com/office/officeart/2005/8/layout/cycle7"/>
    <dgm:cxn modelId="{CA0F7769-131F-4B76-9812-DC7681648438}" type="presParOf" srcId="{6AED03D2-E9E4-402A-8AE9-2EA56CE802F6}" destId="{36099381-70B1-4D4F-8857-BEBE2CA1FA8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500F3-966B-45C9-A781-CB3E70781A62}">
      <dsp:nvSpPr>
        <dsp:cNvPr id="0" name=""/>
        <dsp:cNvSpPr/>
      </dsp:nvSpPr>
      <dsp:spPr>
        <a:xfrm>
          <a:off x="2632651" y="785"/>
          <a:ext cx="2075296" cy="10376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Fosters Relationships</a:t>
          </a:r>
        </a:p>
      </dsp:txBody>
      <dsp:txXfrm>
        <a:off x="2663043" y="31177"/>
        <a:ext cx="2014512" cy="976864"/>
      </dsp:txXfrm>
    </dsp:sp>
    <dsp:sp modelId="{E9AA18E0-08E4-4052-B33E-51B2BD02D68F}">
      <dsp:nvSpPr>
        <dsp:cNvPr id="0" name=""/>
        <dsp:cNvSpPr/>
      </dsp:nvSpPr>
      <dsp:spPr>
        <a:xfrm rot="3600000">
          <a:off x="3986776" y="1820778"/>
          <a:ext cx="1079186" cy="36317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095729" y="1893413"/>
        <a:ext cx="861280" cy="217906"/>
      </dsp:txXfrm>
    </dsp:sp>
    <dsp:sp modelId="{2B47BA4A-FD65-4872-B3D0-A6AE0D58F63F}">
      <dsp:nvSpPr>
        <dsp:cNvPr id="0" name=""/>
        <dsp:cNvSpPr/>
      </dsp:nvSpPr>
      <dsp:spPr>
        <a:xfrm>
          <a:off x="4344791" y="2966298"/>
          <a:ext cx="2075296" cy="1037648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Improves Performance</a:t>
          </a:r>
        </a:p>
      </dsp:txBody>
      <dsp:txXfrm>
        <a:off x="4375183" y="2996690"/>
        <a:ext cx="2014512" cy="976864"/>
      </dsp:txXfrm>
    </dsp:sp>
    <dsp:sp modelId="{999FBC77-6735-4F39-9E2F-78AF515299D3}">
      <dsp:nvSpPr>
        <dsp:cNvPr id="0" name=""/>
        <dsp:cNvSpPr/>
      </dsp:nvSpPr>
      <dsp:spPr>
        <a:xfrm rot="10800000">
          <a:off x="3124199" y="3352799"/>
          <a:ext cx="1079186" cy="36317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233152" y="3425434"/>
        <a:ext cx="861280" cy="217906"/>
      </dsp:txXfrm>
    </dsp:sp>
    <dsp:sp modelId="{7FF37827-DB54-4165-9121-917F05567FD5}">
      <dsp:nvSpPr>
        <dsp:cNvPr id="0" name=""/>
        <dsp:cNvSpPr/>
      </dsp:nvSpPr>
      <dsp:spPr>
        <a:xfrm>
          <a:off x="920511" y="2966298"/>
          <a:ext cx="2075296" cy="1037648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Enhances Understanding</a:t>
          </a:r>
        </a:p>
      </dsp:txBody>
      <dsp:txXfrm>
        <a:off x="950903" y="2996690"/>
        <a:ext cx="2014512" cy="976864"/>
      </dsp:txXfrm>
    </dsp:sp>
    <dsp:sp modelId="{6AED03D2-E9E4-402A-8AE9-2EA56CE802F6}">
      <dsp:nvSpPr>
        <dsp:cNvPr id="0" name=""/>
        <dsp:cNvSpPr/>
      </dsp:nvSpPr>
      <dsp:spPr>
        <a:xfrm rot="18000000">
          <a:off x="2274636" y="1820778"/>
          <a:ext cx="1079186" cy="36317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2383589" y="1893413"/>
        <a:ext cx="861280" cy="217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7DAAE-49A9-4371-9CAE-1F128A4C01B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E1703-48BD-4280-9492-A5393432929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0311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0478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1200" dirty="0">
                <a:latin typeface="Calibri"/>
                <a:cs typeface="Calibri"/>
              </a:rPr>
              <a:t>Encourage Open Communication: Create a safe space for honest feedback, where individuals feel comfortable sharing their perspectives.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1200" dirty="0">
                <a:latin typeface="Calibri"/>
                <a:cs typeface="Calibri"/>
              </a:rPr>
              <a:t>Regular Feedback Sessions: Establish regular feedback sessions, both formal and informal, to promote ongoing learning and growth.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1200" dirty="0">
                <a:latin typeface="Calibri"/>
                <a:cs typeface="Calibri"/>
              </a:rPr>
              <a:t>Recognition and Appreciation: Acknowledge and celebrate positive feedback, reinforcing a culture of constructive feedback.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6619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2AC1A-5328-0E06-E178-3560FCF32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725A8E-C1F0-A122-C877-0585922FA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453E2D-528E-EA14-7E0A-BDC1EB3A4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385F7-9E18-0809-883B-317991858D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19549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591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91C0B-F378-FA46-CC28-37187B7B6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FD4A37-9807-256A-A393-5FD147A1C7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74EE5-3A2E-7413-81E1-9BDA42347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7030A0"/>
                </a:solidFill>
                <a:ea typeface="Barlow Bold" pitchFamily="34" charset="-122"/>
                <a:cs typeface="Barlow Bold" pitchFamily="34" charset="-120"/>
              </a:rPr>
              <a:t>Enhances Understanding</a:t>
            </a:r>
            <a:r>
              <a:rPr lang="en-IN" sz="1200" b="1" dirty="0">
                <a:solidFill>
                  <a:srgbClr val="7030A0"/>
                </a:solidFill>
                <a:ea typeface="Barlow Bold" pitchFamily="34" charset="-122"/>
                <a:cs typeface="Barlow Bold" pitchFamily="34" charset="-120"/>
              </a:rPr>
              <a:t>:</a:t>
            </a:r>
            <a:r>
              <a:rPr lang="en-US" sz="1200" b="1" dirty="0">
                <a:solidFill>
                  <a:srgbClr val="7030A0"/>
                </a:solidFill>
                <a:ea typeface="Barlow Bold" pitchFamily="34" charset="-122"/>
                <a:cs typeface="Barlow Bold" pitchFamily="34" charset="-120"/>
              </a:rPr>
              <a:t>Feedback clarifies expectations, helps individuals understand their strengths and weaknesses, and promotes a shared understanding of goals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7030A0"/>
                </a:solidFill>
                <a:ea typeface="Barlow Bold" pitchFamily="34" charset="-122"/>
                <a:cs typeface="Barlow Bold" pitchFamily="34" charset="-120"/>
              </a:rPr>
              <a:t>Improves </a:t>
            </a:r>
            <a:r>
              <a:rPr lang="en-US" sz="1200" b="1" dirty="0" err="1">
                <a:solidFill>
                  <a:srgbClr val="7030A0"/>
                </a:solidFill>
                <a:ea typeface="Barlow Bold" pitchFamily="34" charset="-122"/>
                <a:cs typeface="Barlow Bold" pitchFamily="34" charset="-120"/>
              </a:rPr>
              <a:t>Performance:Constructive</a:t>
            </a:r>
            <a:r>
              <a:rPr lang="en-US" sz="1200" b="1" dirty="0">
                <a:solidFill>
                  <a:srgbClr val="7030A0"/>
                </a:solidFill>
                <a:ea typeface="Barlow Bold" pitchFamily="34" charset="-122"/>
                <a:cs typeface="Barlow Bold" pitchFamily="34" charset="-120"/>
              </a:rPr>
              <a:t> feedback motivates individuals to strive for excellence by identifying areas for growth and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7030A0"/>
                </a:solidFill>
                <a:ea typeface="Barlow Bold" pitchFamily="34" charset="-122"/>
                <a:cs typeface="Barlow Bold" pitchFamily="34" charset="-120"/>
              </a:rPr>
              <a:t>Fosters </a:t>
            </a:r>
            <a:r>
              <a:rPr lang="en-US" sz="1200" b="1" dirty="0" err="1">
                <a:solidFill>
                  <a:srgbClr val="7030A0"/>
                </a:solidFill>
                <a:ea typeface="Barlow Bold" pitchFamily="34" charset="-122"/>
                <a:cs typeface="Barlow Bold" pitchFamily="34" charset="-120"/>
              </a:rPr>
              <a:t>Relationships:Open</a:t>
            </a:r>
            <a:r>
              <a:rPr lang="en-US" sz="1200" b="1" dirty="0">
                <a:solidFill>
                  <a:srgbClr val="7030A0"/>
                </a:solidFill>
                <a:ea typeface="Barlow Bold" pitchFamily="34" charset="-122"/>
                <a:cs typeface="Barlow Bold" pitchFamily="34" charset="-120"/>
              </a:rPr>
              <a:t> and honest feedback builds trust and strengthens relationships, allowing for collaboration and support.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7030A0"/>
                </a:solidFill>
                <a:ea typeface="Barlow Bold" pitchFamily="34" charset="-122"/>
                <a:cs typeface="Barlow Bold" pitchFamily="34" charset="-120"/>
              </a:rPr>
              <a:t> </a:t>
            </a:r>
            <a:endParaRPr lang="en-US" sz="1200" dirty="0">
              <a:solidFill>
                <a:srgbClr val="7030A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7030A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dirty="0">
                <a:solidFill>
                  <a:srgbClr val="7030A0"/>
                </a:solidFill>
                <a:ea typeface="Barlow Bold" pitchFamily="34" charset="-122"/>
                <a:cs typeface="Barlow Bold" pitchFamily="34" charset="-120"/>
              </a:rPr>
              <a:t> 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80C16-0DC5-2B4F-0ECC-F3FA67F552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7244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82829-01C8-407A-B2FE-3F16AD219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0DDC2-E151-02D9-868B-633C233F5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407FE-AF1E-B106-64CC-79C2D19D1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BECE98-7705-98BE-6220-F129BEB420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1935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A0C46-EF6D-00AC-62CC-155F74AAD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72BC1B-14D6-6401-2BFF-0521F1457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6D12D4-2A01-5FD0-B2DE-021AF2FF8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76E3B-1439-E07F-881F-23C788BBD3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9254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2A2E4-259B-588A-9370-D5DB7B4AE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D85FA2-650C-626A-873A-ADCF2C9B5B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5BD84-9F03-3771-74E6-27F10D05C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5A295-D887-F4A2-F420-25445B7AB9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708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A4FF9-EABA-80B3-DAD5-627ADC34A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7B22E1-D02A-1551-1A10-C29AF211F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B14B41-E25F-4956-D603-29F086A74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Negative tone c</a:t>
            </a: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 make criticism feel hurtful and demotivating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Positive tone Creates a more receptive environment for feedback.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Empathetic delivery Shows genuine care and a desire to help.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DC986-3E83-6E44-3E24-EC4C41B7D1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3900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866D7-99D0-248B-9386-395492C18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953E3E-A9B0-0928-B1F7-952AF18DE9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45C44F-C618-7D09-6727-EDC0ACC00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C175E-62FE-7E96-7344-1DBA0D21AE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4403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017FA-EA7D-A297-81FE-E41EC5FCD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18B2B-45D9-6FDD-642C-34EFC708C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21352-C543-99C2-A355-B22E80CED8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1200" dirty="0">
                <a:latin typeface="Calibri"/>
                <a:cs typeface="Calibri"/>
              </a:rPr>
              <a:t>Choose the Right Time and Place: Select a private and comfortable setting where the receiver can focus on the feedback.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1200" dirty="0">
                <a:latin typeface="Calibri"/>
                <a:cs typeface="Calibri"/>
              </a:rPr>
              <a:t>Use "I" Statements: Frame feedback as observations about your own experience, rather than blaming the receiver.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1200" dirty="0">
                <a:latin typeface="Calibri"/>
                <a:cs typeface="Calibri"/>
              </a:rPr>
              <a:t> Focus on Behavior, Not Personality: Avoid making generalizations about the receiver's character and instead focus on specific actions or behaviors.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EB8BBD-AB5A-F814-18DE-C398599EB0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E1703-48BD-4280-9492-A53934329290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447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13730-0535-4325-A862-C41282738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EB469-CFF5-4858-ABD7-FA07445A0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AED71-2B21-4E56-81F6-CB58D1C28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E40B2-311C-435C-BC2A-0035E99B0381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C4C3A-D686-4162-B54B-042D8E412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766A9-0693-4315-900F-1515832CA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779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3E44D-1D63-4E2E-A90F-7F659EDB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4347E-936C-4B6D-AEE9-54625F187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91610-1463-4FA6-A6F1-26FC412D5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603B-C825-4802-A2D0-FD58862B6825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E9266-8D03-494E-82B5-6ECF9391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29AAC-B949-445B-B7C6-44FD19F9F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943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8FB65-63EB-453D-8010-11ACE3AD9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264CF-AC36-42D0-8C75-64671BC1F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677AD-B93C-4BCD-8760-AB54A4152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3135-1919-4FB8-8986-DFC8D5ED20C0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A9628-F1DE-4D35-B864-FA397F6FA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E95AB-0B21-46B9-92E0-477EB586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2845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28010" y="699896"/>
            <a:ext cx="5935979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6B7F6-1AA2-4C37-8B09-64E1D1A3DD86}" type="datetime1">
              <a:rPr lang="en-US" smtClean="0"/>
              <a:t>12/21/2024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708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884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5185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47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425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1808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872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6242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E3C7F-9821-48FF-A052-4A556A46C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DCC0A-F12A-4DE2-B960-3E736BAB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0D957-EB6C-4938-9257-96071E7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FA1CA-19A7-42F3-BD10-D333C3A508F7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6021-1489-453C-9D0F-A86F3616C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C6BAB-1A8A-40EF-8560-C6645970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8307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2898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5482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0475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3826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42DC-3109-4524-A16D-BC134B04B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96C9C-7BED-4F9E-940D-30A2A5EF0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2B8A1-2271-46E8-AD09-68B4C15D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4BAA0-75E4-4937-8AEF-28E93756B0EA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6F70B-E2E4-486E-974E-F6E746C08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95493C-E31A-4D63-A528-F687C1E15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965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07087-A2DE-40ED-A0C7-6C9828B9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8380C-1F92-49DA-899C-A1F907A0DF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10A1FA-CA99-4E7D-BBB7-89CC81DF8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E8BE2-09A6-4BC0-8695-E9934897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5D09-0E0A-414A-9137-E7F36F0EE69C}" type="datetime1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F5D06-612A-4163-A2AB-F7405DB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3FA00-B84B-41BA-B419-943611D1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082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CAC3-1D99-4501-BB03-38262D31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0F575-900C-4DA5-B45A-C17A32593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BAC5D-AF69-4043-AA58-6CF20B5C1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85E6EB-56D9-45AF-98B2-4055A151BA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417B11-706E-4D18-A364-7CC60B8D2E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D09C32-AC10-4F76-B9B7-342C35309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7ADE-758F-42EA-AF12-932B905B1CD2}" type="datetime1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B1DF9-10DC-4BE7-A528-1748CC06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B9C78-1A16-4742-B1DB-A5B4A930B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3669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59E5-CA3A-4737-9AF3-751A787B8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35AB06-ACA0-471F-AEC6-0011194F3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58BF-C1A9-4B5F-B61B-26057976F397}" type="datetime1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E6AB11-3BC6-4748-841A-3F021A088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7D8BB-1B8B-4EB1-B1F5-6DFB45D1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763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F0504-927C-4D21-9B48-390AEE499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D272D-9C7B-4EA6-9ED4-4AF625CBBF64}" type="datetime1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AD52FE-5139-4781-B0A9-BE88BD9D8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75BB7-4871-4D8F-B59C-8493A872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466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1BCD7-32D5-4A9F-8480-A12583C63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05392-DBC8-496A-BEFE-44129D71F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83567-7F3B-46D1-82CA-F3EE109C2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B1B5D-A290-41EF-8F65-1BE10F45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4909-DC8F-4A3C-9F36-1F462592370C}" type="datetime1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A3946-AD1C-4C4F-A58D-1174F550F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5EB6F-8344-4468-9A25-1ED06B7F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5347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9A998-6B4F-4AE3-A63D-1F141C687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3D77F-0CE2-4745-8A4E-44F20130D6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1537D-192F-4E95-83C3-D76B38D18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79C35-E9B2-4D43-974F-77F8DBDA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CDB12-3391-4B6A-9A7F-ECFE1F81B3D0}" type="datetime1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75D92-E9EE-4376-87DD-D19A6E64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31D4-4CA6-4ED9-873D-5E442FF91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66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tile tx="1905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155133-4E52-4DFD-8F0C-3176AC914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1209C-5086-42FB-A988-5E1095BBB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06AD6-F180-4842-9AE4-2C4220DA69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F2A86-645B-4FF8-BD3D-6D8452784F60}" type="datetime1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B07E0-7AD8-4E17-B3C2-E1891A957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CC2A8-6D78-49F9-A3C9-7CA540F64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EA068B-C894-40B2-AA24-F7F9A7F9A06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152400"/>
            <a:ext cx="990600" cy="10168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8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6E8F4-7C8F-475F-85E7-E9E077286C73}" type="datetimeFigureOut">
              <a:rPr lang="en-IN" smtClean="0"/>
              <a:t>21-12-2024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143FA-3937-44B1-81BC-1DD47167A26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074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1.m4a"/><Relationship Id="rId7" Type="http://schemas.openxmlformats.org/officeDocument/2006/relationships/image" Target="../media/image16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1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12" Type="http://schemas.openxmlformats.org/officeDocument/2006/relationships/hyperlink" Target="http://www.gdchmumbai.org/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11" Type="http://schemas.openxmlformats.org/officeDocument/2006/relationships/hyperlink" Target="mailto:deangdch_Mumbai@yahoo.com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audio" Target="../media/media4.m4a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11.png"/><Relationship Id="rId2" Type="http://schemas.microsoft.com/office/2007/relationships/media" Target="../media/media4.m4a"/><Relationship Id="rId16" Type="http://schemas.microsoft.com/office/2007/relationships/diagramDrawing" Target="../diagrams/drawing2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11" Type="http://schemas.microsoft.com/office/2007/relationships/diagramDrawing" Target="../diagrams/drawing1.xml"/><Relationship Id="rId5" Type="http://schemas.openxmlformats.org/officeDocument/2006/relationships/notesSlide" Target="../notesSlides/notesSlide3.xml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slideLayout" Target="../slideLayouts/slideLayout12.xml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5.m4a"/><Relationship Id="rId7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7.m4a"/><Relationship Id="rId7" Type="http://schemas.openxmlformats.org/officeDocument/2006/relationships/image" Target="../media/image14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1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9.m4a"/><Relationship Id="rId7" Type="http://schemas.openxmlformats.org/officeDocument/2006/relationships/image" Target="../media/image15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4862" y="4082141"/>
            <a:ext cx="1116965" cy="0"/>
          </a:xfrm>
          <a:custGeom>
            <a:avLst/>
            <a:gdLst/>
            <a:ahLst/>
            <a:cxnLst/>
            <a:rect l="l" t="t" r="r" b="b"/>
            <a:pathLst>
              <a:path w="1116964">
                <a:moveTo>
                  <a:pt x="0" y="0"/>
                </a:moveTo>
                <a:lnTo>
                  <a:pt x="1116466" y="0"/>
                </a:lnTo>
              </a:path>
            </a:pathLst>
          </a:custGeom>
          <a:ln w="57150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19107" y="2475191"/>
            <a:ext cx="100583" cy="13411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68259" y="2475191"/>
            <a:ext cx="100583" cy="13411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24190" y="2475191"/>
            <a:ext cx="100583" cy="13411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80122" y="2475191"/>
            <a:ext cx="100583" cy="134113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749721" y="4182722"/>
            <a:ext cx="2715895" cy="2677160"/>
            <a:chOff x="6225720" y="4182722"/>
            <a:chExt cx="2715895" cy="2677160"/>
          </a:xfrm>
        </p:grpSpPr>
        <p:sp>
          <p:nvSpPr>
            <p:cNvPr id="8" name="object 8"/>
            <p:cNvSpPr/>
            <p:nvPr/>
          </p:nvSpPr>
          <p:spPr>
            <a:xfrm>
              <a:off x="6466114" y="4408932"/>
              <a:ext cx="2473960" cy="2449195"/>
            </a:xfrm>
            <a:custGeom>
              <a:avLst/>
              <a:gdLst/>
              <a:ahLst/>
              <a:cxnLst/>
              <a:rect l="l" t="t" r="r" b="b"/>
              <a:pathLst>
                <a:path w="2473959" h="2449195">
                  <a:moveTo>
                    <a:pt x="2111503" y="482816"/>
                  </a:moveTo>
                  <a:lnTo>
                    <a:pt x="2138834" y="520411"/>
                  </a:lnTo>
                  <a:lnTo>
                    <a:pt x="2165094" y="558860"/>
                  </a:lnTo>
                  <a:lnTo>
                    <a:pt x="2190282" y="598128"/>
                  </a:lnTo>
                  <a:lnTo>
                    <a:pt x="2214398" y="638182"/>
                  </a:lnTo>
                  <a:lnTo>
                    <a:pt x="2237442" y="678987"/>
                  </a:lnTo>
                  <a:lnTo>
                    <a:pt x="2259415" y="720509"/>
                  </a:lnTo>
                  <a:lnTo>
                    <a:pt x="2280315" y="762714"/>
                  </a:lnTo>
                  <a:lnTo>
                    <a:pt x="2300144" y="805568"/>
                  </a:lnTo>
                  <a:lnTo>
                    <a:pt x="2318901" y="849037"/>
                  </a:lnTo>
                  <a:lnTo>
                    <a:pt x="2336586" y="893086"/>
                  </a:lnTo>
                  <a:lnTo>
                    <a:pt x="2353199" y="937682"/>
                  </a:lnTo>
                  <a:lnTo>
                    <a:pt x="2368741" y="982790"/>
                  </a:lnTo>
                  <a:lnTo>
                    <a:pt x="2383210" y="1028377"/>
                  </a:lnTo>
                  <a:lnTo>
                    <a:pt x="2396608" y="1074407"/>
                  </a:lnTo>
                  <a:lnTo>
                    <a:pt x="2408934" y="1120847"/>
                  </a:lnTo>
                  <a:lnTo>
                    <a:pt x="2420188" y="1167662"/>
                  </a:lnTo>
                  <a:lnTo>
                    <a:pt x="2430371" y="1214819"/>
                  </a:lnTo>
                  <a:lnTo>
                    <a:pt x="2439481" y="1262284"/>
                  </a:lnTo>
                  <a:lnTo>
                    <a:pt x="2447520" y="1310022"/>
                  </a:lnTo>
                  <a:lnTo>
                    <a:pt x="2454487" y="1357998"/>
                  </a:lnTo>
                  <a:lnTo>
                    <a:pt x="2460382" y="1406180"/>
                  </a:lnTo>
                  <a:lnTo>
                    <a:pt x="2465205" y="1454533"/>
                  </a:lnTo>
                  <a:lnTo>
                    <a:pt x="2468956" y="1503022"/>
                  </a:lnTo>
                  <a:lnTo>
                    <a:pt x="2471636" y="1551613"/>
                  </a:lnTo>
                  <a:lnTo>
                    <a:pt x="2473244" y="1600273"/>
                  </a:lnTo>
                  <a:lnTo>
                    <a:pt x="2473779" y="1648967"/>
                  </a:lnTo>
                  <a:lnTo>
                    <a:pt x="2473244" y="1697661"/>
                  </a:lnTo>
                  <a:lnTo>
                    <a:pt x="2471636" y="1746321"/>
                  </a:lnTo>
                  <a:lnTo>
                    <a:pt x="2468956" y="1794912"/>
                  </a:lnTo>
                  <a:lnTo>
                    <a:pt x="2465205" y="1843401"/>
                  </a:lnTo>
                  <a:lnTo>
                    <a:pt x="2460382" y="1891754"/>
                  </a:lnTo>
                  <a:lnTo>
                    <a:pt x="2454487" y="1939935"/>
                  </a:lnTo>
                  <a:lnTo>
                    <a:pt x="2447520" y="1987912"/>
                  </a:lnTo>
                  <a:lnTo>
                    <a:pt x="2439481" y="2035650"/>
                  </a:lnTo>
                  <a:lnTo>
                    <a:pt x="2430371" y="2083114"/>
                  </a:lnTo>
                  <a:lnTo>
                    <a:pt x="2420188" y="2130271"/>
                  </a:lnTo>
                  <a:lnTo>
                    <a:pt x="2408934" y="2177087"/>
                  </a:lnTo>
                  <a:lnTo>
                    <a:pt x="2396608" y="2223527"/>
                  </a:lnTo>
                  <a:lnTo>
                    <a:pt x="2383210" y="2269557"/>
                  </a:lnTo>
                  <a:lnTo>
                    <a:pt x="2368741" y="2315143"/>
                  </a:lnTo>
                  <a:lnTo>
                    <a:pt x="2353199" y="2360251"/>
                  </a:lnTo>
                  <a:lnTo>
                    <a:pt x="2336586" y="2404847"/>
                  </a:lnTo>
                  <a:lnTo>
                    <a:pt x="2318901" y="2448896"/>
                  </a:lnTo>
                  <a:lnTo>
                    <a:pt x="2318827" y="2449067"/>
                  </a:lnTo>
                </a:path>
                <a:path w="2473959" h="2449195">
                  <a:moveTo>
                    <a:pt x="154952" y="2449067"/>
                  </a:moveTo>
                  <a:lnTo>
                    <a:pt x="137193" y="2404847"/>
                  </a:lnTo>
                  <a:lnTo>
                    <a:pt x="120580" y="2360251"/>
                  </a:lnTo>
                  <a:lnTo>
                    <a:pt x="105038" y="2315143"/>
                  </a:lnTo>
                  <a:lnTo>
                    <a:pt x="90569" y="2269557"/>
                  </a:lnTo>
                  <a:lnTo>
                    <a:pt x="77171" y="2223527"/>
                  </a:lnTo>
                  <a:lnTo>
                    <a:pt x="64845" y="2177087"/>
                  </a:lnTo>
                  <a:lnTo>
                    <a:pt x="53591" y="2130271"/>
                  </a:lnTo>
                  <a:lnTo>
                    <a:pt x="43408" y="2083114"/>
                  </a:lnTo>
                  <a:lnTo>
                    <a:pt x="34298" y="2035650"/>
                  </a:lnTo>
                  <a:lnTo>
                    <a:pt x="26259" y="1987912"/>
                  </a:lnTo>
                  <a:lnTo>
                    <a:pt x="19292" y="1939935"/>
                  </a:lnTo>
                  <a:lnTo>
                    <a:pt x="13397" y="1891754"/>
                  </a:lnTo>
                  <a:lnTo>
                    <a:pt x="8574" y="1843401"/>
                  </a:lnTo>
                  <a:lnTo>
                    <a:pt x="4823" y="1794912"/>
                  </a:lnTo>
                  <a:lnTo>
                    <a:pt x="2143" y="1746321"/>
                  </a:lnTo>
                  <a:lnTo>
                    <a:pt x="535" y="1697661"/>
                  </a:lnTo>
                  <a:lnTo>
                    <a:pt x="0" y="1648967"/>
                  </a:lnTo>
                  <a:lnTo>
                    <a:pt x="535" y="1600273"/>
                  </a:lnTo>
                  <a:lnTo>
                    <a:pt x="2143" y="1551613"/>
                  </a:lnTo>
                  <a:lnTo>
                    <a:pt x="4823" y="1503022"/>
                  </a:lnTo>
                  <a:lnTo>
                    <a:pt x="8574" y="1454533"/>
                  </a:lnTo>
                  <a:lnTo>
                    <a:pt x="13397" y="1406180"/>
                  </a:lnTo>
                  <a:lnTo>
                    <a:pt x="19292" y="1357998"/>
                  </a:lnTo>
                  <a:lnTo>
                    <a:pt x="26259" y="1310022"/>
                  </a:lnTo>
                  <a:lnTo>
                    <a:pt x="34298" y="1262284"/>
                  </a:lnTo>
                  <a:lnTo>
                    <a:pt x="43408" y="1214819"/>
                  </a:lnTo>
                  <a:lnTo>
                    <a:pt x="53591" y="1167662"/>
                  </a:lnTo>
                  <a:lnTo>
                    <a:pt x="64845" y="1120847"/>
                  </a:lnTo>
                  <a:lnTo>
                    <a:pt x="77171" y="1074407"/>
                  </a:lnTo>
                  <a:lnTo>
                    <a:pt x="90569" y="1028377"/>
                  </a:lnTo>
                  <a:lnTo>
                    <a:pt x="105038" y="982790"/>
                  </a:lnTo>
                  <a:lnTo>
                    <a:pt x="120580" y="937682"/>
                  </a:lnTo>
                  <a:lnTo>
                    <a:pt x="137193" y="893086"/>
                  </a:lnTo>
                  <a:lnTo>
                    <a:pt x="154878" y="849037"/>
                  </a:lnTo>
                  <a:lnTo>
                    <a:pt x="173635" y="805568"/>
                  </a:lnTo>
                  <a:lnTo>
                    <a:pt x="193464" y="762714"/>
                  </a:lnTo>
                  <a:lnTo>
                    <a:pt x="214364" y="720509"/>
                  </a:lnTo>
                  <a:lnTo>
                    <a:pt x="236337" y="678987"/>
                  </a:lnTo>
                  <a:lnTo>
                    <a:pt x="259381" y="638182"/>
                  </a:lnTo>
                  <a:lnTo>
                    <a:pt x="283497" y="598128"/>
                  </a:lnTo>
                  <a:lnTo>
                    <a:pt x="308685" y="558860"/>
                  </a:lnTo>
                  <a:lnTo>
                    <a:pt x="334945" y="520411"/>
                  </a:lnTo>
                  <a:lnTo>
                    <a:pt x="362276" y="482816"/>
                  </a:lnTo>
                  <a:lnTo>
                    <a:pt x="393510" y="442581"/>
                  </a:lnTo>
                  <a:lnTo>
                    <a:pt x="425524" y="404096"/>
                  </a:lnTo>
                  <a:lnTo>
                    <a:pt x="458285" y="367360"/>
                  </a:lnTo>
                  <a:lnTo>
                    <a:pt x="491756" y="332373"/>
                  </a:lnTo>
                  <a:lnTo>
                    <a:pt x="525903" y="299136"/>
                  </a:lnTo>
                  <a:lnTo>
                    <a:pt x="560693" y="267648"/>
                  </a:lnTo>
                  <a:lnTo>
                    <a:pt x="596089" y="237909"/>
                  </a:lnTo>
                  <a:lnTo>
                    <a:pt x="632058" y="209920"/>
                  </a:lnTo>
                  <a:lnTo>
                    <a:pt x="668565" y="183680"/>
                  </a:lnTo>
                  <a:lnTo>
                    <a:pt x="705574" y="159189"/>
                  </a:lnTo>
                  <a:lnTo>
                    <a:pt x="743052" y="136448"/>
                  </a:lnTo>
                  <a:lnTo>
                    <a:pt x="780963" y="115456"/>
                  </a:lnTo>
                  <a:lnTo>
                    <a:pt x="819273" y="96213"/>
                  </a:lnTo>
                  <a:lnTo>
                    <a:pt x="857948" y="78720"/>
                  </a:lnTo>
                  <a:lnTo>
                    <a:pt x="896952" y="62976"/>
                  </a:lnTo>
                  <a:lnTo>
                    <a:pt x="936251" y="48981"/>
                  </a:lnTo>
                  <a:lnTo>
                    <a:pt x="975810" y="36736"/>
                  </a:lnTo>
                  <a:lnTo>
                    <a:pt x="1015594" y="26240"/>
                  </a:lnTo>
                  <a:lnTo>
                    <a:pt x="1055570" y="17493"/>
                  </a:lnTo>
                  <a:lnTo>
                    <a:pt x="1095701" y="10496"/>
                  </a:lnTo>
                  <a:lnTo>
                    <a:pt x="1135954" y="5248"/>
                  </a:lnTo>
                  <a:lnTo>
                    <a:pt x="1176293" y="1749"/>
                  </a:lnTo>
                  <a:lnTo>
                    <a:pt x="1216685" y="0"/>
                  </a:lnTo>
                  <a:lnTo>
                    <a:pt x="1257094" y="0"/>
                  </a:lnTo>
                  <a:lnTo>
                    <a:pt x="1297485" y="1749"/>
                  </a:lnTo>
                  <a:lnTo>
                    <a:pt x="1337825" y="5248"/>
                  </a:lnTo>
                  <a:lnTo>
                    <a:pt x="1378078" y="10496"/>
                  </a:lnTo>
                  <a:lnTo>
                    <a:pt x="1418209" y="17493"/>
                  </a:lnTo>
                  <a:lnTo>
                    <a:pt x="1458185" y="26240"/>
                  </a:lnTo>
                  <a:lnTo>
                    <a:pt x="1497969" y="36736"/>
                  </a:lnTo>
                  <a:lnTo>
                    <a:pt x="1537528" y="48981"/>
                  </a:lnTo>
                  <a:lnTo>
                    <a:pt x="1576827" y="62976"/>
                  </a:lnTo>
                  <a:lnTo>
                    <a:pt x="1615831" y="78720"/>
                  </a:lnTo>
                  <a:lnTo>
                    <a:pt x="1654505" y="96213"/>
                  </a:lnTo>
                  <a:lnTo>
                    <a:pt x="1692816" y="115456"/>
                  </a:lnTo>
                  <a:lnTo>
                    <a:pt x="1730727" y="136448"/>
                  </a:lnTo>
                  <a:lnTo>
                    <a:pt x="1768205" y="159189"/>
                  </a:lnTo>
                  <a:lnTo>
                    <a:pt x="1805214" y="183680"/>
                  </a:lnTo>
                  <a:lnTo>
                    <a:pt x="1841721" y="209920"/>
                  </a:lnTo>
                  <a:lnTo>
                    <a:pt x="1877690" y="237909"/>
                  </a:lnTo>
                  <a:lnTo>
                    <a:pt x="1913086" y="267648"/>
                  </a:lnTo>
                  <a:lnTo>
                    <a:pt x="1947875" y="299136"/>
                  </a:lnTo>
                  <a:lnTo>
                    <a:pt x="1982023" y="332373"/>
                  </a:lnTo>
                  <a:lnTo>
                    <a:pt x="2015494" y="367360"/>
                  </a:lnTo>
                  <a:lnTo>
                    <a:pt x="2048255" y="404096"/>
                  </a:lnTo>
                  <a:lnTo>
                    <a:pt x="2080269" y="442581"/>
                  </a:lnTo>
                  <a:lnTo>
                    <a:pt x="2111503" y="482816"/>
                  </a:lnTo>
                </a:path>
              </a:pathLst>
            </a:custGeom>
            <a:ln w="317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227307" y="4184309"/>
              <a:ext cx="951230" cy="1268730"/>
            </a:xfrm>
            <a:custGeom>
              <a:avLst/>
              <a:gdLst/>
              <a:ahLst/>
              <a:cxnLst/>
              <a:rect l="l" t="t" r="r" b="b"/>
              <a:pathLst>
                <a:path w="951229" h="1268729">
                  <a:moveTo>
                    <a:pt x="811848" y="185721"/>
                  </a:moveTo>
                  <a:lnTo>
                    <a:pt x="838314" y="223981"/>
                  </a:lnTo>
                  <a:lnTo>
                    <a:pt x="861993" y="264318"/>
                  </a:lnTo>
                  <a:lnTo>
                    <a:pt x="882887" y="306501"/>
                  </a:lnTo>
                  <a:lnTo>
                    <a:pt x="900995" y="350299"/>
                  </a:lnTo>
                  <a:lnTo>
                    <a:pt x="916317" y="395483"/>
                  </a:lnTo>
                  <a:lnTo>
                    <a:pt x="928853" y="441820"/>
                  </a:lnTo>
                  <a:lnTo>
                    <a:pt x="938603" y="489080"/>
                  </a:lnTo>
                  <a:lnTo>
                    <a:pt x="945568" y="537033"/>
                  </a:lnTo>
                  <a:lnTo>
                    <a:pt x="949747" y="585447"/>
                  </a:lnTo>
                  <a:lnTo>
                    <a:pt x="951139" y="634093"/>
                  </a:lnTo>
                  <a:lnTo>
                    <a:pt x="949747" y="682738"/>
                  </a:lnTo>
                  <a:lnTo>
                    <a:pt x="945568" y="731152"/>
                  </a:lnTo>
                  <a:lnTo>
                    <a:pt x="938603" y="779105"/>
                  </a:lnTo>
                  <a:lnTo>
                    <a:pt x="928853" y="826365"/>
                  </a:lnTo>
                  <a:lnTo>
                    <a:pt x="916317" y="872702"/>
                  </a:lnTo>
                  <a:lnTo>
                    <a:pt x="900995" y="917886"/>
                  </a:lnTo>
                  <a:lnTo>
                    <a:pt x="882887" y="961684"/>
                  </a:lnTo>
                  <a:lnTo>
                    <a:pt x="861993" y="1003867"/>
                  </a:lnTo>
                  <a:lnTo>
                    <a:pt x="838314" y="1044204"/>
                  </a:lnTo>
                  <a:lnTo>
                    <a:pt x="811848" y="1082464"/>
                  </a:lnTo>
                  <a:lnTo>
                    <a:pt x="779866" y="1121443"/>
                  </a:lnTo>
                  <a:lnTo>
                    <a:pt x="745984" y="1155836"/>
                  </a:lnTo>
                  <a:lnTo>
                    <a:pt x="710440" y="1185643"/>
                  </a:lnTo>
                  <a:lnTo>
                    <a:pt x="673471" y="1210864"/>
                  </a:lnTo>
                  <a:lnTo>
                    <a:pt x="635316" y="1231500"/>
                  </a:lnTo>
                  <a:lnTo>
                    <a:pt x="596210" y="1247550"/>
                  </a:lnTo>
                  <a:lnTo>
                    <a:pt x="556392" y="1259015"/>
                  </a:lnTo>
                  <a:lnTo>
                    <a:pt x="516100" y="1265893"/>
                  </a:lnTo>
                  <a:lnTo>
                    <a:pt x="475569" y="1268186"/>
                  </a:lnTo>
                  <a:lnTo>
                    <a:pt x="435039" y="1265893"/>
                  </a:lnTo>
                  <a:lnTo>
                    <a:pt x="394747" y="1259015"/>
                  </a:lnTo>
                  <a:lnTo>
                    <a:pt x="354929" y="1247550"/>
                  </a:lnTo>
                  <a:lnTo>
                    <a:pt x="315823" y="1231500"/>
                  </a:lnTo>
                  <a:lnTo>
                    <a:pt x="277668" y="1210864"/>
                  </a:lnTo>
                  <a:lnTo>
                    <a:pt x="240699" y="1185643"/>
                  </a:lnTo>
                  <a:lnTo>
                    <a:pt x="205155" y="1155836"/>
                  </a:lnTo>
                  <a:lnTo>
                    <a:pt x="171273" y="1121443"/>
                  </a:lnTo>
                  <a:lnTo>
                    <a:pt x="139291" y="1082464"/>
                  </a:lnTo>
                  <a:lnTo>
                    <a:pt x="112825" y="1044204"/>
                  </a:lnTo>
                  <a:lnTo>
                    <a:pt x="89146" y="1003867"/>
                  </a:lnTo>
                  <a:lnTo>
                    <a:pt x="68252" y="961684"/>
                  </a:lnTo>
                  <a:lnTo>
                    <a:pt x="50144" y="917886"/>
                  </a:lnTo>
                  <a:lnTo>
                    <a:pt x="34822" y="872702"/>
                  </a:lnTo>
                  <a:lnTo>
                    <a:pt x="22286" y="826365"/>
                  </a:lnTo>
                  <a:lnTo>
                    <a:pt x="12536" y="779105"/>
                  </a:lnTo>
                  <a:lnTo>
                    <a:pt x="5571" y="731152"/>
                  </a:lnTo>
                  <a:lnTo>
                    <a:pt x="1392" y="682738"/>
                  </a:lnTo>
                  <a:lnTo>
                    <a:pt x="0" y="634093"/>
                  </a:lnTo>
                  <a:lnTo>
                    <a:pt x="1392" y="585447"/>
                  </a:lnTo>
                  <a:lnTo>
                    <a:pt x="5571" y="537033"/>
                  </a:lnTo>
                  <a:lnTo>
                    <a:pt x="12536" y="489080"/>
                  </a:lnTo>
                  <a:lnTo>
                    <a:pt x="22286" y="441820"/>
                  </a:lnTo>
                  <a:lnTo>
                    <a:pt x="34822" y="395483"/>
                  </a:lnTo>
                  <a:lnTo>
                    <a:pt x="50144" y="350299"/>
                  </a:lnTo>
                  <a:lnTo>
                    <a:pt x="68252" y="306501"/>
                  </a:lnTo>
                  <a:lnTo>
                    <a:pt x="89146" y="264318"/>
                  </a:lnTo>
                  <a:lnTo>
                    <a:pt x="112825" y="223981"/>
                  </a:lnTo>
                  <a:lnTo>
                    <a:pt x="139291" y="185721"/>
                  </a:lnTo>
                  <a:lnTo>
                    <a:pt x="171273" y="146742"/>
                  </a:lnTo>
                  <a:lnTo>
                    <a:pt x="205155" y="112350"/>
                  </a:lnTo>
                  <a:lnTo>
                    <a:pt x="240699" y="82542"/>
                  </a:lnTo>
                  <a:lnTo>
                    <a:pt x="277668" y="57321"/>
                  </a:lnTo>
                  <a:lnTo>
                    <a:pt x="315823" y="36685"/>
                  </a:lnTo>
                  <a:lnTo>
                    <a:pt x="354929" y="20635"/>
                  </a:lnTo>
                  <a:lnTo>
                    <a:pt x="394747" y="9171"/>
                  </a:lnTo>
                  <a:lnTo>
                    <a:pt x="435039" y="2292"/>
                  </a:lnTo>
                  <a:lnTo>
                    <a:pt x="475569" y="0"/>
                  </a:lnTo>
                  <a:lnTo>
                    <a:pt x="516100" y="2292"/>
                  </a:lnTo>
                  <a:lnTo>
                    <a:pt x="556392" y="9171"/>
                  </a:lnTo>
                  <a:lnTo>
                    <a:pt x="596210" y="20635"/>
                  </a:lnTo>
                  <a:lnTo>
                    <a:pt x="635316" y="36685"/>
                  </a:lnTo>
                  <a:lnTo>
                    <a:pt x="673471" y="57321"/>
                  </a:lnTo>
                  <a:lnTo>
                    <a:pt x="710440" y="82542"/>
                  </a:lnTo>
                  <a:lnTo>
                    <a:pt x="745984" y="112350"/>
                  </a:lnTo>
                  <a:lnTo>
                    <a:pt x="779866" y="146742"/>
                  </a:lnTo>
                  <a:lnTo>
                    <a:pt x="811848" y="185721"/>
                  </a:lnTo>
                  <a:close/>
                </a:path>
              </a:pathLst>
            </a:custGeom>
            <a:ln w="317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85800" y="2438400"/>
            <a:ext cx="3775473" cy="297279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130572" y="2833013"/>
            <a:ext cx="626766" cy="66200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724400" y="5105400"/>
            <a:ext cx="7848600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457200">
              <a:spcBef>
                <a:spcPts val="100"/>
              </a:spcBef>
            </a:pPr>
            <a:r>
              <a:rPr b="1" spc="-20" dirty="0">
                <a:solidFill>
                  <a:srgbClr val="99244F"/>
                </a:solidFill>
                <a:latin typeface="Calibri"/>
                <a:cs typeface="Calibri"/>
              </a:rPr>
              <a:t>DEPARTMENT</a:t>
            </a:r>
            <a:r>
              <a:rPr b="1" spc="5" dirty="0">
                <a:solidFill>
                  <a:srgbClr val="99244F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99244F"/>
                </a:solidFill>
                <a:latin typeface="Calibri"/>
                <a:cs typeface="Calibri"/>
              </a:rPr>
              <a:t>OF</a:t>
            </a:r>
            <a:r>
              <a:rPr b="1" spc="10" dirty="0">
                <a:solidFill>
                  <a:srgbClr val="99244F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99244F"/>
                </a:solidFill>
                <a:latin typeface="Calibri"/>
                <a:cs typeface="Calibri"/>
              </a:rPr>
              <a:t>PE</a:t>
            </a:r>
            <a:r>
              <a:rPr lang="en-IN" b="1" spc="-10" dirty="0">
                <a:solidFill>
                  <a:srgbClr val="99244F"/>
                </a:solidFill>
                <a:latin typeface="Calibri"/>
                <a:cs typeface="Calibri"/>
              </a:rPr>
              <a:t>DIATRIC AND PREVENTIVE DENTISTRY</a:t>
            </a:r>
          </a:p>
          <a:p>
            <a:pPr marL="12700" marR="5080" defTabSz="457200">
              <a:spcBef>
                <a:spcPts val="100"/>
              </a:spcBef>
            </a:pPr>
            <a:r>
              <a:rPr lang="en-US" b="1" spc="-10" dirty="0">
                <a:solidFill>
                  <a:srgbClr val="99244F"/>
                </a:solidFill>
                <a:latin typeface="Calibri"/>
                <a:cs typeface="Calibri"/>
              </a:rPr>
              <a:t>PRESENTED BY: DR. SIDDHI BORA </a:t>
            </a:r>
            <a:endParaRPr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24400" y="3581400"/>
            <a:ext cx="760752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>
              <a:spcBef>
                <a:spcPts val="100"/>
              </a:spcBef>
            </a:pPr>
            <a:r>
              <a:rPr sz="2400" b="1" dirty="0">
                <a:solidFill>
                  <a:srgbClr val="7030A0"/>
                </a:solidFill>
                <a:latin typeface="Calibri"/>
                <a:cs typeface="Calibri"/>
              </a:rPr>
              <a:t>GOVERNMENT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7030A0"/>
                </a:solidFill>
                <a:latin typeface="Calibri"/>
                <a:cs typeface="Calibri"/>
              </a:rPr>
              <a:t>DENTAL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030A0"/>
                </a:solidFill>
                <a:latin typeface="Calibri"/>
                <a:cs typeface="Calibri"/>
              </a:rPr>
              <a:t>COLLEGE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7030A0"/>
                </a:solidFill>
                <a:latin typeface="Calibri"/>
                <a:cs typeface="Calibri"/>
              </a:rPr>
              <a:t>&amp;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7030A0"/>
                </a:solidFill>
                <a:latin typeface="Calibri"/>
                <a:cs typeface="Calibri"/>
              </a:rPr>
              <a:t>HOSPITAL,</a:t>
            </a:r>
            <a:r>
              <a:rPr sz="240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7030A0"/>
                </a:solidFill>
                <a:latin typeface="Calibri"/>
                <a:cs typeface="Calibri"/>
              </a:rPr>
              <a:t>MUMBAI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20928" y="403339"/>
            <a:ext cx="6389671" cy="938939"/>
          </a:xfrm>
          <a:prstGeom prst="rect">
            <a:avLst/>
          </a:prstGeom>
        </p:spPr>
        <p:txBody>
          <a:bodyPr vert="horz" wrap="square" lIns="0" tIns="381218" rIns="0" bIns="0" rtlCol="0" anchor="ctr">
            <a:spAutoFit/>
          </a:bodyPr>
          <a:lstStyle/>
          <a:p>
            <a:pPr marL="1123950" algn="ctr">
              <a:lnSpc>
                <a:spcPct val="100000"/>
              </a:lnSpc>
              <a:spcBef>
                <a:spcPts val="110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FEEDBACK AND CRITICISM</a:t>
            </a:r>
            <a:endParaRPr lang="en-IN" sz="3600" dirty="0">
              <a:latin typeface="Calibri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13FEA4-377A-63C8-7C15-B5474A7776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67200"/>
            <a:ext cx="611848" cy="6098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40CDE7-40E6-EE17-DE81-CC1DDC7227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1" t="5000" r="12490" b="24285"/>
          <a:stretch/>
        </p:blipFill>
        <p:spPr>
          <a:xfrm>
            <a:off x="10896600" y="152400"/>
            <a:ext cx="1143000" cy="13062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1111111_UDxHxhvn (1) (1)">
            <a:hlinkClick r:id="" action="ppaction://media"/>
            <a:extLst>
              <a:ext uri="{FF2B5EF4-FFF2-40B4-BE49-F238E27FC236}">
                <a16:creationId xmlns:a16="http://schemas.microsoft.com/office/drawing/2014/main" id="{6D6F847D-1EDC-7BD7-2BEA-3C222E4137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25200" y="594360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3"/>
    </mc:Choice>
    <mc:Fallback xmlns="">
      <p:transition spd="slow" advTm="33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16" objId="15"/>
        <p14:stopEvt time="32987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6BA2F-D4CD-B504-C700-BEFF76DC5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18CC249-B97E-9022-8EAF-CC93725832D0}"/>
              </a:ext>
            </a:extLst>
          </p:cNvPr>
          <p:cNvSpPr txBox="1"/>
          <p:nvPr/>
        </p:nvSpPr>
        <p:spPr>
          <a:xfrm>
            <a:off x="152400" y="914400"/>
            <a:ext cx="99060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Techniques for delivering feedback/criticism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0442AE-C4E1-0473-FD4C-B89B5F5A22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AB676-D47F-2DBF-AA32-8DE59F464C4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AD87B1-1DD3-E270-85BF-AAFAAF34D5A0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6085B6-5AC5-E4B6-FB36-F92818313988}"/>
              </a:ext>
            </a:extLst>
          </p:cNvPr>
          <p:cNvSpPr/>
          <p:nvPr/>
        </p:nvSpPr>
        <p:spPr>
          <a:xfrm>
            <a:off x="1371600" y="2590800"/>
            <a:ext cx="3886200" cy="2667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Dos: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Be timely and relevant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Focus on specific examples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Use “I” statements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Offer solutions &amp; suggestions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1E86AD-EB0E-35A8-AE36-A98182A52E5A}"/>
              </a:ext>
            </a:extLst>
          </p:cNvPr>
          <p:cNvSpPr/>
          <p:nvPr/>
        </p:nvSpPr>
        <p:spPr>
          <a:xfrm>
            <a:off x="6400800" y="2590800"/>
            <a:ext cx="3886200" cy="26670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Don’ts: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Be personal or attack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Focus on past mistakes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Be </a:t>
            </a:r>
            <a:r>
              <a:rPr lang="en-US" sz="2400" dirty="0" err="1"/>
              <a:t>judgemental</a:t>
            </a:r>
            <a:r>
              <a:rPr lang="en-US" sz="2400" dirty="0"/>
              <a:t> or accusatory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Use negative language</a:t>
            </a:r>
          </a:p>
        </p:txBody>
      </p:sp>
      <p:pic>
        <p:nvPicPr>
          <p:cNvPr id="9" name="100">
            <a:hlinkClick r:id="" action="ppaction://media"/>
            <a:extLst>
              <a:ext uri="{FF2B5EF4-FFF2-40B4-BE49-F238E27FC236}">
                <a16:creationId xmlns:a16="http://schemas.microsoft.com/office/drawing/2014/main" id="{CD366569-DEDB-A695-F794-E6A626AAD7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1722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370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12"/>
    </mc:Choice>
    <mc:Fallback xmlns="">
      <p:transition spd="slow" advTm="71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95" objId="9"/>
        <p14:stopEvt time="71512" objId="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" y="914400"/>
            <a:ext cx="79248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FOSTERING A CULTURE OF OPENNESS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400" y="1752600"/>
            <a:ext cx="12039600" cy="3910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Open Communication Channels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Regular Feedback Sessions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Recognition and Appreciation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Constructive Dialogue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Respectful Communication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Emphasis on Growth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endParaRPr sz="240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71E33-D793-DC7F-36C2-30636F709C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40F997-D314-4E03-AD21-C81571A82D8C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87B7981D-AFD2-3491-22AB-E0B90748F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600" y="1828800"/>
            <a:ext cx="3759200" cy="4495800"/>
          </a:xfrm>
          <a:prstGeom prst="rect">
            <a:avLst/>
          </a:prstGeom>
        </p:spPr>
      </p:pic>
      <p:pic>
        <p:nvPicPr>
          <p:cNvPr id="8" name="111111">
            <a:hlinkClick r:id="" action="ppaction://media"/>
            <a:extLst>
              <a:ext uri="{FF2B5EF4-FFF2-40B4-BE49-F238E27FC236}">
                <a16:creationId xmlns:a16="http://schemas.microsoft.com/office/drawing/2014/main" id="{E447666D-0C41-8C0E-08D3-E6830E21D2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7600" y="601980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70"/>
    </mc:Choice>
    <mc:Fallback xmlns="">
      <p:transition spd="slow" advTm="6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55" objId="8"/>
        <p14:stopEvt time="62381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BF91D-EFCE-6343-4C09-4C6F94DD9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36DB984-B32B-C34F-F809-D7DAFB30960F}"/>
              </a:ext>
            </a:extLst>
          </p:cNvPr>
          <p:cNvSpPr txBox="1"/>
          <p:nvPr/>
        </p:nvSpPr>
        <p:spPr>
          <a:xfrm>
            <a:off x="152400" y="914400"/>
            <a:ext cx="3244214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CONCLUSION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8771FBD-B940-4859-C7CC-69A901419825}"/>
              </a:ext>
            </a:extLst>
          </p:cNvPr>
          <p:cNvSpPr txBox="1"/>
          <p:nvPr/>
        </p:nvSpPr>
        <p:spPr>
          <a:xfrm>
            <a:off x="76200" y="1531620"/>
            <a:ext cx="11506200" cy="2738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Effective communication relies on both feedback and criticism. When given constructively, feedback fosters growth and improves performance, while thoughtful criticism helps address areas for improvement. 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Embracing both as tools for development—rather than as personal attacks—creates a positive and open communication environment.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9BF1D-E915-F3EF-421C-1C6EFA0857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BE91A-DF99-0423-1B36-D25A61C7B47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D644C-15B7-EDD3-6329-A57A4472FD19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121212">
            <a:hlinkClick r:id="" action="ppaction://media"/>
            <a:extLst>
              <a:ext uri="{FF2B5EF4-FFF2-40B4-BE49-F238E27FC236}">
                <a16:creationId xmlns:a16="http://schemas.microsoft.com/office/drawing/2014/main" id="{817A73A5-1F00-2DDB-8748-B53C8834DB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7600" y="58674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94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07"/>
    </mc:Choice>
    <mc:Fallback xmlns="">
      <p:transition spd="slow" advTm="44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55" objId="8"/>
        <p14:stopEvt time="43993" objId="8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44862" y="3760407"/>
            <a:ext cx="1116965" cy="0"/>
          </a:xfrm>
          <a:custGeom>
            <a:avLst/>
            <a:gdLst/>
            <a:ahLst/>
            <a:cxnLst/>
            <a:rect l="l" t="t" r="r" b="b"/>
            <a:pathLst>
              <a:path w="1116964">
                <a:moveTo>
                  <a:pt x="0" y="0"/>
                </a:moveTo>
                <a:lnTo>
                  <a:pt x="1116466" y="0"/>
                </a:lnTo>
              </a:path>
            </a:pathLst>
          </a:custGeom>
          <a:ln w="57150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pPr defTabSz="457200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749721" y="4182722"/>
            <a:ext cx="2715895" cy="2677160"/>
            <a:chOff x="6225720" y="4182722"/>
            <a:chExt cx="2715895" cy="2677160"/>
          </a:xfrm>
        </p:grpSpPr>
        <p:sp>
          <p:nvSpPr>
            <p:cNvPr id="4" name="object 4"/>
            <p:cNvSpPr/>
            <p:nvPr/>
          </p:nvSpPr>
          <p:spPr>
            <a:xfrm>
              <a:off x="6466114" y="4408932"/>
              <a:ext cx="2473960" cy="2449195"/>
            </a:xfrm>
            <a:custGeom>
              <a:avLst/>
              <a:gdLst/>
              <a:ahLst/>
              <a:cxnLst/>
              <a:rect l="l" t="t" r="r" b="b"/>
              <a:pathLst>
                <a:path w="2473959" h="2449195">
                  <a:moveTo>
                    <a:pt x="2111503" y="482816"/>
                  </a:moveTo>
                  <a:lnTo>
                    <a:pt x="2138834" y="520411"/>
                  </a:lnTo>
                  <a:lnTo>
                    <a:pt x="2165094" y="558860"/>
                  </a:lnTo>
                  <a:lnTo>
                    <a:pt x="2190282" y="598128"/>
                  </a:lnTo>
                  <a:lnTo>
                    <a:pt x="2214398" y="638182"/>
                  </a:lnTo>
                  <a:lnTo>
                    <a:pt x="2237442" y="678987"/>
                  </a:lnTo>
                  <a:lnTo>
                    <a:pt x="2259415" y="720509"/>
                  </a:lnTo>
                  <a:lnTo>
                    <a:pt x="2280315" y="762714"/>
                  </a:lnTo>
                  <a:lnTo>
                    <a:pt x="2300144" y="805568"/>
                  </a:lnTo>
                  <a:lnTo>
                    <a:pt x="2318901" y="849037"/>
                  </a:lnTo>
                  <a:lnTo>
                    <a:pt x="2336586" y="893086"/>
                  </a:lnTo>
                  <a:lnTo>
                    <a:pt x="2353199" y="937682"/>
                  </a:lnTo>
                  <a:lnTo>
                    <a:pt x="2368741" y="982790"/>
                  </a:lnTo>
                  <a:lnTo>
                    <a:pt x="2383210" y="1028377"/>
                  </a:lnTo>
                  <a:lnTo>
                    <a:pt x="2396608" y="1074407"/>
                  </a:lnTo>
                  <a:lnTo>
                    <a:pt x="2408934" y="1120847"/>
                  </a:lnTo>
                  <a:lnTo>
                    <a:pt x="2420188" y="1167662"/>
                  </a:lnTo>
                  <a:lnTo>
                    <a:pt x="2430371" y="1214819"/>
                  </a:lnTo>
                  <a:lnTo>
                    <a:pt x="2439481" y="1262284"/>
                  </a:lnTo>
                  <a:lnTo>
                    <a:pt x="2447520" y="1310022"/>
                  </a:lnTo>
                  <a:lnTo>
                    <a:pt x="2454487" y="1357998"/>
                  </a:lnTo>
                  <a:lnTo>
                    <a:pt x="2460382" y="1406180"/>
                  </a:lnTo>
                  <a:lnTo>
                    <a:pt x="2465205" y="1454533"/>
                  </a:lnTo>
                  <a:lnTo>
                    <a:pt x="2468956" y="1503022"/>
                  </a:lnTo>
                  <a:lnTo>
                    <a:pt x="2471636" y="1551613"/>
                  </a:lnTo>
                  <a:lnTo>
                    <a:pt x="2473244" y="1600273"/>
                  </a:lnTo>
                  <a:lnTo>
                    <a:pt x="2473779" y="1648967"/>
                  </a:lnTo>
                  <a:lnTo>
                    <a:pt x="2473244" y="1697661"/>
                  </a:lnTo>
                  <a:lnTo>
                    <a:pt x="2471636" y="1746321"/>
                  </a:lnTo>
                  <a:lnTo>
                    <a:pt x="2468956" y="1794912"/>
                  </a:lnTo>
                  <a:lnTo>
                    <a:pt x="2465205" y="1843401"/>
                  </a:lnTo>
                  <a:lnTo>
                    <a:pt x="2460382" y="1891754"/>
                  </a:lnTo>
                  <a:lnTo>
                    <a:pt x="2454487" y="1939935"/>
                  </a:lnTo>
                  <a:lnTo>
                    <a:pt x="2447520" y="1987912"/>
                  </a:lnTo>
                  <a:lnTo>
                    <a:pt x="2439481" y="2035650"/>
                  </a:lnTo>
                  <a:lnTo>
                    <a:pt x="2430371" y="2083114"/>
                  </a:lnTo>
                  <a:lnTo>
                    <a:pt x="2420188" y="2130271"/>
                  </a:lnTo>
                  <a:lnTo>
                    <a:pt x="2408934" y="2177087"/>
                  </a:lnTo>
                  <a:lnTo>
                    <a:pt x="2396608" y="2223527"/>
                  </a:lnTo>
                  <a:lnTo>
                    <a:pt x="2383210" y="2269557"/>
                  </a:lnTo>
                  <a:lnTo>
                    <a:pt x="2368741" y="2315143"/>
                  </a:lnTo>
                  <a:lnTo>
                    <a:pt x="2353199" y="2360251"/>
                  </a:lnTo>
                  <a:lnTo>
                    <a:pt x="2336586" y="2404847"/>
                  </a:lnTo>
                  <a:lnTo>
                    <a:pt x="2318901" y="2448896"/>
                  </a:lnTo>
                  <a:lnTo>
                    <a:pt x="2318827" y="2449067"/>
                  </a:lnTo>
                </a:path>
                <a:path w="2473959" h="2449195">
                  <a:moveTo>
                    <a:pt x="154952" y="2449067"/>
                  </a:moveTo>
                  <a:lnTo>
                    <a:pt x="137193" y="2404847"/>
                  </a:lnTo>
                  <a:lnTo>
                    <a:pt x="120580" y="2360251"/>
                  </a:lnTo>
                  <a:lnTo>
                    <a:pt x="105038" y="2315143"/>
                  </a:lnTo>
                  <a:lnTo>
                    <a:pt x="90569" y="2269557"/>
                  </a:lnTo>
                  <a:lnTo>
                    <a:pt x="77171" y="2223527"/>
                  </a:lnTo>
                  <a:lnTo>
                    <a:pt x="64845" y="2177087"/>
                  </a:lnTo>
                  <a:lnTo>
                    <a:pt x="53591" y="2130271"/>
                  </a:lnTo>
                  <a:lnTo>
                    <a:pt x="43408" y="2083114"/>
                  </a:lnTo>
                  <a:lnTo>
                    <a:pt x="34298" y="2035650"/>
                  </a:lnTo>
                  <a:lnTo>
                    <a:pt x="26259" y="1987912"/>
                  </a:lnTo>
                  <a:lnTo>
                    <a:pt x="19292" y="1939935"/>
                  </a:lnTo>
                  <a:lnTo>
                    <a:pt x="13397" y="1891754"/>
                  </a:lnTo>
                  <a:lnTo>
                    <a:pt x="8574" y="1843401"/>
                  </a:lnTo>
                  <a:lnTo>
                    <a:pt x="4823" y="1794912"/>
                  </a:lnTo>
                  <a:lnTo>
                    <a:pt x="2143" y="1746321"/>
                  </a:lnTo>
                  <a:lnTo>
                    <a:pt x="535" y="1697661"/>
                  </a:lnTo>
                  <a:lnTo>
                    <a:pt x="0" y="1648967"/>
                  </a:lnTo>
                  <a:lnTo>
                    <a:pt x="535" y="1600273"/>
                  </a:lnTo>
                  <a:lnTo>
                    <a:pt x="2143" y="1551613"/>
                  </a:lnTo>
                  <a:lnTo>
                    <a:pt x="4823" y="1503022"/>
                  </a:lnTo>
                  <a:lnTo>
                    <a:pt x="8574" y="1454533"/>
                  </a:lnTo>
                  <a:lnTo>
                    <a:pt x="13397" y="1406180"/>
                  </a:lnTo>
                  <a:lnTo>
                    <a:pt x="19292" y="1357998"/>
                  </a:lnTo>
                  <a:lnTo>
                    <a:pt x="26259" y="1310022"/>
                  </a:lnTo>
                  <a:lnTo>
                    <a:pt x="34298" y="1262284"/>
                  </a:lnTo>
                  <a:lnTo>
                    <a:pt x="43408" y="1214819"/>
                  </a:lnTo>
                  <a:lnTo>
                    <a:pt x="53591" y="1167662"/>
                  </a:lnTo>
                  <a:lnTo>
                    <a:pt x="64845" y="1120847"/>
                  </a:lnTo>
                  <a:lnTo>
                    <a:pt x="77171" y="1074407"/>
                  </a:lnTo>
                  <a:lnTo>
                    <a:pt x="90569" y="1028377"/>
                  </a:lnTo>
                  <a:lnTo>
                    <a:pt x="105038" y="982790"/>
                  </a:lnTo>
                  <a:lnTo>
                    <a:pt x="120580" y="937682"/>
                  </a:lnTo>
                  <a:lnTo>
                    <a:pt x="137193" y="893086"/>
                  </a:lnTo>
                  <a:lnTo>
                    <a:pt x="154878" y="849037"/>
                  </a:lnTo>
                  <a:lnTo>
                    <a:pt x="173635" y="805568"/>
                  </a:lnTo>
                  <a:lnTo>
                    <a:pt x="193464" y="762714"/>
                  </a:lnTo>
                  <a:lnTo>
                    <a:pt x="214364" y="720509"/>
                  </a:lnTo>
                  <a:lnTo>
                    <a:pt x="236337" y="678987"/>
                  </a:lnTo>
                  <a:lnTo>
                    <a:pt x="259381" y="638182"/>
                  </a:lnTo>
                  <a:lnTo>
                    <a:pt x="283497" y="598128"/>
                  </a:lnTo>
                  <a:lnTo>
                    <a:pt x="308685" y="558860"/>
                  </a:lnTo>
                  <a:lnTo>
                    <a:pt x="334945" y="520411"/>
                  </a:lnTo>
                  <a:lnTo>
                    <a:pt x="362276" y="482816"/>
                  </a:lnTo>
                  <a:lnTo>
                    <a:pt x="393510" y="442581"/>
                  </a:lnTo>
                  <a:lnTo>
                    <a:pt x="425524" y="404096"/>
                  </a:lnTo>
                  <a:lnTo>
                    <a:pt x="458285" y="367360"/>
                  </a:lnTo>
                  <a:lnTo>
                    <a:pt x="491756" y="332373"/>
                  </a:lnTo>
                  <a:lnTo>
                    <a:pt x="525903" y="299136"/>
                  </a:lnTo>
                  <a:lnTo>
                    <a:pt x="560693" y="267648"/>
                  </a:lnTo>
                  <a:lnTo>
                    <a:pt x="596089" y="237909"/>
                  </a:lnTo>
                  <a:lnTo>
                    <a:pt x="632058" y="209920"/>
                  </a:lnTo>
                  <a:lnTo>
                    <a:pt x="668565" y="183680"/>
                  </a:lnTo>
                  <a:lnTo>
                    <a:pt x="705574" y="159189"/>
                  </a:lnTo>
                  <a:lnTo>
                    <a:pt x="743052" y="136448"/>
                  </a:lnTo>
                  <a:lnTo>
                    <a:pt x="780963" y="115456"/>
                  </a:lnTo>
                  <a:lnTo>
                    <a:pt x="819273" y="96213"/>
                  </a:lnTo>
                  <a:lnTo>
                    <a:pt x="857948" y="78720"/>
                  </a:lnTo>
                  <a:lnTo>
                    <a:pt x="896952" y="62976"/>
                  </a:lnTo>
                  <a:lnTo>
                    <a:pt x="936251" y="48981"/>
                  </a:lnTo>
                  <a:lnTo>
                    <a:pt x="975810" y="36736"/>
                  </a:lnTo>
                  <a:lnTo>
                    <a:pt x="1015594" y="26240"/>
                  </a:lnTo>
                  <a:lnTo>
                    <a:pt x="1055570" y="17493"/>
                  </a:lnTo>
                  <a:lnTo>
                    <a:pt x="1095701" y="10496"/>
                  </a:lnTo>
                  <a:lnTo>
                    <a:pt x="1135954" y="5248"/>
                  </a:lnTo>
                  <a:lnTo>
                    <a:pt x="1176293" y="1749"/>
                  </a:lnTo>
                  <a:lnTo>
                    <a:pt x="1216685" y="0"/>
                  </a:lnTo>
                  <a:lnTo>
                    <a:pt x="1257094" y="0"/>
                  </a:lnTo>
                  <a:lnTo>
                    <a:pt x="1297485" y="1749"/>
                  </a:lnTo>
                  <a:lnTo>
                    <a:pt x="1337825" y="5248"/>
                  </a:lnTo>
                  <a:lnTo>
                    <a:pt x="1378078" y="10496"/>
                  </a:lnTo>
                  <a:lnTo>
                    <a:pt x="1418209" y="17493"/>
                  </a:lnTo>
                  <a:lnTo>
                    <a:pt x="1458185" y="26240"/>
                  </a:lnTo>
                  <a:lnTo>
                    <a:pt x="1497969" y="36736"/>
                  </a:lnTo>
                  <a:lnTo>
                    <a:pt x="1537528" y="48981"/>
                  </a:lnTo>
                  <a:lnTo>
                    <a:pt x="1576827" y="62976"/>
                  </a:lnTo>
                  <a:lnTo>
                    <a:pt x="1615831" y="78720"/>
                  </a:lnTo>
                  <a:lnTo>
                    <a:pt x="1654505" y="96213"/>
                  </a:lnTo>
                  <a:lnTo>
                    <a:pt x="1692816" y="115456"/>
                  </a:lnTo>
                  <a:lnTo>
                    <a:pt x="1730727" y="136448"/>
                  </a:lnTo>
                  <a:lnTo>
                    <a:pt x="1768205" y="159189"/>
                  </a:lnTo>
                  <a:lnTo>
                    <a:pt x="1805214" y="183680"/>
                  </a:lnTo>
                  <a:lnTo>
                    <a:pt x="1841721" y="209920"/>
                  </a:lnTo>
                  <a:lnTo>
                    <a:pt x="1877690" y="237909"/>
                  </a:lnTo>
                  <a:lnTo>
                    <a:pt x="1913086" y="267648"/>
                  </a:lnTo>
                  <a:lnTo>
                    <a:pt x="1947875" y="299136"/>
                  </a:lnTo>
                  <a:lnTo>
                    <a:pt x="1982023" y="332373"/>
                  </a:lnTo>
                  <a:lnTo>
                    <a:pt x="2015494" y="367360"/>
                  </a:lnTo>
                  <a:lnTo>
                    <a:pt x="2048255" y="404096"/>
                  </a:lnTo>
                  <a:lnTo>
                    <a:pt x="2080269" y="442581"/>
                  </a:lnTo>
                  <a:lnTo>
                    <a:pt x="2111503" y="482816"/>
                  </a:lnTo>
                </a:path>
              </a:pathLst>
            </a:custGeom>
            <a:ln w="317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227307" y="4184309"/>
              <a:ext cx="951230" cy="1268730"/>
            </a:xfrm>
            <a:custGeom>
              <a:avLst/>
              <a:gdLst/>
              <a:ahLst/>
              <a:cxnLst/>
              <a:rect l="l" t="t" r="r" b="b"/>
              <a:pathLst>
                <a:path w="951229" h="1268729">
                  <a:moveTo>
                    <a:pt x="811848" y="185721"/>
                  </a:moveTo>
                  <a:lnTo>
                    <a:pt x="838314" y="223981"/>
                  </a:lnTo>
                  <a:lnTo>
                    <a:pt x="861993" y="264318"/>
                  </a:lnTo>
                  <a:lnTo>
                    <a:pt x="882887" y="306501"/>
                  </a:lnTo>
                  <a:lnTo>
                    <a:pt x="900995" y="350299"/>
                  </a:lnTo>
                  <a:lnTo>
                    <a:pt x="916317" y="395483"/>
                  </a:lnTo>
                  <a:lnTo>
                    <a:pt x="928853" y="441820"/>
                  </a:lnTo>
                  <a:lnTo>
                    <a:pt x="938603" y="489080"/>
                  </a:lnTo>
                  <a:lnTo>
                    <a:pt x="945568" y="537033"/>
                  </a:lnTo>
                  <a:lnTo>
                    <a:pt x="949747" y="585447"/>
                  </a:lnTo>
                  <a:lnTo>
                    <a:pt x="951139" y="634093"/>
                  </a:lnTo>
                  <a:lnTo>
                    <a:pt x="949747" y="682738"/>
                  </a:lnTo>
                  <a:lnTo>
                    <a:pt x="945568" y="731152"/>
                  </a:lnTo>
                  <a:lnTo>
                    <a:pt x="938603" y="779105"/>
                  </a:lnTo>
                  <a:lnTo>
                    <a:pt x="928853" y="826365"/>
                  </a:lnTo>
                  <a:lnTo>
                    <a:pt x="916317" y="872702"/>
                  </a:lnTo>
                  <a:lnTo>
                    <a:pt x="900995" y="917886"/>
                  </a:lnTo>
                  <a:lnTo>
                    <a:pt x="882887" y="961684"/>
                  </a:lnTo>
                  <a:lnTo>
                    <a:pt x="861993" y="1003867"/>
                  </a:lnTo>
                  <a:lnTo>
                    <a:pt x="838314" y="1044204"/>
                  </a:lnTo>
                  <a:lnTo>
                    <a:pt x="811848" y="1082464"/>
                  </a:lnTo>
                  <a:lnTo>
                    <a:pt x="779866" y="1121443"/>
                  </a:lnTo>
                  <a:lnTo>
                    <a:pt x="745984" y="1155836"/>
                  </a:lnTo>
                  <a:lnTo>
                    <a:pt x="710440" y="1185643"/>
                  </a:lnTo>
                  <a:lnTo>
                    <a:pt x="673471" y="1210864"/>
                  </a:lnTo>
                  <a:lnTo>
                    <a:pt x="635316" y="1231500"/>
                  </a:lnTo>
                  <a:lnTo>
                    <a:pt x="596210" y="1247550"/>
                  </a:lnTo>
                  <a:lnTo>
                    <a:pt x="556392" y="1259015"/>
                  </a:lnTo>
                  <a:lnTo>
                    <a:pt x="516100" y="1265893"/>
                  </a:lnTo>
                  <a:lnTo>
                    <a:pt x="475569" y="1268186"/>
                  </a:lnTo>
                  <a:lnTo>
                    <a:pt x="435039" y="1265893"/>
                  </a:lnTo>
                  <a:lnTo>
                    <a:pt x="394747" y="1259015"/>
                  </a:lnTo>
                  <a:lnTo>
                    <a:pt x="354929" y="1247550"/>
                  </a:lnTo>
                  <a:lnTo>
                    <a:pt x="315823" y="1231500"/>
                  </a:lnTo>
                  <a:lnTo>
                    <a:pt x="277668" y="1210864"/>
                  </a:lnTo>
                  <a:lnTo>
                    <a:pt x="240699" y="1185643"/>
                  </a:lnTo>
                  <a:lnTo>
                    <a:pt x="205155" y="1155836"/>
                  </a:lnTo>
                  <a:lnTo>
                    <a:pt x="171273" y="1121443"/>
                  </a:lnTo>
                  <a:lnTo>
                    <a:pt x="139291" y="1082464"/>
                  </a:lnTo>
                  <a:lnTo>
                    <a:pt x="112825" y="1044204"/>
                  </a:lnTo>
                  <a:lnTo>
                    <a:pt x="89146" y="1003867"/>
                  </a:lnTo>
                  <a:lnTo>
                    <a:pt x="68252" y="961684"/>
                  </a:lnTo>
                  <a:lnTo>
                    <a:pt x="50144" y="917886"/>
                  </a:lnTo>
                  <a:lnTo>
                    <a:pt x="34822" y="872702"/>
                  </a:lnTo>
                  <a:lnTo>
                    <a:pt x="22286" y="826365"/>
                  </a:lnTo>
                  <a:lnTo>
                    <a:pt x="12536" y="779105"/>
                  </a:lnTo>
                  <a:lnTo>
                    <a:pt x="5571" y="731152"/>
                  </a:lnTo>
                  <a:lnTo>
                    <a:pt x="1392" y="682738"/>
                  </a:lnTo>
                  <a:lnTo>
                    <a:pt x="0" y="634093"/>
                  </a:lnTo>
                  <a:lnTo>
                    <a:pt x="1392" y="585447"/>
                  </a:lnTo>
                  <a:lnTo>
                    <a:pt x="5571" y="537033"/>
                  </a:lnTo>
                  <a:lnTo>
                    <a:pt x="12536" y="489080"/>
                  </a:lnTo>
                  <a:lnTo>
                    <a:pt x="22286" y="441820"/>
                  </a:lnTo>
                  <a:lnTo>
                    <a:pt x="34822" y="395483"/>
                  </a:lnTo>
                  <a:lnTo>
                    <a:pt x="50144" y="350299"/>
                  </a:lnTo>
                  <a:lnTo>
                    <a:pt x="68252" y="306501"/>
                  </a:lnTo>
                  <a:lnTo>
                    <a:pt x="89146" y="264318"/>
                  </a:lnTo>
                  <a:lnTo>
                    <a:pt x="112825" y="223981"/>
                  </a:lnTo>
                  <a:lnTo>
                    <a:pt x="139291" y="185721"/>
                  </a:lnTo>
                  <a:lnTo>
                    <a:pt x="171273" y="146742"/>
                  </a:lnTo>
                  <a:lnTo>
                    <a:pt x="205155" y="112350"/>
                  </a:lnTo>
                  <a:lnTo>
                    <a:pt x="240699" y="82542"/>
                  </a:lnTo>
                  <a:lnTo>
                    <a:pt x="277668" y="57321"/>
                  </a:lnTo>
                  <a:lnTo>
                    <a:pt x="315823" y="36685"/>
                  </a:lnTo>
                  <a:lnTo>
                    <a:pt x="354929" y="20635"/>
                  </a:lnTo>
                  <a:lnTo>
                    <a:pt x="394747" y="9171"/>
                  </a:lnTo>
                  <a:lnTo>
                    <a:pt x="435039" y="2292"/>
                  </a:lnTo>
                  <a:lnTo>
                    <a:pt x="475569" y="0"/>
                  </a:lnTo>
                  <a:lnTo>
                    <a:pt x="516100" y="2292"/>
                  </a:lnTo>
                  <a:lnTo>
                    <a:pt x="556392" y="9171"/>
                  </a:lnTo>
                  <a:lnTo>
                    <a:pt x="596210" y="20635"/>
                  </a:lnTo>
                  <a:lnTo>
                    <a:pt x="635316" y="36685"/>
                  </a:lnTo>
                  <a:lnTo>
                    <a:pt x="673471" y="57321"/>
                  </a:lnTo>
                  <a:lnTo>
                    <a:pt x="710440" y="82542"/>
                  </a:lnTo>
                  <a:lnTo>
                    <a:pt x="745984" y="112350"/>
                  </a:lnTo>
                  <a:lnTo>
                    <a:pt x="779866" y="146742"/>
                  </a:lnTo>
                  <a:lnTo>
                    <a:pt x="811848" y="185721"/>
                  </a:lnTo>
                  <a:close/>
                </a:path>
              </a:pathLst>
            </a:custGeom>
            <a:ln w="317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pPr defTabSz="457200"/>
              <a:endParaRPr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50102" y="4029041"/>
            <a:ext cx="351923" cy="46923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19107" y="2475191"/>
            <a:ext cx="100583" cy="13411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68259" y="2475191"/>
            <a:ext cx="100583" cy="13411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24190" y="2475191"/>
            <a:ext cx="100583" cy="13411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80122" y="2475191"/>
            <a:ext cx="100583" cy="13411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14365" y="4809680"/>
            <a:ext cx="406561" cy="5420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85800" y="2133600"/>
            <a:ext cx="3927873" cy="3282552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144860" y="2890292"/>
            <a:ext cx="2627539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7030A0"/>
                </a:solidFill>
                <a:latin typeface="+mn-lt"/>
              </a:rPr>
              <a:t>THANK</a:t>
            </a:r>
            <a:r>
              <a:rPr sz="3600" b="1" spc="-114" dirty="0">
                <a:solidFill>
                  <a:srgbClr val="7030A0"/>
                </a:solidFill>
                <a:latin typeface="+mn-lt"/>
              </a:rPr>
              <a:t> </a:t>
            </a:r>
            <a:r>
              <a:rPr sz="3600" b="1" spc="-25" dirty="0">
                <a:solidFill>
                  <a:srgbClr val="7030A0"/>
                </a:solidFill>
                <a:latin typeface="+mn-lt"/>
              </a:rPr>
              <a:t>YOU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5569944" y="4169414"/>
            <a:ext cx="221424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>
              <a:spcBef>
                <a:spcPts val="100"/>
              </a:spcBef>
            </a:pPr>
            <a:r>
              <a:rPr sz="1300" spc="-10" dirty="0">
                <a:solidFill>
                  <a:prstClr val="black"/>
                </a:solidFill>
                <a:latin typeface="Calibri"/>
                <a:cs typeface="Calibri"/>
                <a:hlinkClick r:id="rId11"/>
              </a:rPr>
              <a:t>deangdch_Mumbai@yahoo.com</a:t>
            </a:r>
            <a:endParaRPr sz="13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62600" y="4953000"/>
            <a:ext cx="20015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defTabSz="457200">
              <a:spcBef>
                <a:spcPts val="100"/>
              </a:spcBef>
            </a:pPr>
            <a:r>
              <a:rPr sz="1300" spc="-10" dirty="0">
                <a:solidFill>
                  <a:prstClr val="black"/>
                </a:solidFill>
                <a:latin typeface="Calibri"/>
                <a:cs typeface="Calibri"/>
                <a:hlinkClick r:id="rId12"/>
              </a:rPr>
              <a:t>http://www.gdchmumbai.org</a:t>
            </a:r>
            <a:endParaRPr sz="130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94D4E8E5-8704-6176-3D00-692BED4E21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151515">
            <a:hlinkClick r:id="" action="ppaction://media"/>
            <a:extLst>
              <a:ext uri="{FF2B5EF4-FFF2-40B4-BE49-F238E27FC236}">
                <a16:creationId xmlns:a16="http://schemas.microsoft.com/office/drawing/2014/main" id="{3E3A659F-81E1-2E68-254B-7A8A400A6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"/>
    </mc:Choice>
    <mc:Fallback xmlns="">
      <p:transition spd="slow" advTm="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9"/>
        <p14:stopEvt time="1011" objId="1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883623"/>
            <a:ext cx="5154677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spc="-5" dirty="0">
                <a:solidFill>
                  <a:srgbClr val="7030A0"/>
                </a:solidFill>
                <a:latin typeface="+mn-lt"/>
              </a:rPr>
              <a:t>CONTENT</a:t>
            </a:r>
            <a:endParaRPr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F1839E-E31E-4D49-BA9B-8678E78EA813}"/>
              </a:ext>
            </a:extLst>
          </p:cNvPr>
          <p:cNvSpPr txBox="1"/>
          <p:nvPr/>
        </p:nvSpPr>
        <p:spPr>
          <a:xfrm flipH="1">
            <a:off x="0" y="1524000"/>
            <a:ext cx="12192000" cy="512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feedback matters in communication?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Putting feedback into practice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Constructive criticism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Receiving criticism with empathy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Reframing negative feedback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Techniques for delivering feedback &amp; criticism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Fostering a culture of openness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279682-7841-46C6-BC2E-4C6B6E63AEAF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222">
            <a:hlinkClick r:id="" action="ppaction://media"/>
            <a:extLst>
              <a:ext uri="{FF2B5EF4-FFF2-40B4-BE49-F238E27FC236}">
                <a16:creationId xmlns:a16="http://schemas.microsoft.com/office/drawing/2014/main" id="{F4CBD71B-BFFA-C6E9-3752-188D9CD9B8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5200" y="601980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8"/>
    </mc:Choice>
    <mc:Fallback xmlns="">
      <p:transition spd="slow" advTm="9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50" objId="4"/>
        <p14:stopEvt time="9396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838200"/>
            <a:ext cx="32905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spc="-30" dirty="0">
                <a:solidFill>
                  <a:srgbClr val="7030A0"/>
                </a:solidFill>
                <a:latin typeface="+mn-lt"/>
              </a:rPr>
              <a:t>INTRODUCTION</a:t>
            </a:r>
            <a:endParaRPr sz="3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4800" y="1981200"/>
            <a:ext cx="10744200" cy="2428229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354965" indent="-342900">
              <a:lnSpc>
                <a:spcPct val="100000"/>
              </a:lnSpc>
              <a:spcBef>
                <a:spcPts val="1535"/>
              </a:spcBef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2400" spc="-10" dirty="0">
                <a:latin typeface="Calibri"/>
                <a:cs typeface="Calibri"/>
              </a:rPr>
              <a:t>Feedback and criticism are essential for growth and improvement.</a:t>
            </a:r>
          </a:p>
          <a:p>
            <a:pPr marL="354965" indent="-342900">
              <a:lnSpc>
                <a:spcPct val="100000"/>
              </a:lnSpc>
              <a:spcBef>
                <a:spcPts val="1535"/>
              </a:spcBef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2400" spc="-10" dirty="0">
                <a:latin typeface="Calibri"/>
                <a:cs typeface="Calibri"/>
              </a:rPr>
              <a:t>Criticism is a type of negative feedback which requires thoughtful delivery and a receptive mindset.</a:t>
            </a:r>
          </a:p>
          <a:p>
            <a:pPr marL="354965" indent="-342900">
              <a:lnSpc>
                <a:spcPct val="100000"/>
              </a:lnSpc>
              <a:spcBef>
                <a:spcPts val="1535"/>
              </a:spcBef>
              <a:buFont typeface="Wingdings" panose="05000000000000000000" pitchFamily="2" charset="2"/>
              <a:buChar char="Ø"/>
              <a:tabLst>
                <a:tab pos="299720" algn="l"/>
              </a:tabLst>
            </a:pPr>
            <a:r>
              <a:rPr lang="en-US" sz="2400" spc="-10" dirty="0">
                <a:latin typeface="Calibri"/>
                <a:cs typeface="Calibri"/>
              </a:rPr>
              <a:t>Helps refine skills, behaviors, and performance.</a:t>
            </a:r>
            <a:br>
              <a:rPr lang="en-US" sz="2400" spc="-10" dirty="0">
                <a:latin typeface="Calibri"/>
                <a:cs typeface="Calibri"/>
              </a:rPr>
            </a:br>
            <a:endParaRPr lang="en-US" sz="2400" spc="-1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177DA-3991-51A7-992C-5FA6113689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5BB86-860F-49D5-B5CB-6760302196E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333">
            <a:hlinkClick r:id="" action="ppaction://media"/>
            <a:extLst>
              <a:ext uri="{FF2B5EF4-FFF2-40B4-BE49-F238E27FC236}">
                <a16:creationId xmlns:a16="http://schemas.microsoft.com/office/drawing/2014/main" id="{FAFBDFCA-CD90-9B71-FEEA-F09F804937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1400" y="5913437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29"/>
    </mc:Choice>
    <mc:Fallback xmlns="">
      <p:transition spd="slow" advTm="23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24" objId="8"/>
        <p14:stopEvt time="22719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44E1F-532C-0BE6-80A6-639C10DD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714AD43-A40F-29D2-5273-C4C7EE724B93}"/>
              </a:ext>
            </a:extLst>
          </p:cNvPr>
          <p:cNvSpPr txBox="1"/>
          <p:nvPr/>
        </p:nvSpPr>
        <p:spPr>
          <a:xfrm>
            <a:off x="152400" y="914400"/>
            <a:ext cx="99060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WHY FEEDBACK MATTERS IN COMMUNICATION ?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AC630-DC5F-93B4-E6A7-517578E1E2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8823B-C7B4-2CB1-4448-F5543D588B4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 dirty="0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60E11D-3493-4946-FC0A-2B3B3EAAF06F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2F00578-933B-6183-A53D-89ECA7AD09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197076"/>
              </p:ext>
            </p:extLst>
          </p:nvPr>
        </p:nvGraphicFramePr>
        <p:xfrm>
          <a:off x="2032000" y="719666"/>
          <a:ext cx="9626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A72485A-E7C9-D660-FA2A-5DEF399B10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1978601"/>
              </p:ext>
            </p:extLst>
          </p:nvPr>
        </p:nvGraphicFramePr>
        <p:xfrm>
          <a:off x="2209800" y="1828800"/>
          <a:ext cx="7340600" cy="4004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9" name="444">
            <a:hlinkClick r:id="" action="ppaction://media"/>
            <a:extLst>
              <a:ext uri="{FF2B5EF4-FFF2-40B4-BE49-F238E27FC236}">
                <a16:creationId xmlns:a16="http://schemas.microsoft.com/office/drawing/2014/main" id="{759CED36-F60F-6047-28B9-6387806A3F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01400" y="58674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602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19"/>
    </mc:Choice>
    <mc:Fallback xmlns="">
      <p:transition spd="slow" advTm="79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03" objId="9"/>
        <p14:stopEvt time="79403" objId="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98219-C24F-70DF-45FE-14DF2C562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E4FA275-14EC-AC17-4F64-0C4A17AEDDA8}"/>
              </a:ext>
            </a:extLst>
          </p:cNvPr>
          <p:cNvSpPr txBox="1"/>
          <p:nvPr/>
        </p:nvSpPr>
        <p:spPr>
          <a:xfrm>
            <a:off x="152400" y="914400"/>
            <a:ext cx="80772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PUTTING FEEDBACK INTO PRACTICE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8AB8190-8FFF-DD91-398F-21005098B0D1}"/>
              </a:ext>
            </a:extLst>
          </p:cNvPr>
          <p:cNvSpPr txBox="1"/>
          <p:nvPr/>
        </p:nvSpPr>
        <p:spPr>
          <a:xfrm>
            <a:off x="152400" y="1676400"/>
            <a:ext cx="7924800" cy="4967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Seek Feedback Regularly: Don't wait for problems to arise. Proactively seek feedback from colleagues, supervisors, and mentors.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Reflect and adapt: Take time to reflect on the feedback you receive, identify areas for improvement, and adapt your behaviors accordingly.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Celebrate progress: Recognize your progress and celebrate your achievements, motivating yourself and reinforcing positive behaviors.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38541-288E-3957-A894-BC857D4E2E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43F53-B8E3-A343-4538-3D1B38769F42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31BD35-0C06-8710-720D-D33B9901634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346B6794-DBCC-66C3-A46D-8A30E4623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8200" y="1447800"/>
            <a:ext cx="3505200" cy="5257800"/>
          </a:xfrm>
          <a:prstGeom prst="rect">
            <a:avLst/>
          </a:prstGeom>
        </p:spPr>
      </p:pic>
      <p:pic>
        <p:nvPicPr>
          <p:cNvPr id="9" name="555">
            <a:hlinkClick r:id="" action="ppaction://media"/>
            <a:extLst>
              <a:ext uri="{FF2B5EF4-FFF2-40B4-BE49-F238E27FC236}">
                <a16:creationId xmlns:a16="http://schemas.microsoft.com/office/drawing/2014/main" id="{25F45848-6AFF-C598-163A-7EBDB20786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800" y="60960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91"/>
    </mc:Choice>
    <mc:Fallback xmlns="">
      <p:transition spd="slow" advTm="56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92" objId="9"/>
        <p14:stopEvt time="56291" objId="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761E3-1F86-9AE3-53E1-0B9938FB7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55BA683-AFF9-B3DE-BCAA-9E460C32F671}"/>
              </a:ext>
            </a:extLst>
          </p:cNvPr>
          <p:cNvSpPr txBox="1"/>
          <p:nvPr/>
        </p:nvSpPr>
        <p:spPr>
          <a:xfrm>
            <a:off x="152400" y="838200"/>
            <a:ext cx="83058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DEFINING CONSTRUCTIVE CRITICISM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21305F5-19CB-A0E8-6067-5871834C244E}"/>
              </a:ext>
            </a:extLst>
          </p:cNvPr>
          <p:cNvSpPr txBox="1"/>
          <p:nvPr/>
        </p:nvSpPr>
        <p:spPr>
          <a:xfrm>
            <a:off x="76200" y="1531620"/>
            <a:ext cx="11277600" cy="3305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Specific and clear: Focus on specific behaviors or actions, avoiding broad generalizations.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Descriptive and Objective: Provide factual observations and avoid personal opinions or attacks.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Solution- Oriented: Suggest concrete steps or actions for improvement, not just identifying problems.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C1033-F903-73E7-9E7D-9DFDECC2AD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360CB-C4DF-C459-2B33-36C7B420028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93FBD2-F30E-4ED1-EBFB-8AC2762C4D64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666">
            <a:hlinkClick r:id="" action="ppaction://media"/>
            <a:extLst>
              <a:ext uri="{FF2B5EF4-FFF2-40B4-BE49-F238E27FC236}">
                <a16:creationId xmlns:a16="http://schemas.microsoft.com/office/drawing/2014/main" id="{DDCC7673-C0C9-2658-2BCB-6E76B91069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5200" y="59436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696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74"/>
    </mc:Choice>
    <mc:Fallback xmlns="">
      <p:transition spd="slow" advTm="83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84" objId="8"/>
        <p14:stopEvt time="83565" objId="8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50B76-750E-E12A-E9C6-8A4A07F0D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744DB66-496D-E3CD-D969-A18E6253C2A9}"/>
              </a:ext>
            </a:extLst>
          </p:cNvPr>
          <p:cNvSpPr txBox="1"/>
          <p:nvPr/>
        </p:nvSpPr>
        <p:spPr>
          <a:xfrm>
            <a:off x="152400" y="914400"/>
            <a:ext cx="99060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ROLE OF CRITICISM IN PERSONAL GROWTH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ED173B8-E7F0-4D50-0BEF-61B6A77D9C5A}"/>
              </a:ext>
            </a:extLst>
          </p:cNvPr>
          <p:cNvSpPr txBox="1"/>
          <p:nvPr/>
        </p:nvSpPr>
        <p:spPr>
          <a:xfrm>
            <a:off x="152400" y="1752600"/>
            <a:ext cx="6629400" cy="44131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Self awareness :Criticism helps us identify areas where we can improve, promoting self-reflection.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Skill development: Constructive feedback provides guidance for acquiring new skills and enhancing existing ones.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Performance enhancement: By addressing weaknesses, we can achieve better results and reach our full potential.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7A29C-2874-0DEA-91C6-DBE763CBBC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EB3DC-CE72-A091-A343-078B785C380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08E23E-82EB-23F2-8475-A5720E31D4A3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2298456D-AE02-4C0C-738B-15C2CCF67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0" y="1600200"/>
            <a:ext cx="3378993" cy="5069443"/>
          </a:xfrm>
          <a:prstGeom prst="rect">
            <a:avLst/>
          </a:prstGeom>
        </p:spPr>
      </p:pic>
      <p:pic>
        <p:nvPicPr>
          <p:cNvPr id="9" name="777">
            <a:hlinkClick r:id="" action="ppaction://media"/>
            <a:extLst>
              <a:ext uri="{FF2B5EF4-FFF2-40B4-BE49-F238E27FC236}">
                <a16:creationId xmlns:a16="http://schemas.microsoft.com/office/drawing/2014/main" id="{35F3C6A4-F37F-DF67-04FC-43D3D396D3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1400" y="60960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2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31"/>
    </mc:Choice>
    <mc:Fallback xmlns="">
      <p:transition spd="slow" advTm="65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35" objId="9"/>
        <p14:stopEvt time="65414" objId="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AF738-FD54-4590-944E-5A5D264A5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457CB66-CF65-5F38-AA10-7C9AB5F948C4}"/>
              </a:ext>
            </a:extLst>
          </p:cNvPr>
          <p:cNvSpPr txBox="1"/>
          <p:nvPr/>
        </p:nvSpPr>
        <p:spPr>
          <a:xfrm>
            <a:off x="152400" y="914400"/>
            <a:ext cx="92964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REFRAMING NEGATIVE FEEDBACK/ CRITICISM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A105F70-2E30-3081-47BF-E933CFC77F7B}"/>
              </a:ext>
            </a:extLst>
          </p:cNvPr>
          <p:cNvSpPr txBox="1"/>
          <p:nvPr/>
        </p:nvSpPr>
        <p:spPr>
          <a:xfrm>
            <a:off x="152400" y="1524000"/>
            <a:ext cx="11506200" cy="219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Identify the Learning Opportunity : Recognize that criticism is an opportunity to learn and grow.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Focus on Solutions: Shift your attention from the problem to finding solutions. 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Embrace Growth: View criticism as a chance to enhance your skills and knowledge.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61749-9CF9-2636-AA57-0053D97696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4F647-5AC4-D49D-F32D-8F827CB6F2A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6AA2A1-122B-C2D2-5DA3-23D9D16CE95A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888_1">
            <a:hlinkClick r:id="" action="ppaction://media"/>
            <a:extLst>
              <a:ext uri="{FF2B5EF4-FFF2-40B4-BE49-F238E27FC236}">
                <a16:creationId xmlns:a16="http://schemas.microsoft.com/office/drawing/2014/main" id="{668FB10C-9889-C22A-74DB-16FCCFA3FE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0198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35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43"/>
    </mc:Choice>
    <mc:Fallback xmlns="">
      <p:transition spd="slow" advTm="63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67" objId="4"/>
        <p14:stopEvt time="63626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B0F8A-F466-81E8-B4FE-891ACAD01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090565E-CED2-52B3-9698-015335333345}"/>
              </a:ext>
            </a:extLst>
          </p:cNvPr>
          <p:cNvSpPr txBox="1"/>
          <p:nvPr/>
        </p:nvSpPr>
        <p:spPr>
          <a:xfrm>
            <a:off x="152400" y="914400"/>
            <a:ext cx="103632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1" dirty="0">
                <a:solidFill>
                  <a:srgbClr val="7030A0"/>
                </a:solidFill>
                <a:latin typeface="Calibri"/>
                <a:cs typeface="Calibri"/>
              </a:rPr>
              <a:t>RECEIVING THE CRITICISM WITH EMPATHY</a:t>
            </a:r>
            <a:endParaRPr lang="en-US" sz="3600" dirty="0">
              <a:solidFill>
                <a:srgbClr val="7030A0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65AD70E-F374-A45A-35BE-87AB66C3726E}"/>
              </a:ext>
            </a:extLst>
          </p:cNvPr>
          <p:cNvSpPr txBox="1"/>
          <p:nvPr/>
        </p:nvSpPr>
        <p:spPr>
          <a:xfrm>
            <a:off x="76200" y="1531620"/>
            <a:ext cx="7086600" cy="3305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Active listening : Pay close attention to the feedback, asking clarifying questions when needed.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Perspective taking :Try to understand the giver's perspective and the reasons behind the criticism.</a:t>
            </a:r>
          </a:p>
          <a:p>
            <a:pPr marL="355600" marR="5080" indent="-3429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/>
                <a:cs typeface="Calibri"/>
              </a:rPr>
              <a:t>Emotional regulation: Manage your emotions and avoid defensiveness or anger.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DDDC67-52F3-D549-3733-B4BAEC1ADD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76200"/>
            <a:ext cx="1146743" cy="1143000"/>
          </a:xfrm>
          <a:prstGeom prst="ellipse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B57EA-7EC7-4624-E685-826A0F4A485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ts val="1430"/>
              </a:lnSpc>
            </a:pPr>
            <a:r>
              <a:rPr lang="en-US"/>
              <a:t>Government Dental College &amp; Hospital, Mumbai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DBE05F-BC91-760E-88B5-7E9C9A181968}"/>
              </a:ext>
            </a:extLst>
          </p:cNvPr>
          <p:cNvSpPr/>
          <p:nvPr/>
        </p:nvSpPr>
        <p:spPr>
          <a:xfrm>
            <a:off x="10730064" y="0"/>
            <a:ext cx="1461936" cy="1402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2" descr="preencoded.png">
            <a:extLst>
              <a:ext uri="{FF2B5EF4-FFF2-40B4-BE49-F238E27FC236}">
                <a16:creationId xmlns:a16="http://schemas.microsoft.com/office/drawing/2014/main" id="{AEA7CCEC-D466-8719-CCAD-003077E92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3800" y="1981200"/>
            <a:ext cx="4120753" cy="2546747"/>
          </a:xfrm>
          <a:prstGeom prst="rect">
            <a:avLst/>
          </a:prstGeom>
        </p:spPr>
      </p:pic>
      <p:pic>
        <p:nvPicPr>
          <p:cNvPr id="4" name="888">
            <a:hlinkClick r:id="" action="ppaction://media"/>
            <a:extLst>
              <a:ext uri="{FF2B5EF4-FFF2-40B4-BE49-F238E27FC236}">
                <a16:creationId xmlns:a16="http://schemas.microsoft.com/office/drawing/2014/main" id="{0B431FF5-2303-6DCD-06C4-B63D32AC44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7600" y="586740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50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29"/>
    </mc:Choice>
    <mc:Fallback xmlns="">
      <p:transition spd="slow" advTm="5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36" objId="4"/>
        <p14:stopEvt time="50619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</TotalTime>
  <Words>813</Words>
  <Application>Microsoft Office PowerPoint</Application>
  <PresentationFormat>Widescreen</PresentationFormat>
  <Paragraphs>103</Paragraphs>
  <Slides>13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 MT</vt:lpstr>
      <vt:lpstr>Barlow Bold</vt:lpstr>
      <vt:lpstr>Calibri</vt:lpstr>
      <vt:lpstr>Calibri Light</vt:lpstr>
      <vt:lpstr>Open Sans</vt:lpstr>
      <vt:lpstr>Wingdings</vt:lpstr>
      <vt:lpstr>Office Theme</vt:lpstr>
      <vt:lpstr>1_Office Theme</vt:lpstr>
      <vt:lpstr>FEEDBACK AND CRITICISM</vt:lpstr>
      <vt:lpstr>CONTENT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IQAC NAAC</dc:creator>
  <cp:lastModifiedBy>akanksha makode</cp:lastModifiedBy>
  <cp:revision>102</cp:revision>
  <dcterms:created xsi:type="dcterms:W3CDTF">2023-09-19T16:42:09Z</dcterms:created>
  <dcterms:modified xsi:type="dcterms:W3CDTF">2024-12-21T07:46:15Z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2022-11-29T00:00:00Z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2023-09-19T00:00:00Z</vt:filetime>
  </property>
</Properties>
</file>