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1"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2211601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01"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102" name="Title Text"/>
          <p:cNvSpPr txBox="1">
            <a:spLocks noGrp="1"/>
          </p:cNvSpPr>
          <p:nvPr>
            <p:ph type="title"/>
          </p:nvPr>
        </p:nvSpPr>
        <p:spPr>
          <a:xfrm>
            <a:off x="3128010" y="699895"/>
            <a:ext cx="5935980" cy="513717"/>
          </a:xfrm>
          <a:prstGeom prst="rect">
            <a:avLst/>
          </a:prstGeom>
        </p:spPr>
        <p:txBody>
          <a:bodyPr lIns="0" tIns="0" rIns="0" bIns="0"/>
          <a:lstStyle/>
          <a:p>
            <a:r>
              <a:t>Title Text</a:t>
            </a:r>
          </a:p>
        </p:txBody>
      </p:sp>
      <p:sp>
        <p:nvSpPr>
          <p:cNvPr id="103" name="Body Level One…"/>
          <p:cNvSpPr txBox="1">
            <a:spLocks noGrp="1"/>
          </p:cNvSpPr>
          <p:nvPr>
            <p:ph type="body" sz="quarter" idx="1"/>
          </p:nvPr>
        </p:nvSpPr>
        <p:spPr>
          <a:xfrm>
            <a:off x="1828800" y="3840479"/>
            <a:ext cx="8534400" cy="1714501"/>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xfrm>
            <a:off x="11186616" y="6460480"/>
            <a:ext cx="167184" cy="156865"/>
          </a:xfrm>
          <a:prstGeom prst="rect">
            <a:avLst/>
          </a:prstGeom>
        </p:spPr>
        <p:txBody>
          <a:bodyPr lIns="0" tIns="0" rIns="0" bIns="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FFFFFF"/>
        </a:solidFill>
        <a:effectLst/>
      </p:bgPr>
    </p:bg>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914400" y="1122362"/>
            <a:ext cx="10363200" cy="2387601"/>
          </a:xfrm>
          <a:prstGeom prst="rect">
            <a:avLst/>
          </a:prstGeom>
        </p:spPr>
        <p:txBody>
          <a:bodyPr anchor="b"/>
          <a:lstStyle>
            <a:lvl1pPr algn="ctr">
              <a:defRPr sz="6000"/>
            </a:lvl1pPr>
          </a:lstStyle>
          <a:p>
            <a:r>
              <a:t>Title Text</a:t>
            </a:r>
          </a:p>
        </p:txBody>
      </p:sp>
      <p:sp>
        <p:nvSpPr>
          <p:cNvPr id="1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1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FFFFFF"/>
        </a:solidFill>
        <a:effectLst/>
      </p:bgPr>
    </p:bg>
    <p:spTree>
      <p:nvGrpSpPr>
        <p:cNvPr id="1" name=""/>
        <p:cNvGrpSpPr/>
        <p:nvPr/>
      </p:nvGrpSpPr>
      <p:grpSpPr>
        <a:xfrm>
          <a:off x="0" y="0"/>
          <a:ext cx="0" cy="0"/>
          <a:chOff x="0" y="0"/>
          <a:chExt cx="0" cy="0"/>
        </a:xfrm>
      </p:grpSpPr>
      <p:sp>
        <p:nvSpPr>
          <p:cNvPr id="129"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t>Title Text</a:t>
            </a:r>
          </a:p>
        </p:txBody>
      </p:sp>
      <p:sp>
        <p:nvSpPr>
          <p:cNvPr id="130" name="Body Level One…"/>
          <p:cNvSpPr txBox="1">
            <a:spLocks noGrp="1"/>
          </p:cNvSpPr>
          <p:nvPr>
            <p:ph type="body" sz="quarter" idx="1"/>
          </p:nvPr>
        </p:nvSpPr>
        <p:spPr>
          <a:xfrm>
            <a:off x="831850" y="4589464"/>
            <a:ext cx="105156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FFFFFF"/>
        </a:solid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1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solidFill>
        <a:effectLst/>
      </p:bgPr>
    </p:bg>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839787" y="365127"/>
            <a:ext cx="10515601" cy="1325563"/>
          </a:xfrm>
          <a:prstGeom prst="rect">
            <a:avLst/>
          </a:prstGeom>
        </p:spPr>
        <p:txBody>
          <a:bodyPr/>
          <a:lstStyle/>
          <a:p>
            <a:r>
              <a:t>Title Text</a:t>
            </a:r>
          </a:p>
        </p:txBody>
      </p:sp>
      <p:sp>
        <p:nvSpPr>
          <p:cNvPr id="148" name="Body Level One…"/>
          <p:cNvSpPr txBox="1">
            <a:spLocks noGrp="1"/>
          </p:cNvSpPr>
          <p:nvPr>
            <p:ph type="body" sz="quarter" idx="1"/>
          </p:nvPr>
        </p:nvSpPr>
        <p:spPr>
          <a:xfrm>
            <a:off x="839788"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9" name="Text Placeholder 4"/>
          <p:cNvSpPr>
            <a:spLocks noGrp="1"/>
          </p:cNvSpPr>
          <p:nvPr>
            <p:ph type="body" sz="quarter" idx="21"/>
          </p:nvPr>
        </p:nvSpPr>
        <p:spPr>
          <a:xfrm>
            <a:off x="6172201" y="1681163"/>
            <a:ext cx="5183189" cy="823913"/>
          </a:xfrm>
          <a:prstGeom prst="rect">
            <a:avLst/>
          </a:prstGeom>
        </p:spPr>
        <p:txBody>
          <a:bodyPr anchor="b"/>
          <a:lstStyle/>
          <a:p>
            <a:pPr marL="0" indent="0">
              <a:buSzTx/>
              <a:buFontTx/>
              <a:buNone/>
              <a:defRPr sz="2400" b="1"/>
            </a:pPr>
            <a:endParaRPr/>
          </a:p>
        </p:txBody>
      </p:sp>
      <p:sp>
        <p:nvSpPr>
          <p:cNvPr id="150"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838200" y="365127"/>
            <a:ext cx="10515600" cy="1325563"/>
          </a:xfrm>
          <a:prstGeom prst="rect">
            <a:avLst/>
          </a:prstGeom>
        </p:spPr>
        <p:txBody>
          <a:bodyPr/>
          <a:lstStyle/>
          <a:p>
            <a:r>
              <a:t>Title Text</a:t>
            </a:r>
          </a:p>
        </p:txBody>
      </p:sp>
      <p:sp>
        <p:nvSpPr>
          <p:cNvPr id="158"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FFFFFF"/>
        </a:solidFill>
        <a:effectLst/>
      </p:bgPr>
    </p:bg>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73" name="Body Level One…"/>
          <p:cNvSpPr txBox="1">
            <a:spLocks noGrp="1"/>
          </p:cNvSpPr>
          <p:nvPr>
            <p:ph type="body" sz="half" idx="1"/>
          </p:nvPr>
        </p:nvSpPr>
        <p:spPr>
          <a:xfrm>
            <a:off x="5183187" y="987427"/>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75"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FFFFFF"/>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83" name="Picture Placeholder 2"/>
          <p:cNvSpPr>
            <a:spLocks noGrp="1"/>
          </p:cNvSpPr>
          <p:nvPr>
            <p:ph type="pic" sz="half" idx="21"/>
          </p:nvPr>
        </p:nvSpPr>
        <p:spPr>
          <a:xfrm>
            <a:off x="5183187" y="987427"/>
            <a:ext cx="6172201" cy="4873626"/>
          </a:xfrm>
          <a:prstGeom prst="rect">
            <a:avLst/>
          </a:prstGeom>
        </p:spPr>
        <p:txBody>
          <a:bodyPr lIns="91439" rIns="91439">
            <a:noAutofit/>
          </a:bodyPr>
          <a:lstStyle/>
          <a:p>
            <a:endParaRPr/>
          </a:p>
        </p:txBody>
      </p:sp>
      <p:sp>
        <p:nvSpPr>
          <p:cNvPr id="1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11095176" y="6414761"/>
            <a:ext cx="258624" cy="248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1"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32"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3"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1"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1"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52"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3"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2"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1"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79"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80"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1"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0" name="Picture 7" descr="Picture 7"/>
          <p:cNvPicPr>
            <a:picLocks noChangeAspect="1"/>
          </p:cNvPicPr>
          <p:nvPr/>
        </p:nvPicPr>
        <p:blipFill>
          <a:blip r:embed="rId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91"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93"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tile tx="0" ty="0" sx="100000" sy="100000" flip="none" algn="tl"/>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2"/>
          <a:srcRect b="6"/>
          <a:stretch>
            <a:fillRect/>
          </a:stretch>
        </p:blipFill>
        <p:spPr>
          <a:xfrm>
            <a:off x="10972800" y="152400"/>
            <a:ext cx="990600" cy="10167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audio" Target="../media/media1.mp3"/><Relationship Id="rId7" Type="http://schemas.openxmlformats.org/officeDocument/2006/relationships/image" Target="../media/image5.png"/><Relationship Id="rId12" Type="http://schemas.openxmlformats.org/officeDocument/2006/relationships/image" Target="../media/image10.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2" Type="http://schemas.microsoft.com/office/2007/relationships/media" Target="../media/media10.mp3"/><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2" Type="http://schemas.microsoft.com/office/2007/relationships/media" Target="../media/media11.mp3"/><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audio" Target="../media/media12.mp3"/><Relationship Id="rId2" Type="http://schemas.microsoft.com/office/2007/relationships/media" Target="../media/media12.mp3"/><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www.gdchmumbai.org/" TargetMode="External"/><Relationship Id="rId4" Type="http://schemas.openxmlformats.org/officeDocument/2006/relationships/image" Target="../media/image4.png"/><Relationship Id="rId9" Type="http://schemas.openxmlformats.org/officeDocument/2006/relationships/hyperlink" Target="mailto:deangdch_Mumbai@yahoo.com"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12.jpeg"/><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object 2"/>
          <p:cNvSpPr/>
          <p:nvPr/>
        </p:nvSpPr>
        <p:spPr>
          <a:xfrm>
            <a:off x="5144861" y="4082141"/>
            <a:ext cx="1116468" cy="1"/>
          </a:xfrm>
          <a:prstGeom prst="line">
            <a:avLst/>
          </a:prstGeom>
          <a:ln w="57150">
            <a:solidFill>
              <a:schemeClr val="accent5"/>
            </a:solidFill>
          </a:ln>
        </p:spPr>
        <p:txBody>
          <a:bodyPr lIns="45719" rIns="45719"/>
          <a:lstStyle/>
          <a:p>
            <a:endParaRPr/>
          </a:p>
        </p:txBody>
      </p:sp>
      <p:pic>
        <p:nvPicPr>
          <p:cNvPr id="195" name="object 3" descr="object 3"/>
          <p:cNvPicPr>
            <a:picLocks noChangeAspect="1"/>
          </p:cNvPicPr>
          <p:nvPr/>
        </p:nvPicPr>
        <p:blipFill>
          <a:blip r:embed="rId5"/>
          <a:stretch>
            <a:fillRect/>
          </a:stretch>
        </p:blipFill>
        <p:spPr>
          <a:xfrm>
            <a:off x="5119106" y="2475190"/>
            <a:ext cx="100584" cy="134114"/>
          </a:xfrm>
          <a:prstGeom prst="rect">
            <a:avLst/>
          </a:prstGeom>
          <a:ln w="12700">
            <a:miter lim="400000"/>
          </a:ln>
        </p:spPr>
      </p:pic>
      <p:pic>
        <p:nvPicPr>
          <p:cNvPr id="196" name="object 4" descr="object 4"/>
          <p:cNvPicPr>
            <a:picLocks noChangeAspect="1"/>
          </p:cNvPicPr>
          <p:nvPr/>
        </p:nvPicPr>
        <p:blipFill>
          <a:blip r:embed="rId6"/>
          <a:stretch>
            <a:fillRect/>
          </a:stretch>
        </p:blipFill>
        <p:spPr>
          <a:xfrm>
            <a:off x="5268259" y="2475190"/>
            <a:ext cx="100584" cy="134114"/>
          </a:xfrm>
          <a:prstGeom prst="rect">
            <a:avLst/>
          </a:prstGeom>
          <a:ln w="12700">
            <a:miter lim="400000"/>
          </a:ln>
        </p:spPr>
      </p:pic>
      <p:pic>
        <p:nvPicPr>
          <p:cNvPr id="197" name="object 5" descr="object 5"/>
          <p:cNvPicPr>
            <a:picLocks noChangeAspect="1"/>
          </p:cNvPicPr>
          <p:nvPr/>
        </p:nvPicPr>
        <p:blipFill>
          <a:blip r:embed="rId7"/>
          <a:stretch>
            <a:fillRect/>
          </a:stretch>
        </p:blipFill>
        <p:spPr>
          <a:xfrm>
            <a:off x="5424189" y="2475190"/>
            <a:ext cx="100584" cy="134114"/>
          </a:xfrm>
          <a:prstGeom prst="rect">
            <a:avLst/>
          </a:prstGeom>
          <a:ln w="12700">
            <a:miter lim="400000"/>
          </a:ln>
        </p:spPr>
      </p:pic>
      <p:pic>
        <p:nvPicPr>
          <p:cNvPr id="198" name="object 6" descr="object 6"/>
          <p:cNvPicPr>
            <a:picLocks noChangeAspect="1"/>
          </p:cNvPicPr>
          <p:nvPr/>
        </p:nvPicPr>
        <p:blipFill>
          <a:blip r:embed="rId8"/>
          <a:stretch>
            <a:fillRect/>
          </a:stretch>
        </p:blipFill>
        <p:spPr>
          <a:xfrm>
            <a:off x="5580122" y="2475190"/>
            <a:ext cx="100584" cy="134114"/>
          </a:xfrm>
          <a:prstGeom prst="rect">
            <a:avLst/>
          </a:prstGeom>
          <a:ln w="12700">
            <a:miter lim="400000"/>
          </a:ln>
        </p:spPr>
      </p:pic>
      <p:grpSp>
        <p:nvGrpSpPr>
          <p:cNvPr id="203" name="object 7"/>
          <p:cNvGrpSpPr/>
          <p:nvPr/>
        </p:nvGrpSpPr>
        <p:grpSpPr>
          <a:xfrm>
            <a:off x="7751307" y="4184308"/>
            <a:ext cx="2712588" cy="2673691"/>
            <a:chOff x="0" y="0"/>
            <a:chExt cx="2712587" cy="2673689"/>
          </a:xfrm>
        </p:grpSpPr>
        <p:grpSp>
          <p:nvGrpSpPr>
            <p:cNvPr id="201" name="object 8"/>
            <p:cNvGrpSpPr/>
            <p:nvPr/>
          </p:nvGrpSpPr>
          <p:grpSpPr>
            <a:xfrm>
              <a:off x="238806" y="224622"/>
              <a:ext cx="2473782" cy="2449068"/>
              <a:chOff x="0" y="0"/>
              <a:chExt cx="2473780" cy="2449067"/>
            </a:xfrm>
          </p:grpSpPr>
          <p:sp>
            <p:nvSpPr>
              <p:cNvPr id="199" name="Line"/>
              <p:cNvSpPr/>
              <p:nvPr/>
            </p:nvSpPr>
            <p:spPr>
              <a:xfrm>
                <a:off x="2111504" y="482815"/>
                <a:ext cx="362277" cy="1966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30" y="413"/>
                    </a:lnTo>
                    <a:lnTo>
                      <a:pt x="3195" y="835"/>
                    </a:lnTo>
                    <a:lnTo>
                      <a:pt x="4697" y="1267"/>
                    </a:lnTo>
                    <a:lnTo>
                      <a:pt x="6135" y="1707"/>
                    </a:lnTo>
                    <a:lnTo>
                      <a:pt x="7509" y="2155"/>
                    </a:lnTo>
                    <a:lnTo>
                      <a:pt x="8819" y="2611"/>
                    </a:lnTo>
                    <a:lnTo>
                      <a:pt x="10065" y="3075"/>
                    </a:lnTo>
                    <a:lnTo>
                      <a:pt x="11247" y="3546"/>
                    </a:lnTo>
                    <a:lnTo>
                      <a:pt x="12366" y="4023"/>
                    </a:lnTo>
                    <a:lnTo>
                      <a:pt x="13420" y="4507"/>
                    </a:lnTo>
                    <a:lnTo>
                      <a:pt x="14411" y="4997"/>
                    </a:lnTo>
                    <a:lnTo>
                      <a:pt x="15337" y="5492"/>
                    </a:lnTo>
                    <a:lnTo>
                      <a:pt x="16200" y="5993"/>
                    </a:lnTo>
                    <a:lnTo>
                      <a:pt x="16999" y="6499"/>
                    </a:lnTo>
                    <a:lnTo>
                      <a:pt x="17734" y="7009"/>
                    </a:lnTo>
                    <a:lnTo>
                      <a:pt x="18405" y="7523"/>
                    </a:lnTo>
                    <a:lnTo>
                      <a:pt x="19012" y="8041"/>
                    </a:lnTo>
                    <a:lnTo>
                      <a:pt x="19555" y="8563"/>
                    </a:lnTo>
                    <a:lnTo>
                      <a:pt x="20034" y="9087"/>
                    </a:lnTo>
                    <a:lnTo>
                      <a:pt x="20450" y="9614"/>
                    </a:lnTo>
                    <a:lnTo>
                      <a:pt x="20801" y="10143"/>
                    </a:lnTo>
                    <a:lnTo>
                      <a:pt x="21089" y="10675"/>
                    </a:lnTo>
                    <a:lnTo>
                      <a:pt x="21312" y="11207"/>
                    </a:lnTo>
                    <a:lnTo>
                      <a:pt x="21472" y="11741"/>
                    </a:lnTo>
                    <a:lnTo>
                      <a:pt x="21568" y="12276"/>
                    </a:lnTo>
                    <a:lnTo>
                      <a:pt x="21600" y="12811"/>
                    </a:lnTo>
                    <a:lnTo>
                      <a:pt x="21568" y="13346"/>
                    </a:lnTo>
                    <a:lnTo>
                      <a:pt x="21472" y="13880"/>
                    </a:lnTo>
                    <a:lnTo>
                      <a:pt x="21312" y="14414"/>
                    </a:lnTo>
                    <a:lnTo>
                      <a:pt x="21089" y="14947"/>
                    </a:lnTo>
                    <a:lnTo>
                      <a:pt x="20801" y="15478"/>
                    </a:lnTo>
                    <a:lnTo>
                      <a:pt x="20450" y="16007"/>
                    </a:lnTo>
                    <a:lnTo>
                      <a:pt x="20034" y="16534"/>
                    </a:lnTo>
                    <a:lnTo>
                      <a:pt x="19555" y="17058"/>
                    </a:lnTo>
                    <a:lnTo>
                      <a:pt x="19012" y="17580"/>
                    </a:lnTo>
                    <a:lnTo>
                      <a:pt x="18405" y="18098"/>
                    </a:lnTo>
                    <a:lnTo>
                      <a:pt x="17734" y="18612"/>
                    </a:lnTo>
                    <a:lnTo>
                      <a:pt x="16999" y="19122"/>
                    </a:lnTo>
                    <a:lnTo>
                      <a:pt x="16200" y="19628"/>
                    </a:lnTo>
                    <a:lnTo>
                      <a:pt x="15337" y="20129"/>
                    </a:lnTo>
                    <a:lnTo>
                      <a:pt x="14411" y="20624"/>
                    </a:lnTo>
                    <a:lnTo>
                      <a:pt x="13420" y="21114"/>
                    </a:lnTo>
                    <a:lnTo>
                      <a:pt x="12366" y="21598"/>
                    </a:lnTo>
                    <a:lnTo>
                      <a:pt x="12361" y="21600"/>
                    </a:lnTo>
                  </a:path>
                </a:pathLst>
              </a:custGeom>
              <a:noFill/>
              <a:ln w="3175" cap="flat">
                <a:solidFill>
                  <a:srgbClr val="D9D9D9"/>
                </a:solidFill>
                <a:prstDash val="solid"/>
                <a:round/>
              </a:ln>
              <a:effectLst/>
            </p:spPr>
            <p:txBody>
              <a:bodyPr wrap="square" lIns="45719" tIns="45719" rIns="45719" bIns="45719" numCol="1" anchor="t">
                <a:noAutofit/>
              </a:bodyPr>
              <a:lstStyle/>
              <a:p>
                <a:pPr defTabSz="457200"/>
                <a:endParaRPr/>
              </a:p>
            </p:txBody>
          </p:sp>
          <p:sp>
            <p:nvSpPr>
              <p:cNvPr id="200" name="Line"/>
              <p:cNvSpPr/>
              <p:nvPr/>
            </p:nvSpPr>
            <p:spPr>
              <a:xfrm>
                <a:off x="0" y="0"/>
                <a:ext cx="2111505" cy="2449067"/>
              </a:xfrm>
              <a:custGeom>
                <a:avLst/>
                <a:gdLst/>
                <a:ahLst/>
                <a:cxnLst>
                  <a:cxn ang="0">
                    <a:pos x="wd2" y="hd2"/>
                  </a:cxn>
                  <a:cxn ang="5400000">
                    <a:pos x="wd2" y="hd2"/>
                  </a:cxn>
                  <a:cxn ang="10800000">
                    <a:pos x="wd2" y="hd2"/>
                  </a:cxn>
                  <a:cxn ang="16200000">
                    <a:pos x="wd2" y="hd2"/>
                  </a:cxn>
                </a:cxnLst>
                <a:rect l="0" t="0" r="r" b="b"/>
                <a:pathLst>
                  <a:path w="21600" h="21600" extrusionOk="0">
                    <a:moveTo>
                      <a:pt x="1585" y="21600"/>
                    </a:moveTo>
                    <a:lnTo>
                      <a:pt x="1403" y="21210"/>
                    </a:lnTo>
                    <a:lnTo>
                      <a:pt x="1233" y="20817"/>
                    </a:lnTo>
                    <a:lnTo>
                      <a:pt x="1075" y="20419"/>
                    </a:lnTo>
                    <a:lnTo>
                      <a:pt x="926" y="20017"/>
                    </a:lnTo>
                    <a:lnTo>
                      <a:pt x="789" y="19611"/>
                    </a:lnTo>
                    <a:lnTo>
                      <a:pt x="663" y="19201"/>
                    </a:lnTo>
                    <a:lnTo>
                      <a:pt x="548" y="18788"/>
                    </a:lnTo>
                    <a:lnTo>
                      <a:pt x="444" y="18372"/>
                    </a:lnTo>
                    <a:lnTo>
                      <a:pt x="351" y="17954"/>
                    </a:lnTo>
                    <a:lnTo>
                      <a:pt x="269" y="17533"/>
                    </a:lnTo>
                    <a:lnTo>
                      <a:pt x="197" y="17110"/>
                    </a:lnTo>
                    <a:lnTo>
                      <a:pt x="137" y="16685"/>
                    </a:lnTo>
                    <a:lnTo>
                      <a:pt x="88" y="16258"/>
                    </a:lnTo>
                    <a:lnTo>
                      <a:pt x="49" y="15831"/>
                    </a:lnTo>
                    <a:lnTo>
                      <a:pt x="22" y="15402"/>
                    </a:lnTo>
                    <a:lnTo>
                      <a:pt x="5" y="14973"/>
                    </a:lnTo>
                    <a:lnTo>
                      <a:pt x="0" y="14543"/>
                    </a:lnTo>
                    <a:lnTo>
                      <a:pt x="5" y="14114"/>
                    </a:lnTo>
                    <a:lnTo>
                      <a:pt x="22" y="13685"/>
                    </a:lnTo>
                    <a:lnTo>
                      <a:pt x="49" y="13256"/>
                    </a:lnTo>
                    <a:lnTo>
                      <a:pt x="88" y="12829"/>
                    </a:lnTo>
                    <a:lnTo>
                      <a:pt x="137" y="12402"/>
                    </a:lnTo>
                    <a:lnTo>
                      <a:pt x="197" y="11977"/>
                    </a:lnTo>
                    <a:lnTo>
                      <a:pt x="269" y="11554"/>
                    </a:lnTo>
                    <a:lnTo>
                      <a:pt x="351" y="11133"/>
                    </a:lnTo>
                    <a:lnTo>
                      <a:pt x="444" y="10714"/>
                    </a:lnTo>
                    <a:lnTo>
                      <a:pt x="548" y="10298"/>
                    </a:lnTo>
                    <a:lnTo>
                      <a:pt x="663" y="9886"/>
                    </a:lnTo>
                    <a:lnTo>
                      <a:pt x="789" y="9476"/>
                    </a:lnTo>
                    <a:lnTo>
                      <a:pt x="926" y="9070"/>
                    </a:lnTo>
                    <a:lnTo>
                      <a:pt x="1075" y="8668"/>
                    </a:lnTo>
                    <a:lnTo>
                      <a:pt x="1233" y="8270"/>
                    </a:lnTo>
                    <a:lnTo>
                      <a:pt x="1403" y="7877"/>
                    </a:lnTo>
                    <a:lnTo>
                      <a:pt x="1584" y="7488"/>
                    </a:lnTo>
                    <a:lnTo>
                      <a:pt x="1776" y="7105"/>
                    </a:lnTo>
                    <a:lnTo>
                      <a:pt x="1979" y="6727"/>
                    </a:lnTo>
                    <a:lnTo>
                      <a:pt x="2193" y="6355"/>
                    </a:lnTo>
                    <a:lnTo>
                      <a:pt x="2418" y="5988"/>
                    </a:lnTo>
                    <a:lnTo>
                      <a:pt x="2653" y="5629"/>
                    </a:lnTo>
                    <a:lnTo>
                      <a:pt x="2900" y="5275"/>
                    </a:lnTo>
                    <a:lnTo>
                      <a:pt x="3158" y="4929"/>
                    </a:lnTo>
                    <a:lnTo>
                      <a:pt x="3426" y="4590"/>
                    </a:lnTo>
                    <a:lnTo>
                      <a:pt x="3706" y="4258"/>
                    </a:lnTo>
                    <a:lnTo>
                      <a:pt x="4025" y="3903"/>
                    </a:lnTo>
                    <a:lnTo>
                      <a:pt x="4353" y="3564"/>
                    </a:lnTo>
                    <a:lnTo>
                      <a:pt x="4688" y="3240"/>
                    </a:lnTo>
                    <a:lnTo>
                      <a:pt x="5031" y="2931"/>
                    </a:lnTo>
                    <a:lnTo>
                      <a:pt x="5380" y="2638"/>
                    </a:lnTo>
                    <a:lnTo>
                      <a:pt x="5736" y="2361"/>
                    </a:lnTo>
                    <a:lnTo>
                      <a:pt x="6098" y="2098"/>
                    </a:lnTo>
                    <a:lnTo>
                      <a:pt x="6466" y="1851"/>
                    </a:lnTo>
                    <a:lnTo>
                      <a:pt x="6839" y="1620"/>
                    </a:lnTo>
                    <a:lnTo>
                      <a:pt x="7218" y="1404"/>
                    </a:lnTo>
                    <a:lnTo>
                      <a:pt x="7601" y="1203"/>
                    </a:lnTo>
                    <a:lnTo>
                      <a:pt x="7989" y="1018"/>
                    </a:lnTo>
                    <a:lnTo>
                      <a:pt x="8381" y="849"/>
                    </a:lnTo>
                    <a:lnTo>
                      <a:pt x="8777" y="694"/>
                    </a:lnTo>
                    <a:lnTo>
                      <a:pt x="9176" y="555"/>
                    </a:lnTo>
                    <a:lnTo>
                      <a:pt x="9578" y="432"/>
                    </a:lnTo>
                    <a:lnTo>
                      <a:pt x="9982" y="324"/>
                    </a:lnTo>
                    <a:lnTo>
                      <a:pt x="10389" y="231"/>
                    </a:lnTo>
                    <a:lnTo>
                      <a:pt x="10798" y="154"/>
                    </a:lnTo>
                    <a:lnTo>
                      <a:pt x="11209" y="93"/>
                    </a:lnTo>
                    <a:lnTo>
                      <a:pt x="11620" y="46"/>
                    </a:lnTo>
                    <a:lnTo>
                      <a:pt x="12033" y="15"/>
                    </a:lnTo>
                    <a:lnTo>
                      <a:pt x="12446" y="0"/>
                    </a:lnTo>
                    <a:lnTo>
                      <a:pt x="12860" y="0"/>
                    </a:lnTo>
                    <a:lnTo>
                      <a:pt x="13273" y="15"/>
                    </a:lnTo>
                    <a:lnTo>
                      <a:pt x="13686" y="46"/>
                    </a:lnTo>
                    <a:lnTo>
                      <a:pt x="14097" y="93"/>
                    </a:lnTo>
                    <a:lnTo>
                      <a:pt x="14508" y="154"/>
                    </a:lnTo>
                    <a:lnTo>
                      <a:pt x="14917" y="231"/>
                    </a:lnTo>
                    <a:lnTo>
                      <a:pt x="15324" y="324"/>
                    </a:lnTo>
                    <a:lnTo>
                      <a:pt x="15728" y="432"/>
                    </a:lnTo>
                    <a:lnTo>
                      <a:pt x="16130" y="555"/>
                    </a:lnTo>
                    <a:lnTo>
                      <a:pt x="16529" y="694"/>
                    </a:lnTo>
                    <a:lnTo>
                      <a:pt x="16925" y="849"/>
                    </a:lnTo>
                    <a:lnTo>
                      <a:pt x="17317" y="1018"/>
                    </a:lnTo>
                    <a:lnTo>
                      <a:pt x="17705" y="1203"/>
                    </a:lnTo>
                    <a:lnTo>
                      <a:pt x="18088" y="1404"/>
                    </a:lnTo>
                    <a:lnTo>
                      <a:pt x="18467" y="1620"/>
                    </a:lnTo>
                    <a:lnTo>
                      <a:pt x="18840" y="1851"/>
                    </a:lnTo>
                    <a:lnTo>
                      <a:pt x="19208" y="2098"/>
                    </a:lnTo>
                    <a:lnTo>
                      <a:pt x="19570" y="2361"/>
                    </a:lnTo>
                    <a:lnTo>
                      <a:pt x="19926" y="2638"/>
                    </a:lnTo>
                    <a:lnTo>
                      <a:pt x="20275" y="2931"/>
                    </a:lnTo>
                    <a:lnTo>
                      <a:pt x="20618" y="3240"/>
                    </a:lnTo>
                    <a:lnTo>
                      <a:pt x="20953" y="3564"/>
                    </a:lnTo>
                    <a:lnTo>
                      <a:pt x="21280" y="3903"/>
                    </a:lnTo>
                    <a:lnTo>
                      <a:pt x="21600" y="4258"/>
                    </a:lnTo>
                  </a:path>
                </a:pathLst>
              </a:custGeom>
              <a:noFill/>
              <a:ln w="3175" cap="flat">
                <a:solidFill>
                  <a:srgbClr val="D9D9D9"/>
                </a:solidFill>
                <a:prstDash val="solid"/>
                <a:round/>
              </a:ln>
              <a:effectLst/>
            </p:spPr>
            <p:txBody>
              <a:bodyPr wrap="square" lIns="45719" tIns="45719" rIns="45719" bIns="45719" numCol="1" anchor="t">
                <a:noAutofit/>
              </a:bodyPr>
              <a:lstStyle/>
              <a:p>
                <a:pPr defTabSz="457200"/>
                <a:endParaRPr/>
              </a:p>
            </p:txBody>
          </p:sp>
        </p:grpSp>
        <p:sp>
          <p:nvSpPr>
            <p:cNvPr id="202" name="object 9"/>
            <p:cNvSpPr/>
            <p:nvPr/>
          </p:nvSpPr>
          <p:spPr>
            <a:xfrm>
              <a:off x="0" y="0"/>
              <a:ext cx="951141" cy="1268188"/>
            </a:xfrm>
            <a:custGeom>
              <a:avLst/>
              <a:gdLst/>
              <a:ahLst/>
              <a:cxnLst>
                <a:cxn ang="0">
                  <a:pos x="wd2" y="hd2"/>
                </a:cxn>
                <a:cxn ang="5400000">
                  <a:pos x="wd2" y="hd2"/>
                </a:cxn>
                <a:cxn ang="10800000">
                  <a:pos x="wd2" y="hd2"/>
                </a:cxn>
                <a:cxn ang="16200000">
                  <a:pos x="wd2" y="hd2"/>
                </a:cxn>
              </a:cxnLst>
              <a:rect l="0" t="0" r="r" b="b"/>
              <a:pathLst>
                <a:path w="21600" h="21600" extrusionOk="0">
                  <a:moveTo>
                    <a:pt x="18437" y="3163"/>
                  </a:moveTo>
                  <a:lnTo>
                    <a:pt x="19038" y="3815"/>
                  </a:lnTo>
                  <a:lnTo>
                    <a:pt x="19576" y="4502"/>
                  </a:lnTo>
                  <a:lnTo>
                    <a:pt x="20050" y="5220"/>
                  </a:lnTo>
                  <a:lnTo>
                    <a:pt x="20461" y="5966"/>
                  </a:lnTo>
                  <a:lnTo>
                    <a:pt x="20809" y="6736"/>
                  </a:lnTo>
                  <a:lnTo>
                    <a:pt x="21094" y="7525"/>
                  </a:lnTo>
                  <a:lnTo>
                    <a:pt x="21315" y="8330"/>
                  </a:lnTo>
                  <a:lnTo>
                    <a:pt x="21473" y="9147"/>
                  </a:lnTo>
                  <a:lnTo>
                    <a:pt x="21568" y="9971"/>
                  </a:lnTo>
                  <a:lnTo>
                    <a:pt x="21600" y="10800"/>
                  </a:lnTo>
                  <a:lnTo>
                    <a:pt x="21568" y="11629"/>
                  </a:lnTo>
                  <a:lnTo>
                    <a:pt x="21473" y="12453"/>
                  </a:lnTo>
                  <a:lnTo>
                    <a:pt x="21315" y="13270"/>
                  </a:lnTo>
                  <a:lnTo>
                    <a:pt x="21094" y="14075"/>
                  </a:lnTo>
                  <a:lnTo>
                    <a:pt x="20809" y="14864"/>
                  </a:lnTo>
                  <a:lnTo>
                    <a:pt x="20461" y="15634"/>
                  </a:lnTo>
                  <a:lnTo>
                    <a:pt x="20050" y="16380"/>
                  </a:lnTo>
                  <a:lnTo>
                    <a:pt x="19576" y="17098"/>
                  </a:lnTo>
                  <a:lnTo>
                    <a:pt x="19038" y="17785"/>
                  </a:lnTo>
                  <a:lnTo>
                    <a:pt x="18437" y="18437"/>
                  </a:lnTo>
                  <a:lnTo>
                    <a:pt x="17710" y="19101"/>
                  </a:lnTo>
                  <a:lnTo>
                    <a:pt x="16941" y="19686"/>
                  </a:lnTo>
                  <a:lnTo>
                    <a:pt x="16134" y="20194"/>
                  </a:lnTo>
                  <a:lnTo>
                    <a:pt x="15294" y="20624"/>
                  </a:lnTo>
                  <a:lnTo>
                    <a:pt x="14428" y="20975"/>
                  </a:lnTo>
                  <a:lnTo>
                    <a:pt x="13540" y="21249"/>
                  </a:lnTo>
                  <a:lnTo>
                    <a:pt x="12635" y="21444"/>
                  </a:lnTo>
                  <a:lnTo>
                    <a:pt x="11720" y="21561"/>
                  </a:lnTo>
                  <a:lnTo>
                    <a:pt x="10800" y="21600"/>
                  </a:lnTo>
                  <a:lnTo>
                    <a:pt x="9880" y="21561"/>
                  </a:lnTo>
                  <a:lnTo>
                    <a:pt x="8965" y="21444"/>
                  </a:lnTo>
                  <a:lnTo>
                    <a:pt x="8060" y="21249"/>
                  </a:lnTo>
                  <a:lnTo>
                    <a:pt x="7172" y="20975"/>
                  </a:lnTo>
                  <a:lnTo>
                    <a:pt x="6306" y="20624"/>
                  </a:lnTo>
                  <a:lnTo>
                    <a:pt x="5466" y="20194"/>
                  </a:lnTo>
                  <a:lnTo>
                    <a:pt x="4659" y="19686"/>
                  </a:lnTo>
                  <a:lnTo>
                    <a:pt x="3890" y="19101"/>
                  </a:lnTo>
                  <a:lnTo>
                    <a:pt x="3163" y="18437"/>
                  </a:lnTo>
                  <a:lnTo>
                    <a:pt x="2562" y="17785"/>
                  </a:lnTo>
                  <a:lnTo>
                    <a:pt x="2024" y="17098"/>
                  </a:lnTo>
                  <a:lnTo>
                    <a:pt x="1550" y="16380"/>
                  </a:lnTo>
                  <a:lnTo>
                    <a:pt x="1139" y="15634"/>
                  </a:lnTo>
                  <a:lnTo>
                    <a:pt x="791" y="14864"/>
                  </a:lnTo>
                  <a:lnTo>
                    <a:pt x="506" y="14075"/>
                  </a:lnTo>
                  <a:lnTo>
                    <a:pt x="285" y="13270"/>
                  </a:lnTo>
                  <a:lnTo>
                    <a:pt x="127" y="12453"/>
                  </a:lnTo>
                  <a:lnTo>
                    <a:pt x="32" y="11629"/>
                  </a:lnTo>
                  <a:lnTo>
                    <a:pt x="0" y="10800"/>
                  </a:lnTo>
                  <a:lnTo>
                    <a:pt x="32" y="9971"/>
                  </a:lnTo>
                  <a:lnTo>
                    <a:pt x="127" y="9147"/>
                  </a:lnTo>
                  <a:lnTo>
                    <a:pt x="285" y="8330"/>
                  </a:lnTo>
                  <a:lnTo>
                    <a:pt x="506" y="7525"/>
                  </a:lnTo>
                  <a:lnTo>
                    <a:pt x="791" y="6736"/>
                  </a:lnTo>
                  <a:lnTo>
                    <a:pt x="1139" y="5966"/>
                  </a:lnTo>
                  <a:lnTo>
                    <a:pt x="1550" y="5220"/>
                  </a:lnTo>
                  <a:lnTo>
                    <a:pt x="2024" y="4502"/>
                  </a:lnTo>
                  <a:lnTo>
                    <a:pt x="2562" y="3815"/>
                  </a:lnTo>
                  <a:lnTo>
                    <a:pt x="3163" y="3163"/>
                  </a:lnTo>
                  <a:lnTo>
                    <a:pt x="3890" y="2499"/>
                  </a:lnTo>
                  <a:lnTo>
                    <a:pt x="4659" y="1914"/>
                  </a:lnTo>
                  <a:lnTo>
                    <a:pt x="5466" y="1406"/>
                  </a:lnTo>
                  <a:lnTo>
                    <a:pt x="6306" y="976"/>
                  </a:lnTo>
                  <a:lnTo>
                    <a:pt x="7172" y="625"/>
                  </a:lnTo>
                  <a:lnTo>
                    <a:pt x="8060" y="351"/>
                  </a:lnTo>
                  <a:lnTo>
                    <a:pt x="8965" y="156"/>
                  </a:lnTo>
                  <a:lnTo>
                    <a:pt x="9880" y="39"/>
                  </a:lnTo>
                  <a:lnTo>
                    <a:pt x="10800" y="0"/>
                  </a:lnTo>
                  <a:lnTo>
                    <a:pt x="11720" y="39"/>
                  </a:lnTo>
                  <a:lnTo>
                    <a:pt x="12635" y="156"/>
                  </a:lnTo>
                  <a:lnTo>
                    <a:pt x="13540" y="351"/>
                  </a:lnTo>
                  <a:lnTo>
                    <a:pt x="14428" y="625"/>
                  </a:lnTo>
                  <a:lnTo>
                    <a:pt x="15294" y="976"/>
                  </a:lnTo>
                  <a:lnTo>
                    <a:pt x="16134" y="1406"/>
                  </a:lnTo>
                  <a:lnTo>
                    <a:pt x="16941" y="1914"/>
                  </a:lnTo>
                  <a:lnTo>
                    <a:pt x="17710" y="2499"/>
                  </a:lnTo>
                  <a:lnTo>
                    <a:pt x="18437" y="3163"/>
                  </a:lnTo>
                  <a:close/>
                </a:path>
              </a:pathLst>
            </a:custGeom>
            <a:noFill/>
            <a:ln w="3175" cap="flat">
              <a:solidFill>
                <a:srgbClr val="BFBFBF"/>
              </a:solidFill>
              <a:prstDash val="solid"/>
              <a:round/>
            </a:ln>
            <a:effectLst/>
          </p:spPr>
          <p:txBody>
            <a:bodyPr wrap="square" lIns="45719" tIns="45719" rIns="45719" bIns="45719" numCol="1" anchor="t">
              <a:noAutofit/>
            </a:bodyPr>
            <a:lstStyle/>
            <a:p>
              <a:pPr defTabSz="457200"/>
              <a:endParaRPr/>
            </a:p>
          </p:txBody>
        </p:sp>
      </p:grpSp>
      <p:pic>
        <p:nvPicPr>
          <p:cNvPr id="204" name="object 10" descr="object 10"/>
          <p:cNvPicPr>
            <a:picLocks noChangeAspect="1"/>
          </p:cNvPicPr>
          <p:nvPr/>
        </p:nvPicPr>
        <p:blipFill>
          <a:blip r:embed="rId9"/>
          <a:stretch>
            <a:fillRect/>
          </a:stretch>
        </p:blipFill>
        <p:spPr>
          <a:xfrm>
            <a:off x="685800" y="2438400"/>
            <a:ext cx="3775474" cy="2972798"/>
          </a:xfrm>
          <a:prstGeom prst="rect">
            <a:avLst/>
          </a:prstGeom>
          <a:ln w="12700">
            <a:miter lim="400000"/>
          </a:ln>
        </p:spPr>
      </p:pic>
      <p:pic>
        <p:nvPicPr>
          <p:cNvPr id="205" name="object 11" descr="object 11"/>
          <p:cNvPicPr>
            <a:picLocks noChangeAspect="1"/>
          </p:cNvPicPr>
          <p:nvPr/>
        </p:nvPicPr>
        <p:blipFill>
          <a:blip r:embed="rId10"/>
          <a:stretch>
            <a:fillRect/>
          </a:stretch>
        </p:blipFill>
        <p:spPr>
          <a:xfrm>
            <a:off x="5130572" y="2833012"/>
            <a:ext cx="626767" cy="662009"/>
          </a:xfrm>
          <a:prstGeom prst="rect">
            <a:avLst/>
          </a:prstGeom>
          <a:ln w="12700">
            <a:miter lim="400000"/>
          </a:ln>
        </p:spPr>
      </p:pic>
      <p:sp>
        <p:nvSpPr>
          <p:cNvPr id="206" name="object 12"/>
          <p:cNvSpPr txBox="1"/>
          <p:nvPr/>
        </p:nvSpPr>
        <p:spPr>
          <a:xfrm>
            <a:off x="4724400" y="5118100"/>
            <a:ext cx="784860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5080" indent="12700" defTabSz="457200">
              <a:spcBef>
                <a:spcPts val="100"/>
              </a:spcBef>
              <a:defRPr b="1" spc="-20">
                <a:solidFill>
                  <a:srgbClr val="99244F"/>
                </a:solidFill>
              </a:defRPr>
            </a:pPr>
            <a:r>
              <a:rPr dirty="0"/>
              <a:t>DEPARTMENT</a:t>
            </a:r>
            <a:r>
              <a:rPr spc="5" dirty="0"/>
              <a:t> </a:t>
            </a:r>
            <a:r>
              <a:rPr spc="0" dirty="0"/>
              <a:t>OF</a:t>
            </a:r>
            <a:r>
              <a:rPr spc="10" dirty="0"/>
              <a:t> </a:t>
            </a:r>
            <a:r>
              <a:rPr spc="-10" dirty="0"/>
              <a:t>PEDIATRIC AND PREVENTIVE DENTISTRY</a:t>
            </a:r>
          </a:p>
          <a:p>
            <a:pPr marR="5080" indent="12700" defTabSz="457200">
              <a:spcBef>
                <a:spcPts val="100"/>
              </a:spcBef>
              <a:defRPr b="1" spc="-10">
                <a:solidFill>
                  <a:srgbClr val="99244F"/>
                </a:solidFill>
              </a:defRPr>
            </a:pPr>
            <a:r>
              <a:rPr dirty="0"/>
              <a:t>PRESENTED BY:</a:t>
            </a:r>
            <a:r>
              <a:rPr lang="en-IN" dirty="0"/>
              <a:t> DR. POOJA RASAL</a:t>
            </a:r>
            <a:endParaRPr dirty="0"/>
          </a:p>
        </p:txBody>
      </p:sp>
      <p:sp>
        <p:nvSpPr>
          <p:cNvPr id="207" name="object 13"/>
          <p:cNvSpPr txBox="1"/>
          <p:nvPr/>
        </p:nvSpPr>
        <p:spPr>
          <a:xfrm>
            <a:off x="4724400" y="3594100"/>
            <a:ext cx="7607528" cy="301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12700" defTabSz="457200">
              <a:spcBef>
                <a:spcPts val="100"/>
              </a:spcBef>
              <a:defRPr sz="2400" b="1">
                <a:solidFill>
                  <a:srgbClr val="7030A0"/>
                </a:solidFill>
              </a:defRPr>
            </a:pPr>
            <a:r>
              <a:rPr dirty="0"/>
              <a:t>GOVERNMENT</a:t>
            </a:r>
            <a:r>
              <a:rPr spc="-50" dirty="0"/>
              <a:t> </a:t>
            </a:r>
            <a:r>
              <a:rPr spc="-20" dirty="0"/>
              <a:t>DENTAL</a:t>
            </a:r>
            <a:r>
              <a:rPr spc="-50" dirty="0"/>
              <a:t> </a:t>
            </a:r>
            <a:r>
              <a:rPr dirty="0"/>
              <a:t>COLLEGE</a:t>
            </a:r>
            <a:r>
              <a:rPr spc="-50" dirty="0"/>
              <a:t> </a:t>
            </a:r>
            <a:r>
              <a:rPr dirty="0"/>
              <a:t>&amp;</a:t>
            </a:r>
            <a:r>
              <a:rPr spc="-50" dirty="0"/>
              <a:t> </a:t>
            </a:r>
            <a:r>
              <a:rPr spc="-10" dirty="0"/>
              <a:t>HOSPITAL,</a:t>
            </a:r>
            <a:r>
              <a:rPr spc="-50" dirty="0"/>
              <a:t> </a:t>
            </a:r>
            <a:r>
              <a:rPr spc="-10" dirty="0"/>
              <a:t>MUMBAI</a:t>
            </a:r>
          </a:p>
        </p:txBody>
      </p:sp>
      <p:sp>
        <p:nvSpPr>
          <p:cNvPr id="208" name="object 16"/>
          <p:cNvSpPr txBox="1">
            <a:spLocks noGrp="1"/>
          </p:cNvSpPr>
          <p:nvPr>
            <p:ph type="title"/>
          </p:nvPr>
        </p:nvSpPr>
        <p:spPr>
          <a:xfrm>
            <a:off x="-685738" y="764704"/>
            <a:ext cx="10787358" cy="938941"/>
          </a:xfrm>
          <a:prstGeom prst="rect">
            <a:avLst/>
          </a:prstGeom>
        </p:spPr>
        <p:txBody>
          <a:bodyPr lIns="0" tIns="0" rIns="0" bIns="0">
            <a:normAutofit fontScale="90000"/>
          </a:bodyPr>
          <a:lstStyle>
            <a:lvl1pPr indent="1123950" algn="ctr">
              <a:lnSpc>
                <a:spcPct val="100000"/>
              </a:lnSpc>
              <a:spcBef>
                <a:spcPts val="100"/>
              </a:spcBef>
              <a:defRPr sz="3600" b="1">
                <a:solidFill>
                  <a:srgbClr val="7030A0"/>
                </a:solidFill>
                <a:latin typeface="+mn-lt"/>
                <a:ea typeface="+mn-ea"/>
                <a:cs typeface="+mn-cs"/>
                <a:sym typeface="Calibri"/>
              </a:defRPr>
            </a:lvl1pPr>
          </a:lstStyle>
          <a:p>
            <a:r>
              <a:rPr lang="en-IN" dirty="0"/>
              <a:t>C</a:t>
            </a:r>
            <a:r>
              <a:rPr dirty="0"/>
              <a:t>O</a:t>
            </a:r>
            <a:r>
              <a:rPr lang="en-IN" dirty="0"/>
              <a:t>NTINUING EDUCATION IN DENTAL </a:t>
            </a:r>
            <a:br>
              <a:rPr lang="en-IN" dirty="0"/>
            </a:br>
            <a:r>
              <a:rPr lang="en-IN" dirty="0"/>
              <a:t>PROFESSION</a:t>
            </a:r>
            <a:endParaRPr dirty="0"/>
          </a:p>
        </p:txBody>
      </p:sp>
      <p:pic>
        <p:nvPicPr>
          <p:cNvPr id="209" name="Picture 13" descr="Picture 13"/>
          <p:cNvPicPr>
            <a:picLocks noChangeAspect="1"/>
          </p:cNvPicPr>
          <p:nvPr/>
        </p:nvPicPr>
        <p:blipFill>
          <a:blip r:embed="rId11"/>
          <a:stretch>
            <a:fillRect/>
          </a:stretch>
        </p:blipFill>
        <p:spPr>
          <a:xfrm>
            <a:off x="5181600" y="4267200"/>
            <a:ext cx="611849" cy="6098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7" y="0"/>
                  <a:pt x="0" y="4830"/>
                  <a:pt x="0" y="10793"/>
                </a:cubicBezTo>
                <a:cubicBezTo>
                  <a:pt x="0" y="16756"/>
                  <a:pt x="4837" y="21600"/>
                  <a:pt x="10800" y="21600"/>
                </a:cubicBezTo>
                <a:cubicBezTo>
                  <a:pt x="16763" y="21600"/>
                  <a:pt x="21600" y="16756"/>
                  <a:pt x="21600" y="10793"/>
                </a:cubicBezTo>
                <a:cubicBezTo>
                  <a:pt x="21600" y="4830"/>
                  <a:pt x="16763" y="0"/>
                  <a:pt x="10800" y="0"/>
                </a:cubicBezTo>
                <a:close/>
              </a:path>
            </a:pathLst>
          </a:custGeom>
          <a:ln w="12700">
            <a:miter lim="400000"/>
          </a:ln>
          <a:effectLst>
            <a:outerShdw blurRad="381000" dist="292100" dir="5400000" rotWithShape="0">
              <a:srgbClr val="000000">
                <a:alpha val="22000"/>
              </a:srgbClr>
            </a:outerShdw>
          </a:effectLst>
        </p:spPr>
      </p:pic>
      <p:pic>
        <p:nvPicPr>
          <p:cNvPr id="2" name="WhatsApp Audio 2024-12-17 at 9.33.34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280576" y="6093296"/>
            <a:ext cx="609600" cy="609600"/>
          </a:xfrm>
          <a:prstGeom prst="rect">
            <a:avLst/>
          </a:prstGeom>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29664" y="116632"/>
            <a:ext cx="1143000" cy="130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med" advTm="141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676" objId="2"/>
        <p14:stopEvt time="1270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pic>
        <p:nvPicPr>
          <p:cNvPr id="264"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65"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66" name="object 3"/>
          <p:cNvSpPr txBox="1"/>
          <p:nvPr/>
        </p:nvSpPr>
        <p:spPr>
          <a:xfrm>
            <a:off x="335360" y="1768590"/>
            <a:ext cx="10915724" cy="2769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355600" marR="5080" indent="-342900">
              <a:lnSpc>
                <a:spcPct val="150000"/>
              </a:lnSpc>
              <a:spcBef>
                <a:spcPts val="100"/>
              </a:spcBef>
              <a:buSzPct val="100000"/>
              <a:buChar char="➢"/>
              <a:defRPr sz="2400"/>
            </a:lvl1pPr>
          </a:lstStyle>
          <a:p>
            <a:pPr>
              <a:buFont typeface="Wingdings" panose="05000000000000000000" pitchFamily="2" charset="2"/>
              <a:buChar char="Ø"/>
            </a:pPr>
            <a:r>
              <a:rPr dirty="0"/>
              <a:t>A grace period of one year may be awarded to a dentist, who has secured at least 75 CDE points in the allotted time of 5 years, for securing requisite mandatory 100 CDE points, if he/she could not obtain the same within stipulated time period, due to any reason. However, obtaining less than 75 CDE points by a dentist in any 5 years block will be considered as an unethical act and will be considered accordingly.</a:t>
            </a:r>
          </a:p>
        </p:txBody>
      </p:sp>
      <p:pic>
        <p:nvPicPr>
          <p:cNvPr id="2" name="WhatsApp Audio 2024-12-11 at 11.35.45 AM (online-audio-converter.com) (1).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51084" y="6016581"/>
            <a:ext cx="609600" cy="609600"/>
          </a:xfrm>
          <a:prstGeom prst="rect">
            <a:avLst/>
          </a:prstGeom>
        </p:spPr>
      </p:pic>
    </p:spTree>
    <p:custDataLst>
      <p:tags r:id="rId1"/>
    </p:custDataLst>
  </p:cSld>
  <p:clrMapOvr>
    <a:masterClrMapping/>
  </p:clrMapOvr>
  <p:transition spd="med" advTm="338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723" objId="2"/>
        <p14:stopEvt time="32378"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sp>
        <p:nvSpPr>
          <p:cNvPr id="269" name="object 2"/>
          <p:cNvSpPr txBox="1"/>
          <p:nvPr/>
        </p:nvSpPr>
        <p:spPr>
          <a:xfrm>
            <a:off x="175491" y="844173"/>
            <a:ext cx="8001000" cy="457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a:solidFill>
                  <a:srgbClr val="7030A0"/>
                </a:solidFill>
              </a:defRPr>
            </a:lvl1pPr>
          </a:lstStyle>
          <a:p>
            <a:r>
              <a:rPr dirty="0"/>
              <a:t>Benefits and significance </a:t>
            </a:r>
          </a:p>
        </p:txBody>
      </p:sp>
      <p:pic>
        <p:nvPicPr>
          <p:cNvPr id="270"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71"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72" name="To Dental Professionals…"/>
          <p:cNvSpPr txBox="1"/>
          <p:nvPr/>
        </p:nvSpPr>
        <p:spPr>
          <a:xfrm>
            <a:off x="407368" y="2204864"/>
            <a:ext cx="9303493" cy="22895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55600" marR="5080" indent="-342900">
              <a:lnSpc>
                <a:spcPct val="150000"/>
              </a:lnSpc>
              <a:spcBef>
                <a:spcPts val="100"/>
              </a:spcBef>
              <a:buSzPct val="100000"/>
              <a:buFont typeface="Wingdings" panose="05000000000000000000" pitchFamily="2" charset="2"/>
              <a:buChar char="Ø"/>
              <a:defRPr sz="2400"/>
            </a:pPr>
            <a:r>
              <a:rPr dirty="0"/>
              <a:t>To Dental Professionals </a:t>
            </a:r>
          </a:p>
          <a:p>
            <a:pPr marL="355600" marR="5080" indent="-342900">
              <a:lnSpc>
                <a:spcPct val="150000"/>
              </a:lnSpc>
              <a:spcBef>
                <a:spcPts val="100"/>
              </a:spcBef>
              <a:buSzPct val="100000"/>
              <a:buFont typeface="Wingdings" panose="05000000000000000000" pitchFamily="2" charset="2"/>
              <a:buChar char="Ø"/>
              <a:defRPr sz="2400"/>
            </a:pPr>
            <a:r>
              <a:rPr dirty="0"/>
              <a:t>To Employers </a:t>
            </a:r>
          </a:p>
          <a:p>
            <a:pPr marL="355600" marR="5080" indent="-342900">
              <a:lnSpc>
                <a:spcPct val="150000"/>
              </a:lnSpc>
              <a:spcBef>
                <a:spcPts val="100"/>
              </a:spcBef>
              <a:buSzPct val="100000"/>
              <a:buFont typeface="Wingdings" panose="05000000000000000000" pitchFamily="2" charset="2"/>
              <a:buChar char="Ø"/>
              <a:defRPr sz="2400"/>
            </a:pPr>
            <a:r>
              <a:rPr dirty="0"/>
              <a:t>To Departments within an Organization, Organizations and Businesses </a:t>
            </a:r>
          </a:p>
          <a:p>
            <a:pPr marL="355600" marR="5080" indent="-342900">
              <a:lnSpc>
                <a:spcPct val="150000"/>
              </a:lnSpc>
              <a:spcBef>
                <a:spcPts val="100"/>
              </a:spcBef>
              <a:buSzPct val="100000"/>
              <a:buFont typeface="Wingdings" panose="05000000000000000000" pitchFamily="2" charset="2"/>
              <a:buChar char="Ø"/>
              <a:defRPr sz="2400"/>
            </a:pPr>
            <a:r>
              <a:rPr dirty="0"/>
              <a:t>To the Community, City, State &amp; Nation</a:t>
            </a:r>
          </a:p>
        </p:txBody>
      </p:sp>
      <p:pic>
        <p:nvPicPr>
          <p:cNvPr id="2" name="WhatsApp Audio 2024-12-11 at 11.43.36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25188" y="6016581"/>
            <a:ext cx="609600" cy="609600"/>
          </a:xfrm>
          <a:prstGeom prst="rect">
            <a:avLst/>
          </a:prstGeom>
        </p:spPr>
      </p:pic>
    </p:spTree>
    <p:custDataLst>
      <p:tags r:id="rId1"/>
    </p:custDataLst>
  </p:cSld>
  <p:clrMapOvr>
    <a:masterClrMapping/>
  </p:clrMapOvr>
  <p:transition spd="med" advTm="325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61" objId="2"/>
        <p14:stopEvt time="32581"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sp>
        <p:nvSpPr>
          <p:cNvPr id="275" name="object 2"/>
          <p:cNvSpPr txBox="1"/>
          <p:nvPr/>
        </p:nvSpPr>
        <p:spPr>
          <a:xfrm>
            <a:off x="263352" y="850888"/>
            <a:ext cx="8001000" cy="457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a:solidFill>
                  <a:srgbClr val="7030A0"/>
                </a:solidFill>
              </a:defRPr>
            </a:lvl1pPr>
          </a:lstStyle>
          <a:p>
            <a:r>
              <a:rPr dirty="0"/>
              <a:t>Conclusion </a:t>
            </a:r>
          </a:p>
        </p:txBody>
      </p:sp>
      <p:sp>
        <p:nvSpPr>
          <p:cNvPr id="276" name="Continuing Dental Education Programs are designed to provide training beyond the level of pre-doctoral education in oral health care, using applied basic and behavioral sciences.…"/>
          <p:cNvSpPr txBox="1"/>
          <p:nvPr/>
        </p:nvSpPr>
        <p:spPr>
          <a:xfrm>
            <a:off x="335360" y="1916832"/>
            <a:ext cx="11064552" cy="3429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55600" marR="5080" indent="-342900">
              <a:lnSpc>
                <a:spcPct val="150000"/>
              </a:lnSpc>
              <a:spcBef>
                <a:spcPts val="100"/>
              </a:spcBef>
              <a:buSzPct val="100000"/>
              <a:buChar char="➢"/>
              <a:defRPr sz="2400"/>
            </a:pPr>
            <a:r>
              <a:rPr dirty="0"/>
              <a:t>Continuing Dental Education Programs are designed to provide training beyond the level of </a:t>
            </a:r>
            <a:r>
              <a:rPr i="1" dirty="0"/>
              <a:t>pre</a:t>
            </a:r>
            <a:r>
              <a:rPr dirty="0"/>
              <a:t>-doctoral education in oral health care, using applied basic and behavioral sciences.</a:t>
            </a:r>
          </a:p>
          <a:p>
            <a:pPr marL="355600" marR="5080" indent="-342900">
              <a:lnSpc>
                <a:spcPct val="150000"/>
              </a:lnSpc>
              <a:spcBef>
                <a:spcPts val="100"/>
              </a:spcBef>
              <a:buSzPct val="100000"/>
              <a:buChar char="➢"/>
              <a:defRPr sz="2400"/>
            </a:pPr>
            <a:r>
              <a:rPr dirty="0"/>
              <a:t>The programs help to expand the scope and depth of dental professional knowledge and skills to enable them to provide comprehensive oral health care to a wide range of population groups.</a:t>
            </a:r>
          </a:p>
        </p:txBody>
      </p:sp>
      <p:pic>
        <p:nvPicPr>
          <p:cNvPr id="2" name="WhatsApp Audio 2024-12-11 at 11.43.46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0992544" y="5988006"/>
            <a:ext cx="609600" cy="609600"/>
          </a:xfrm>
          <a:prstGeom prst="rect">
            <a:avLst/>
          </a:prstGeom>
        </p:spPr>
      </p:pic>
      <p:sp>
        <p:nvSpPr>
          <p:cNvPr id="3" name="Rectangle 2">
            <a:extLst>
              <a:ext uri="{FF2B5EF4-FFF2-40B4-BE49-F238E27FC236}">
                <a16:creationId xmlns:a16="http://schemas.microsoft.com/office/drawing/2014/main" id="{3A5AE240-1500-7725-8A61-C3EAA7867F66}"/>
              </a:ext>
            </a:extLst>
          </p:cNvPr>
          <p:cNvSpPr/>
          <p:nvPr/>
        </p:nvSpPr>
        <p:spPr>
          <a:xfrm>
            <a:off x="10416480" y="116632"/>
            <a:ext cx="1656184" cy="1192152"/>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rgbClr val="000000"/>
              </a:solidFill>
              <a:effectLst/>
              <a:uFillTx/>
              <a:latin typeface="+mn-lt"/>
              <a:ea typeface="+mn-ea"/>
              <a:cs typeface="+mn-cs"/>
              <a:sym typeface="Calibri"/>
            </a:endParaRPr>
          </a:p>
        </p:txBody>
      </p:sp>
    </p:spTree>
    <p:custDataLst>
      <p:tags r:id="rId1"/>
    </p:custDataLst>
  </p:cSld>
  <p:clrMapOvr>
    <a:masterClrMapping/>
  </p:clrMapOvr>
  <p:transition spd="med" advTm="351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83" objId="2"/>
        <p14:stopEvt time="35141"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object 2"/>
          <p:cNvSpPr/>
          <p:nvPr/>
        </p:nvSpPr>
        <p:spPr>
          <a:xfrm>
            <a:off x="5144861" y="3760406"/>
            <a:ext cx="1116468" cy="1"/>
          </a:xfrm>
          <a:prstGeom prst="line">
            <a:avLst/>
          </a:prstGeom>
          <a:ln w="57150">
            <a:solidFill>
              <a:schemeClr val="accent5"/>
            </a:solidFill>
          </a:ln>
        </p:spPr>
        <p:txBody>
          <a:bodyPr lIns="45719" rIns="45719"/>
          <a:lstStyle/>
          <a:p>
            <a:endParaRPr/>
          </a:p>
        </p:txBody>
      </p:sp>
      <p:grpSp>
        <p:nvGrpSpPr>
          <p:cNvPr id="295" name="object 3"/>
          <p:cNvGrpSpPr/>
          <p:nvPr/>
        </p:nvGrpSpPr>
        <p:grpSpPr>
          <a:xfrm>
            <a:off x="7751307" y="4184308"/>
            <a:ext cx="2712588" cy="2673691"/>
            <a:chOff x="0" y="0"/>
            <a:chExt cx="2712587" cy="2673689"/>
          </a:xfrm>
        </p:grpSpPr>
        <p:grpSp>
          <p:nvGrpSpPr>
            <p:cNvPr id="293" name="object 4"/>
            <p:cNvGrpSpPr/>
            <p:nvPr/>
          </p:nvGrpSpPr>
          <p:grpSpPr>
            <a:xfrm>
              <a:off x="238806" y="224622"/>
              <a:ext cx="2473782" cy="2449068"/>
              <a:chOff x="0" y="0"/>
              <a:chExt cx="2473780" cy="2449067"/>
            </a:xfrm>
          </p:grpSpPr>
          <p:sp>
            <p:nvSpPr>
              <p:cNvPr id="291" name="Line"/>
              <p:cNvSpPr/>
              <p:nvPr/>
            </p:nvSpPr>
            <p:spPr>
              <a:xfrm>
                <a:off x="2111504" y="482815"/>
                <a:ext cx="362277" cy="1966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30" y="413"/>
                    </a:lnTo>
                    <a:lnTo>
                      <a:pt x="3195" y="835"/>
                    </a:lnTo>
                    <a:lnTo>
                      <a:pt x="4697" y="1267"/>
                    </a:lnTo>
                    <a:lnTo>
                      <a:pt x="6135" y="1707"/>
                    </a:lnTo>
                    <a:lnTo>
                      <a:pt x="7509" y="2155"/>
                    </a:lnTo>
                    <a:lnTo>
                      <a:pt x="8819" y="2611"/>
                    </a:lnTo>
                    <a:lnTo>
                      <a:pt x="10065" y="3075"/>
                    </a:lnTo>
                    <a:lnTo>
                      <a:pt x="11247" y="3546"/>
                    </a:lnTo>
                    <a:lnTo>
                      <a:pt x="12366" y="4023"/>
                    </a:lnTo>
                    <a:lnTo>
                      <a:pt x="13420" y="4507"/>
                    </a:lnTo>
                    <a:lnTo>
                      <a:pt x="14411" y="4997"/>
                    </a:lnTo>
                    <a:lnTo>
                      <a:pt x="15337" y="5492"/>
                    </a:lnTo>
                    <a:lnTo>
                      <a:pt x="16200" y="5993"/>
                    </a:lnTo>
                    <a:lnTo>
                      <a:pt x="16999" y="6499"/>
                    </a:lnTo>
                    <a:lnTo>
                      <a:pt x="17734" y="7009"/>
                    </a:lnTo>
                    <a:lnTo>
                      <a:pt x="18405" y="7523"/>
                    </a:lnTo>
                    <a:lnTo>
                      <a:pt x="19012" y="8041"/>
                    </a:lnTo>
                    <a:lnTo>
                      <a:pt x="19555" y="8563"/>
                    </a:lnTo>
                    <a:lnTo>
                      <a:pt x="20034" y="9087"/>
                    </a:lnTo>
                    <a:lnTo>
                      <a:pt x="20450" y="9614"/>
                    </a:lnTo>
                    <a:lnTo>
                      <a:pt x="20801" y="10143"/>
                    </a:lnTo>
                    <a:lnTo>
                      <a:pt x="21089" y="10675"/>
                    </a:lnTo>
                    <a:lnTo>
                      <a:pt x="21312" y="11207"/>
                    </a:lnTo>
                    <a:lnTo>
                      <a:pt x="21472" y="11741"/>
                    </a:lnTo>
                    <a:lnTo>
                      <a:pt x="21568" y="12276"/>
                    </a:lnTo>
                    <a:lnTo>
                      <a:pt x="21600" y="12811"/>
                    </a:lnTo>
                    <a:lnTo>
                      <a:pt x="21568" y="13346"/>
                    </a:lnTo>
                    <a:lnTo>
                      <a:pt x="21472" y="13880"/>
                    </a:lnTo>
                    <a:lnTo>
                      <a:pt x="21312" y="14414"/>
                    </a:lnTo>
                    <a:lnTo>
                      <a:pt x="21089" y="14947"/>
                    </a:lnTo>
                    <a:lnTo>
                      <a:pt x="20801" y="15478"/>
                    </a:lnTo>
                    <a:lnTo>
                      <a:pt x="20450" y="16007"/>
                    </a:lnTo>
                    <a:lnTo>
                      <a:pt x="20034" y="16534"/>
                    </a:lnTo>
                    <a:lnTo>
                      <a:pt x="19555" y="17058"/>
                    </a:lnTo>
                    <a:lnTo>
                      <a:pt x="19012" y="17580"/>
                    </a:lnTo>
                    <a:lnTo>
                      <a:pt x="18405" y="18098"/>
                    </a:lnTo>
                    <a:lnTo>
                      <a:pt x="17734" y="18612"/>
                    </a:lnTo>
                    <a:lnTo>
                      <a:pt x="16999" y="19122"/>
                    </a:lnTo>
                    <a:lnTo>
                      <a:pt x="16200" y="19628"/>
                    </a:lnTo>
                    <a:lnTo>
                      <a:pt x="15337" y="20129"/>
                    </a:lnTo>
                    <a:lnTo>
                      <a:pt x="14411" y="20624"/>
                    </a:lnTo>
                    <a:lnTo>
                      <a:pt x="13420" y="21114"/>
                    </a:lnTo>
                    <a:lnTo>
                      <a:pt x="12366" y="21598"/>
                    </a:lnTo>
                    <a:lnTo>
                      <a:pt x="12361" y="21600"/>
                    </a:lnTo>
                  </a:path>
                </a:pathLst>
              </a:custGeom>
              <a:noFill/>
              <a:ln w="3175" cap="flat">
                <a:solidFill>
                  <a:srgbClr val="D9D9D9"/>
                </a:solidFill>
                <a:prstDash val="solid"/>
                <a:round/>
              </a:ln>
              <a:effectLst/>
            </p:spPr>
            <p:txBody>
              <a:bodyPr wrap="square" lIns="45719" tIns="45719" rIns="45719" bIns="45719" numCol="1" anchor="t">
                <a:noAutofit/>
              </a:bodyPr>
              <a:lstStyle/>
              <a:p>
                <a:pPr defTabSz="457200"/>
                <a:endParaRPr/>
              </a:p>
            </p:txBody>
          </p:sp>
          <p:sp>
            <p:nvSpPr>
              <p:cNvPr id="292" name="Line"/>
              <p:cNvSpPr/>
              <p:nvPr/>
            </p:nvSpPr>
            <p:spPr>
              <a:xfrm>
                <a:off x="0" y="0"/>
                <a:ext cx="2111505" cy="2449067"/>
              </a:xfrm>
              <a:custGeom>
                <a:avLst/>
                <a:gdLst/>
                <a:ahLst/>
                <a:cxnLst>
                  <a:cxn ang="0">
                    <a:pos x="wd2" y="hd2"/>
                  </a:cxn>
                  <a:cxn ang="5400000">
                    <a:pos x="wd2" y="hd2"/>
                  </a:cxn>
                  <a:cxn ang="10800000">
                    <a:pos x="wd2" y="hd2"/>
                  </a:cxn>
                  <a:cxn ang="16200000">
                    <a:pos x="wd2" y="hd2"/>
                  </a:cxn>
                </a:cxnLst>
                <a:rect l="0" t="0" r="r" b="b"/>
                <a:pathLst>
                  <a:path w="21600" h="21600" extrusionOk="0">
                    <a:moveTo>
                      <a:pt x="1585" y="21600"/>
                    </a:moveTo>
                    <a:lnTo>
                      <a:pt x="1403" y="21210"/>
                    </a:lnTo>
                    <a:lnTo>
                      <a:pt x="1233" y="20817"/>
                    </a:lnTo>
                    <a:lnTo>
                      <a:pt x="1075" y="20419"/>
                    </a:lnTo>
                    <a:lnTo>
                      <a:pt x="926" y="20017"/>
                    </a:lnTo>
                    <a:lnTo>
                      <a:pt x="789" y="19611"/>
                    </a:lnTo>
                    <a:lnTo>
                      <a:pt x="663" y="19201"/>
                    </a:lnTo>
                    <a:lnTo>
                      <a:pt x="548" y="18788"/>
                    </a:lnTo>
                    <a:lnTo>
                      <a:pt x="444" y="18372"/>
                    </a:lnTo>
                    <a:lnTo>
                      <a:pt x="351" y="17954"/>
                    </a:lnTo>
                    <a:lnTo>
                      <a:pt x="269" y="17533"/>
                    </a:lnTo>
                    <a:lnTo>
                      <a:pt x="197" y="17110"/>
                    </a:lnTo>
                    <a:lnTo>
                      <a:pt x="137" y="16685"/>
                    </a:lnTo>
                    <a:lnTo>
                      <a:pt x="88" y="16258"/>
                    </a:lnTo>
                    <a:lnTo>
                      <a:pt x="49" y="15831"/>
                    </a:lnTo>
                    <a:lnTo>
                      <a:pt x="22" y="15402"/>
                    </a:lnTo>
                    <a:lnTo>
                      <a:pt x="5" y="14973"/>
                    </a:lnTo>
                    <a:lnTo>
                      <a:pt x="0" y="14543"/>
                    </a:lnTo>
                    <a:lnTo>
                      <a:pt x="5" y="14114"/>
                    </a:lnTo>
                    <a:lnTo>
                      <a:pt x="22" y="13685"/>
                    </a:lnTo>
                    <a:lnTo>
                      <a:pt x="49" y="13256"/>
                    </a:lnTo>
                    <a:lnTo>
                      <a:pt x="88" y="12829"/>
                    </a:lnTo>
                    <a:lnTo>
                      <a:pt x="137" y="12402"/>
                    </a:lnTo>
                    <a:lnTo>
                      <a:pt x="197" y="11977"/>
                    </a:lnTo>
                    <a:lnTo>
                      <a:pt x="269" y="11554"/>
                    </a:lnTo>
                    <a:lnTo>
                      <a:pt x="351" y="11133"/>
                    </a:lnTo>
                    <a:lnTo>
                      <a:pt x="444" y="10714"/>
                    </a:lnTo>
                    <a:lnTo>
                      <a:pt x="548" y="10298"/>
                    </a:lnTo>
                    <a:lnTo>
                      <a:pt x="663" y="9886"/>
                    </a:lnTo>
                    <a:lnTo>
                      <a:pt x="789" y="9476"/>
                    </a:lnTo>
                    <a:lnTo>
                      <a:pt x="926" y="9070"/>
                    </a:lnTo>
                    <a:lnTo>
                      <a:pt x="1075" y="8668"/>
                    </a:lnTo>
                    <a:lnTo>
                      <a:pt x="1233" y="8270"/>
                    </a:lnTo>
                    <a:lnTo>
                      <a:pt x="1403" y="7877"/>
                    </a:lnTo>
                    <a:lnTo>
                      <a:pt x="1584" y="7488"/>
                    </a:lnTo>
                    <a:lnTo>
                      <a:pt x="1776" y="7105"/>
                    </a:lnTo>
                    <a:lnTo>
                      <a:pt x="1979" y="6727"/>
                    </a:lnTo>
                    <a:lnTo>
                      <a:pt x="2193" y="6355"/>
                    </a:lnTo>
                    <a:lnTo>
                      <a:pt x="2418" y="5988"/>
                    </a:lnTo>
                    <a:lnTo>
                      <a:pt x="2653" y="5629"/>
                    </a:lnTo>
                    <a:lnTo>
                      <a:pt x="2900" y="5275"/>
                    </a:lnTo>
                    <a:lnTo>
                      <a:pt x="3158" y="4929"/>
                    </a:lnTo>
                    <a:lnTo>
                      <a:pt x="3426" y="4590"/>
                    </a:lnTo>
                    <a:lnTo>
                      <a:pt x="3706" y="4258"/>
                    </a:lnTo>
                    <a:lnTo>
                      <a:pt x="4025" y="3903"/>
                    </a:lnTo>
                    <a:lnTo>
                      <a:pt x="4353" y="3564"/>
                    </a:lnTo>
                    <a:lnTo>
                      <a:pt x="4688" y="3240"/>
                    </a:lnTo>
                    <a:lnTo>
                      <a:pt x="5031" y="2931"/>
                    </a:lnTo>
                    <a:lnTo>
                      <a:pt x="5380" y="2638"/>
                    </a:lnTo>
                    <a:lnTo>
                      <a:pt x="5736" y="2361"/>
                    </a:lnTo>
                    <a:lnTo>
                      <a:pt x="6098" y="2098"/>
                    </a:lnTo>
                    <a:lnTo>
                      <a:pt x="6466" y="1851"/>
                    </a:lnTo>
                    <a:lnTo>
                      <a:pt x="6839" y="1620"/>
                    </a:lnTo>
                    <a:lnTo>
                      <a:pt x="7218" y="1404"/>
                    </a:lnTo>
                    <a:lnTo>
                      <a:pt x="7601" y="1203"/>
                    </a:lnTo>
                    <a:lnTo>
                      <a:pt x="7989" y="1018"/>
                    </a:lnTo>
                    <a:lnTo>
                      <a:pt x="8381" y="849"/>
                    </a:lnTo>
                    <a:lnTo>
                      <a:pt x="8777" y="694"/>
                    </a:lnTo>
                    <a:lnTo>
                      <a:pt x="9176" y="555"/>
                    </a:lnTo>
                    <a:lnTo>
                      <a:pt x="9578" y="432"/>
                    </a:lnTo>
                    <a:lnTo>
                      <a:pt x="9982" y="324"/>
                    </a:lnTo>
                    <a:lnTo>
                      <a:pt x="10389" y="231"/>
                    </a:lnTo>
                    <a:lnTo>
                      <a:pt x="10798" y="154"/>
                    </a:lnTo>
                    <a:lnTo>
                      <a:pt x="11209" y="93"/>
                    </a:lnTo>
                    <a:lnTo>
                      <a:pt x="11620" y="46"/>
                    </a:lnTo>
                    <a:lnTo>
                      <a:pt x="12033" y="15"/>
                    </a:lnTo>
                    <a:lnTo>
                      <a:pt x="12446" y="0"/>
                    </a:lnTo>
                    <a:lnTo>
                      <a:pt x="12860" y="0"/>
                    </a:lnTo>
                    <a:lnTo>
                      <a:pt x="13273" y="15"/>
                    </a:lnTo>
                    <a:lnTo>
                      <a:pt x="13686" y="46"/>
                    </a:lnTo>
                    <a:lnTo>
                      <a:pt x="14097" y="93"/>
                    </a:lnTo>
                    <a:lnTo>
                      <a:pt x="14508" y="154"/>
                    </a:lnTo>
                    <a:lnTo>
                      <a:pt x="14917" y="231"/>
                    </a:lnTo>
                    <a:lnTo>
                      <a:pt x="15324" y="324"/>
                    </a:lnTo>
                    <a:lnTo>
                      <a:pt x="15728" y="432"/>
                    </a:lnTo>
                    <a:lnTo>
                      <a:pt x="16130" y="555"/>
                    </a:lnTo>
                    <a:lnTo>
                      <a:pt x="16529" y="694"/>
                    </a:lnTo>
                    <a:lnTo>
                      <a:pt x="16925" y="849"/>
                    </a:lnTo>
                    <a:lnTo>
                      <a:pt x="17317" y="1018"/>
                    </a:lnTo>
                    <a:lnTo>
                      <a:pt x="17705" y="1203"/>
                    </a:lnTo>
                    <a:lnTo>
                      <a:pt x="18088" y="1404"/>
                    </a:lnTo>
                    <a:lnTo>
                      <a:pt x="18467" y="1620"/>
                    </a:lnTo>
                    <a:lnTo>
                      <a:pt x="18840" y="1851"/>
                    </a:lnTo>
                    <a:lnTo>
                      <a:pt x="19208" y="2098"/>
                    </a:lnTo>
                    <a:lnTo>
                      <a:pt x="19570" y="2361"/>
                    </a:lnTo>
                    <a:lnTo>
                      <a:pt x="19926" y="2638"/>
                    </a:lnTo>
                    <a:lnTo>
                      <a:pt x="20275" y="2931"/>
                    </a:lnTo>
                    <a:lnTo>
                      <a:pt x="20618" y="3240"/>
                    </a:lnTo>
                    <a:lnTo>
                      <a:pt x="20953" y="3564"/>
                    </a:lnTo>
                    <a:lnTo>
                      <a:pt x="21280" y="3903"/>
                    </a:lnTo>
                    <a:lnTo>
                      <a:pt x="21600" y="4258"/>
                    </a:lnTo>
                  </a:path>
                </a:pathLst>
              </a:custGeom>
              <a:noFill/>
              <a:ln w="3175" cap="flat">
                <a:solidFill>
                  <a:srgbClr val="D9D9D9"/>
                </a:solidFill>
                <a:prstDash val="solid"/>
                <a:round/>
              </a:ln>
              <a:effectLst/>
            </p:spPr>
            <p:txBody>
              <a:bodyPr wrap="square" lIns="45719" tIns="45719" rIns="45719" bIns="45719" numCol="1" anchor="t">
                <a:noAutofit/>
              </a:bodyPr>
              <a:lstStyle/>
              <a:p>
                <a:pPr defTabSz="457200"/>
                <a:endParaRPr/>
              </a:p>
            </p:txBody>
          </p:sp>
        </p:grpSp>
        <p:sp>
          <p:nvSpPr>
            <p:cNvPr id="294" name="object 5"/>
            <p:cNvSpPr/>
            <p:nvPr/>
          </p:nvSpPr>
          <p:spPr>
            <a:xfrm>
              <a:off x="0" y="0"/>
              <a:ext cx="951141" cy="1268188"/>
            </a:xfrm>
            <a:custGeom>
              <a:avLst/>
              <a:gdLst/>
              <a:ahLst/>
              <a:cxnLst>
                <a:cxn ang="0">
                  <a:pos x="wd2" y="hd2"/>
                </a:cxn>
                <a:cxn ang="5400000">
                  <a:pos x="wd2" y="hd2"/>
                </a:cxn>
                <a:cxn ang="10800000">
                  <a:pos x="wd2" y="hd2"/>
                </a:cxn>
                <a:cxn ang="16200000">
                  <a:pos x="wd2" y="hd2"/>
                </a:cxn>
              </a:cxnLst>
              <a:rect l="0" t="0" r="r" b="b"/>
              <a:pathLst>
                <a:path w="21600" h="21600" extrusionOk="0">
                  <a:moveTo>
                    <a:pt x="18437" y="3163"/>
                  </a:moveTo>
                  <a:lnTo>
                    <a:pt x="19038" y="3815"/>
                  </a:lnTo>
                  <a:lnTo>
                    <a:pt x="19576" y="4502"/>
                  </a:lnTo>
                  <a:lnTo>
                    <a:pt x="20050" y="5220"/>
                  </a:lnTo>
                  <a:lnTo>
                    <a:pt x="20461" y="5966"/>
                  </a:lnTo>
                  <a:lnTo>
                    <a:pt x="20809" y="6736"/>
                  </a:lnTo>
                  <a:lnTo>
                    <a:pt x="21094" y="7525"/>
                  </a:lnTo>
                  <a:lnTo>
                    <a:pt x="21315" y="8330"/>
                  </a:lnTo>
                  <a:lnTo>
                    <a:pt x="21473" y="9147"/>
                  </a:lnTo>
                  <a:lnTo>
                    <a:pt x="21568" y="9971"/>
                  </a:lnTo>
                  <a:lnTo>
                    <a:pt x="21600" y="10800"/>
                  </a:lnTo>
                  <a:lnTo>
                    <a:pt x="21568" y="11629"/>
                  </a:lnTo>
                  <a:lnTo>
                    <a:pt x="21473" y="12453"/>
                  </a:lnTo>
                  <a:lnTo>
                    <a:pt x="21315" y="13270"/>
                  </a:lnTo>
                  <a:lnTo>
                    <a:pt x="21094" y="14075"/>
                  </a:lnTo>
                  <a:lnTo>
                    <a:pt x="20809" y="14864"/>
                  </a:lnTo>
                  <a:lnTo>
                    <a:pt x="20461" y="15634"/>
                  </a:lnTo>
                  <a:lnTo>
                    <a:pt x="20050" y="16380"/>
                  </a:lnTo>
                  <a:lnTo>
                    <a:pt x="19576" y="17098"/>
                  </a:lnTo>
                  <a:lnTo>
                    <a:pt x="19038" y="17785"/>
                  </a:lnTo>
                  <a:lnTo>
                    <a:pt x="18437" y="18437"/>
                  </a:lnTo>
                  <a:lnTo>
                    <a:pt x="17710" y="19101"/>
                  </a:lnTo>
                  <a:lnTo>
                    <a:pt x="16941" y="19686"/>
                  </a:lnTo>
                  <a:lnTo>
                    <a:pt x="16134" y="20194"/>
                  </a:lnTo>
                  <a:lnTo>
                    <a:pt x="15294" y="20624"/>
                  </a:lnTo>
                  <a:lnTo>
                    <a:pt x="14428" y="20975"/>
                  </a:lnTo>
                  <a:lnTo>
                    <a:pt x="13540" y="21249"/>
                  </a:lnTo>
                  <a:lnTo>
                    <a:pt x="12635" y="21444"/>
                  </a:lnTo>
                  <a:lnTo>
                    <a:pt x="11720" y="21561"/>
                  </a:lnTo>
                  <a:lnTo>
                    <a:pt x="10800" y="21600"/>
                  </a:lnTo>
                  <a:lnTo>
                    <a:pt x="9880" y="21561"/>
                  </a:lnTo>
                  <a:lnTo>
                    <a:pt x="8965" y="21444"/>
                  </a:lnTo>
                  <a:lnTo>
                    <a:pt x="8060" y="21249"/>
                  </a:lnTo>
                  <a:lnTo>
                    <a:pt x="7172" y="20975"/>
                  </a:lnTo>
                  <a:lnTo>
                    <a:pt x="6306" y="20624"/>
                  </a:lnTo>
                  <a:lnTo>
                    <a:pt x="5466" y="20194"/>
                  </a:lnTo>
                  <a:lnTo>
                    <a:pt x="4659" y="19686"/>
                  </a:lnTo>
                  <a:lnTo>
                    <a:pt x="3890" y="19101"/>
                  </a:lnTo>
                  <a:lnTo>
                    <a:pt x="3163" y="18437"/>
                  </a:lnTo>
                  <a:lnTo>
                    <a:pt x="2562" y="17785"/>
                  </a:lnTo>
                  <a:lnTo>
                    <a:pt x="2024" y="17098"/>
                  </a:lnTo>
                  <a:lnTo>
                    <a:pt x="1550" y="16380"/>
                  </a:lnTo>
                  <a:lnTo>
                    <a:pt x="1139" y="15634"/>
                  </a:lnTo>
                  <a:lnTo>
                    <a:pt x="791" y="14864"/>
                  </a:lnTo>
                  <a:lnTo>
                    <a:pt x="506" y="14075"/>
                  </a:lnTo>
                  <a:lnTo>
                    <a:pt x="285" y="13270"/>
                  </a:lnTo>
                  <a:lnTo>
                    <a:pt x="127" y="12453"/>
                  </a:lnTo>
                  <a:lnTo>
                    <a:pt x="32" y="11629"/>
                  </a:lnTo>
                  <a:lnTo>
                    <a:pt x="0" y="10800"/>
                  </a:lnTo>
                  <a:lnTo>
                    <a:pt x="32" y="9971"/>
                  </a:lnTo>
                  <a:lnTo>
                    <a:pt x="127" y="9147"/>
                  </a:lnTo>
                  <a:lnTo>
                    <a:pt x="285" y="8330"/>
                  </a:lnTo>
                  <a:lnTo>
                    <a:pt x="506" y="7525"/>
                  </a:lnTo>
                  <a:lnTo>
                    <a:pt x="791" y="6736"/>
                  </a:lnTo>
                  <a:lnTo>
                    <a:pt x="1139" y="5966"/>
                  </a:lnTo>
                  <a:lnTo>
                    <a:pt x="1550" y="5220"/>
                  </a:lnTo>
                  <a:lnTo>
                    <a:pt x="2024" y="4502"/>
                  </a:lnTo>
                  <a:lnTo>
                    <a:pt x="2562" y="3815"/>
                  </a:lnTo>
                  <a:lnTo>
                    <a:pt x="3163" y="3163"/>
                  </a:lnTo>
                  <a:lnTo>
                    <a:pt x="3890" y="2499"/>
                  </a:lnTo>
                  <a:lnTo>
                    <a:pt x="4659" y="1914"/>
                  </a:lnTo>
                  <a:lnTo>
                    <a:pt x="5466" y="1406"/>
                  </a:lnTo>
                  <a:lnTo>
                    <a:pt x="6306" y="976"/>
                  </a:lnTo>
                  <a:lnTo>
                    <a:pt x="7172" y="625"/>
                  </a:lnTo>
                  <a:lnTo>
                    <a:pt x="8060" y="351"/>
                  </a:lnTo>
                  <a:lnTo>
                    <a:pt x="8965" y="156"/>
                  </a:lnTo>
                  <a:lnTo>
                    <a:pt x="9880" y="39"/>
                  </a:lnTo>
                  <a:lnTo>
                    <a:pt x="10800" y="0"/>
                  </a:lnTo>
                  <a:lnTo>
                    <a:pt x="11720" y="39"/>
                  </a:lnTo>
                  <a:lnTo>
                    <a:pt x="12635" y="156"/>
                  </a:lnTo>
                  <a:lnTo>
                    <a:pt x="13540" y="351"/>
                  </a:lnTo>
                  <a:lnTo>
                    <a:pt x="14428" y="625"/>
                  </a:lnTo>
                  <a:lnTo>
                    <a:pt x="15294" y="976"/>
                  </a:lnTo>
                  <a:lnTo>
                    <a:pt x="16134" y="1406"/>
                  </a:lnTo>
                  <a:lnTo>
                    <a:pt x="16941" y="1914"/>
                  </a:lnTo>
                  <a:lnTo>
                    <a:pt x="17710" y="2499"/>
                  </a:lnTo>
                  <a:lnTo>
                    <a:pt x="18437" y="3163"/>
                  </a:lnTo>
                  <a:close/>
                </a:path>
              </a:pathLst>
            </a:custGeom>
            <a:noFill/>
            <a:ln w="3175" cap="flat">
              <a:solidFill>
                <a:srgbClr val="BFBFBF"/>
              </a:solidFill>
              <a:prstDash val="solid"/>
              <a:round/>
            </a:ln>
            <a:effectLst/>
          </p:spPr>
          <p:txBody>
            <a:bodyPr wrap="square" lIns="45719" tIns="45719" rIns="45719" bIns="45719" numCol="1" anchor="t">
              <a:noAutofit/>
            </a:bodyPr>
            <a:lstStyle/>
            <a:p>
              <a:pPr defTabSz="457200"/>
              <a:endParaRPr/>
            </a:p>
          </p:txBody>
        </p:sp>
      </p:grpSp>
      <p:pic>
        <p:nvPicPr>
          <p:cNvPr id="296" name="object 6" descr="object 6"/>
          <p:cNvPicPr>
            <a:picLocks noChangeAspect="1"/>
          </p:cNvPicPr>
          <p:nvPr/>
        </p:nvPicPr>
        <p:blipFill>
          <a:blip r:embed="rId2"/>
          <a:stretch>
            <a:fillRect/>
          </a:stretch>
        </p:blipFill>
        <p:spPr>
          <a:xfrm>
            <a:off x="5150101" y="4029040"/>
            <a:ext cx="351924" cy="469232"/>
          </a:xfrm>
          <a:prstGeom prst="rect">
            <a:avLst/>
          </a:prstGeom>
          <a:ln w="12700">
            <a:miter lim="400000"/>
          </a:ln>
        </p:spPr>
      </p:pic>
      <p:pic>
        <p:nvPicPr>
          <p:cNvPr id="297" name="object 7" descr="object 7"/>
          <p:cNvPicPr>
            <a:picLocks noChangeAspect="1"/>
          </p:cNvPicPr>
          <p:nvPr/>
        </p:nvPicPr>
        <p:blipFill>
          <a:blip r:embed="rId3"/>
          <a:stretch>
            <a:fillRect/>
          </a:stretch>
        </p:blipFill>
        <p:spPr>
          <a:xfrm>
            <a:off x="5119106" y="2475190"/>
            <a:ext cx="100584" cy="134114"/>
          </a:xfrm>
          <a:prstGeom prst="rect">
            <a:avLst/>
          </a:prstGeom>
          <a:ln w="12700">
            <a:miter lim="400000"/>
          </a:ln>
        </p:spPr>
      </p:pic>
      <p:pic>
        <p:nvPicPr>
          <p:cNvPr id="298" name="object 8" descr="object 8"/>
          <p:cNvPicPr>
            <a:picLocks noChangeAspect="1"/>
          </p:cNvPicPr>
          <p:nvPr/>
        </p:nvPicPr>
        <p:blipFill>
          <a:blip r:embed="rId4"/>
          <a:stretch>
            <a:fillRect/>
          </a:stretch>
        </p:blipFill>
        <p:spPr>
          <a:xfrm>
            <a:off x="5268259" y="2475190"/>
            <a:ext cx="100584" cy="134114"/>
          </a:xfrm>
          <a:prstGeom prst="rect">
            <a:avLst/>
          </a:prstGeom>
          <a:ln w="12700">
            <a:miter lim="400000"/>
          </a:ln>
        </p:spPr>
      </p:pic>
      <p:pic>
        <p:nvPicPr>
          <p:cNvPr id="299" name="object 9" descr="object 9"/>
          <p:cNvPicPr>
            <a:picLocks noChangeAspect="1"/>
          </p:cNvPicPr>
          <p:nvPr/>
        </p:nvPicPr>
        <p:blipFill>
          <a:blip r:embed="rId5"/>
          <a:stretch>
            <a:fillRect/>
          </a:stretch>
        </p:blipFill>
        <p:spPr>
          <a:xfrm>
            <a:off x="5424189" y="2475190"/>
            <a:ext cx="100584" cy="134114"/>
          </a:xfrm>
          <a:prstGeom prst="rect">
            <a:avLst/>
          </a:prstGeom>
          <a:ln w="12700">
            <a:miter lim="400000"/>
          </a:ln>
        </p:spPr>
      </p:pic>
      <p:pic>
        <p:nvPicPr>
          <p:cNvPr id="300" name="object 10" descr="object 10"/>
          <p:cNvPicPr>
            <a:picLocks noChangeAspect="1"/>
          </p:cNvPicPr>
          <p:nvPr/>
        </p:nvPicPr>
        <p:blipFill>
          <a:blip r:embed="rId6"/>
          <a:stretch>
            <a:fillRect/>
          </a:stretch>
        </p:blipFill>
        <p:spPr>
          <a:xfrm>
            <a:off x="5580122" y="2475190"/>
            <a:ext cx="100584" cy="134114"/>
          </a:xfrm>
          <a:prstGeom prst="rect">
            <a:avLst/>
          </a:prstGeom>
          <a:ln w="12700">
            <a:miter lim="400000"/>
          </a:ln>
        </p:spPr>
      </p:pic>
      <p:pic>
        <p:nvPicPr>
          <p:cNvPr id="301" name="object 11" descr="object 11"/>
          <p:cNvPicPr>
            <a:picLocks noChangeAspect="1"/>
          </p:cNvPicPr>
          <p:nvPr/>
        </p:nvPicPr>
        <p:blipFill>
          <a:blip r:embed="rId7"/>
          <a:stretch>
            <a:fillRect/>
          </a:stretch>
        </p:blipFill>
        <p:spPr>
          <a:xfrm>
            <a:off x="5114364" y="4809680"/>
            <a:ext cx="406562" cy="542081"/>
          </a:xfrm>
          <a:prstGeom prst="rect">
            <a:avLst/>
          </a:prstGeom>
          <a:ln w="12700">
            <a:miter lim="400000"/>
          </a:ln>
        </p:spPr>
      </p:pic>
      <p:pic>
        <p:nvPicPr>
          <p:cNvPr id="302" name="object 12" descr="object 12"/>
          <p:cNvPicPr>
            <a:picLocks noChangeAspect="1"/>
          </p:cNvPicPr>
          <p:nvPr/>
        </p:nvPicPr>
        <p:blipFill>
          <a:blip r:embed="rId8"/>
          <a:stretch>
            <a:fillRect/>
          </a:stretch>
        </p:blipFill>
        <p:spPr>
          <a:xfrm>
            <a:off x="685800" y="2133600"/>
            <a:ext cx="3927874" cy="3282552"/>
          </a:xfrm>
          <a:prstGeom prst="rect">
            <a:avLst/>
          </a:prstGeom>
          <a:ln w="12700">
            <a:miter lim="400000"/>
          </a:ln>
        </p:spPr>
      </p:pic>
      <p:sp>
        <p:nvSpPr>
          <p:cNvPr id="303" name="object 13"/>
          <p:cNvSpPr txBox="1">
            <a:spLocks noGrp="1"/>
          </p:cNvSpPr>
          <p:nvPr>
            <p:ph type="title"/>
          </p:nvPr>
        </p:nvSpPr>
        <p:spPr>
          <a:xfrm>
            <a:off x="5144859" y="2890291"/>
            <a:ext cx="2627541" cy="566823"/>
          </a:xfrm>
          <a:prstGeom prst="rect">
            <a:avLst/>
          </a:prstGeom>
        </p:spPr>
        <p:txBody>
          <a:bodyPr lIns="0" tIns="0" rIns="0" bIns="0"/>
          <a:lstStyle/>
          <a:p>
            <a:pPr indent="12700">
              <a:lnSpc>
                <a:spcPct val="100000"/>
              </a:lnSpc>
              <a:spcBef>
                <a:spcPts val="100"/>
              </a:spcBef>
              <a:defRPr sz="3600" b="1">
                <a:solidFill>
                  <a:srgbClr val="7030A0"/>
                </a:solidFill>
                <a:latin typeface="+mn-lt"/>
                <a:ea typeface="+mn-ea"/>
                <a:cs typeface="+mn-cs"/>
                <a:sym typeface="Calibri"/>
              </a:defRPr>
            </a:pPr>
            <a:r>
              <a:t>THANK</a:t>
            </a:r>
            <a:r>
              <a:rPr spc="-200"/>
              <a:t> </a:t>
            </a:r>
            <a:r>
              <a:rPr spc="-100"/>
              <a:t>YOU</a:t>
            </a:r>
          </a:p>
        </p:txBody>
      </p:sp>
      <p:sp>
        <p:nvSpPr>
          <p:cNvPr id="304" name="object 14"/>
          <p:cNvSpPr txBox="1"/>
          <p:nvPr/>
        </p:nvSpPr>
        <p:spPr>
          <a:xfrm>
            <a:off x="5569944" y="4182114"/>
            <a:ext cx="2214246" cy="16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defRPr sz="1300" u="sng" spc="-10">
                <a:solidFill>
                  <a:srgbClr val="0563C1"/>
                </a:solidFill>
                <a:uFill>
                  <a:solidFill>
                    <a:srgbClr val="0563C1"/>
                  </a:solidFill>
                </a:uFill>
                <a:hlinkClick r:id="rId9"/>
              </a:defRPr>
            </a:lvl1pPr>
          </a:lstStyle>
          <a:p>
            <a:pPr>
              <a:defRPr u="none">
                <a:solidFill>
                  <a:srgbClr val="000000"/>
                </a:solidFill>
                <a:uFillTx/>
              </a:defRPr>
            </a:pPr>
            <a:r>
              <a:rPr u="sng">
                <a:solidFill>
                  <a:srgbClr val="0563C1"/>
                </a:solidFill>
                <a:uFill>
                  <a:solidFill>
                    <a:srgbClr val="0563C1"/>
                  </a:solidFill>
                </a:uFill>
                <a:hlinkClick r:id="rId9"/>
              </a:rPr>
              <a:t>deangdch_Mumbai@yahoo.com</a:t>
            </a:r>
          </a:p>
        </p:txBody>
      </p:sp>
      <p:sp>
        <p:nvSpPr>
          <p:cNvPr id="305" name="object 15"/>
          <p:cNvSpPr txBox="1"/>
          <p:nvPr/>
        </p:nvSpPr>
        <p:spPr>
          <a:xfrm>
            <a:off x="5562600" y="4965700"/>
            <a:ext cx="2001521" cy="166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defTabSz="457200">
              <a:spcBef>
                <a:spcPts val="100"/>
              </a:spcBef>
              <a:defRPr sz="1300" u="sng" spc="-10">
                <a:solidFill>
                  <a:srgbClr val="0563C1"/>
                </a:solidFill>
                <a:uFill>
                  <a:solidFill>
                    <a:srgbClr val="0563C1"/>
                  </a:solidFill>
                </a:uFill>
                <a:hlinkClick r:id="rId10"/>
              </a:defRPr>
            </a:lvl1pPr>
          </a:lstStyle>
          <a:p>
            <a:pPr>
              <a:defRPr u="none">
                <a:solidFill>
                  <a:srgbClr val="000000"/>
                </a:solidFill>
                <a:uFillTx/>
              </a:defRPr>
            </a:pPr>
            <a:r>
              <a:rPr u="sng">
                <a:solidFill>
                  <a:srgbClr val="0563C1"/>
                </a:solidFill>
                <a:uFill>
                  <a:solidFill>
                    <a:srgbClr val="0563C1"/>
                  </a:solidFill>
                </a:uFill>
                <a:hlinkClick r:id="rId10"/>
              </a:rPr>
              <a:t>http://www.gdchmumbai.org</a:t>
            </a:r>
          </a:p>
        </p:txBody>
      </p:sp>
    </p:spTree>
  </p:cSld>
  <p:clrMapOvr>
    <a:masterClrMapping/>
  </p:clrMapOvr>
  <p:transition spd="med" advTm="148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Footer Placeholder 7"/>
          <p:cNvSpPr txBox="1"/>
          <p:nvPr/>
        </p:nvSpPr>
        <p:spPr>
          <a:xfrm>
            <a:off x="4084320" y="6403022"/>
            <a:ext cx="4023360" cy="271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indent="12700" algn="ctr">
              <a:lnSpc>
                <a:spcPts val="1400"/>
              </a:lnSpc>
              <a:defRPr sz="1200">
                <a:solidFill>
                  <a:srgbClr val="888888"/>
                </a:solidFill>
              </a:defRPr>
            </a:lvl1pPr>
          </a:lstStyle>
          <a:p>
            <a:r>
              <a:t>Government Dental College &amp; Hospital, Mumbai</a:t>
            </a:r>
          </a:p>
        </p:txBody>
      </p:sp>
      <p:sp>
        <p:nvSpPr>
          <p:cNvPr id="212" name="object 2"/>
          <p:cNvSpPr txBox="1">
            <a:spLocks noGrp="1"/>
          </p:cNvSpPr>
          <p:nvPr>
            <p:ph type="title"/>
          </p:nvPr>
        </p:nvSpPr>
        <p:spPr>
          <a:xfrm>
            <a:off x="304800" y="883623"/>
            <a:ext cx="5154677" cy="567463"/>
          </a:xfrm>
          <a:prstGeom prst="rect">
            <a:avLst/>
          </a:prstGeom>
        </p:spPr>
        <p:txBody>
          <a:bodyPr lIns="0" tIns="0" rIns="0" bIns="0"/>
          <a:lstStyle>
            <a:lvl1pPr indent="12700">
              <a:lnSpc>
                <a:spcPct val="100000"/>
              </a:lnSpc>
              <a:spcBef>
                <a:spcPts val="100"/>
              </a:spcBef>
              <a:defRPr sz="3600" b="1" spc="-100">
                <a:solidFill>
                  <a:srgbClr val="7030A0"/>
                </a:solidFill>
                <a:latin typeface="+mn-lt"/>
                <a:ea typeface="+mn-ea"/>
                <a:cs typeface="+mn-cs"/>
                <a:sym typeface="Calibri"/>
              </a:defRPr>
            </a:lvl1pPr>
          </a:lstStyle>
          <a:p>
            <a:r>
              <a:t>CONTENTS</a:t>
            </a:r>
          </a:p>
        </p:txBody>
      </p:sp>
      <p:sp>
        <p:nvSpPr>
          <p:cNvPr id="213" name="TextBox 6"/>
          <p:cNvSpPr txBox="1"/>
          <p:nvPr/>
        </p:nvSpPr>
        <p:spPr>
          <a:xfrm>
            <a:off x="335360" y="1538377"/>
            <a:ext cx="12100561" cy="4644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55600" marR="5080" indent="-342900">
              <a:lnSpc>
                <a:spcPct val="150000"/>
              </a:lnSpc>
              <a:spcBef>
                <a:spcPts val="100"/>
              </a:spcBef>
              <a:buSzPct val="100000"/>
              <a:buFont typeface="Wingdings" panose="05000000000000000000" pitchFamily="2" charset="2"/>
              <a:buChar char="Ø"/>
              <a:defRPr sz="2400"/>
            </a:pPr>
            <a:r>
              <a:rPr dirty="0"/>
              <a:t>Introduction</a:t>
            </a:r>
          </a:p>
          <a:p>
            <a:pPr marL="355600" marR="5080" indent="-342900">
              <a:lnSpc>
                <a:spcPct val="150000"/>
              </a:lnSpc>
              <a:spcBef>
                <a:spcPts val="100"/>
              </a:spcBef>
              <a:buSzPct val="100000"/>
              <a:buFont typeface="Wingdings" panose="05000000000000000000" pitchFamily="2" charset="2"/>
              <a:buChar char="Ø"/>
              <a:defRPr sz="2400"/>
            </a:pPr>
            <a:r>
              <a:rPr dirty="0"/>
              <a:t>Definition </a:t>
            </a:r>
          </a:p>
          <a:p>
            <a:pPr marL="355600" marR="5080" indent="-342900">
              <a:lnSpc>
                <a:spcPct val="150000"/>
              </a:lnSpc>
              <a:spcBef>
                <a:spcPts val="100"/>
              </a:spcBef>
              <a:buSzPct val="100000"/>
              <a:buFont typeface="Wingdings" panose="05000000000000000000" pitchFamily="2" charset="2"/>
              <a:buChar char="Ø"/>
              <a:defRPr sz="2400"/>
            </a:pPr>
            <a:r>
              <a:rPr dirty="0"/>
              <a:t>Aims &amp; Objectives</a:t>
            </a:r>
          </a:p>
          <a:p>
            <a:pPr marL="355600" marR="5080" indent="-342900">
              <a:lnSpc>
                <a:spcPct val="150000"/>
              </a:lnSpc>
              <a:spcBef>
                <a:spcPts val="100"/>
              </a:spcBef>
              <a:buSzPct val="100000"/>
              <a:buFont typeface="Wingdings" panose="05000000000000000000" pitchFamily="2" charset="2"/>
              <a:buChar char="Ø"/>
              <a:defRPr sz="2400"/>
            </a:pPr>
            <a:r>
              <a:rPr dirty="0"/>
              <a:t>Types of CDE programs</a:t>
            </a:r>
          </a:p>
          <a:p>
            <a:pPr marL="355600" marR="5080" indent="-342900">
              <a:lnSpc>
                <a:spcPct val="150000"/>
              </a:lnSpc>
              <a:spcBef>
                <a:spcPts val="100"/>
              </a:spcBef>
              <a:buSzPct val="100000"/>
              <a:buFont typeface="Wingdings" panose="05000000000000000000" pitchFamily="2" charset="2"/>
              <a:buChar char="Ø"/>
              <a:defRPr sz="2400"/>
            </a:pPr>
            <a:r>
              <a:rPr dirty="0"/>
              <a:t>Credits required for renewal by the Dental Council of India </a:t>
            </a:r>
          </a:p>
          <a:p>
            <a:pPr marL="355600" marR="5080" indent="-342900">
              <a:lnSpc>
                <a:spcPct val="150000"/>
              </a:lnSpc>
              <a:spcBef>
                <a:spcPts val="100"/>
              </a:spcBef>
              <a:buSzPct val="100000"/>
              <a:buFont typeface="Wingdings" panose="05000000000000000000" pitchFamily="2" charset="2"/>
              <a:buChar char="Ø"/>
              <a:defRPr sz="2400"/>
            </a:pPr>
            <a:r>
              <a:rPr dirty="0"/>
              <a:t>Benefits and significance </a:t>
            </a:r>
          </a:p>
          <a:p>
            <a:pPr marL="355600" marR="5080" indent="-342900">
              <a:lnSpc>
                <a:spcPct val="150000"/>
              </a:lnSpc>
              <a:spcBef>
                <a:spcPts val="100"/>
              </a:spcBef>
              <a:buSzPct val="100000"/>
              <a:buFont typeface="Wingdings" panose="05000000000000000000" pitchFamily="2" charset="2"/>
              <a:buChar char="Ø"/>
              <a:defRPr sz="2400"/>
            </a:pPr>
            <a:r>
              <a:rPr dirty="0"/>
              <a:t>Conclusion</a:t>
            </a:r>
          </a:p>
          <a:p>
            <a:pPr marL="355600" marR="5080" indent="-342900">
              <a:lnSpc>
                <a:spcPct val="150000"/>
              </a:lnSpc>
              <a:spcBef>
                <a:spcPts val="100"/>
              </a:spcBef>
              <a:buSzPct val="100000"/>
              <a:buFont typeface="Wingdings" panose="05000000000000000000" pitchFamily="2" charset="2"/>
              <a:buChar char="Ø"/>
              <a:defRPr sz="2400"/>
            </a:pPr>
            <a:r>
              <a:rPr dirty="0"/>
              <a:t>Quiz</a:t>
            </a:r>
          </a:p>
        </p:txBody>
      </p:sp>
      <p:sp>
        <p:nvSpPr>
          <p:cNvPr id="214" name="Rectangle 4"/>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 name="WhatsApp Audio 2024-12-11 at 11.03.01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156231" y="5957887"/>
            <a:ext cx="609600" cy="609600"/>
          </a:xfrm>
          <a:prstGeom prst="rect">
            <a:avLst/>
          </a:prstGeom>
        </p:spPr>
      </p:pic>
    </p:spTree>
    <p:custDataLst>
      <p:tags r:id="rId1"/>
    </p:custDataLst>
  </p:cSld>
  <p:clrMapOvr>
    <a:masterClrMapping/>
  </p:clrMapOvr>
  <p:transition spd="med" advTm="208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64" objId="2"/>
        <p14:stopEvt time="19587"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ooter Placeholder 6"/>
          <p:cNvSpPr txBox="1"/>
          <p:nvPr/>
        </p:nvSpPr>
        <p:spPr>
          <a:xfrm>
            <a:off x="4084320" y="6403022"/>
            <a:ext cx="4023360" cy="271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indent="12700" algn="ctr">
              <a:lnSpc>
                <a:spcPts val="1400"/>
              </a:lnSpc>
              <a:defRPr sz="1200">
                <a:solidFill>
                  <a:srgbClr val="888888"/>
                </a:solidFill>
              </a:defRPr>
            </a:lvl1pPr>
          </a:lstStyle>
          <a:p>
            <a:r>
              <a:t>Government Dental College &amp; Hospital, Mumbai</a:t>
            </a:r>
          </a:p>
        </p:txBody>
      </p:sp>
      <p:sp>
        <p:nvSpPr>
          <p:cNvPr id="217" name="object 2"/>
          <p:cNvSpPr txBox="1">
            <a:spLocks noGrp="1"/>
          </p:cNvSpPr>
          <p:nvPr>
            <p:ph type="title"/>
          </p:nvPr>
        </p:nvSpPr>
        <p:spPr>
          <a:xfrm>
            <a:off x="152399" y="838200"/>
            <a:ext cx="3290572" cy="567463"/>
          </a:xfrm>
          <a:prstGeom prst="rect">
            <a:avLst/>
          </a:prstGeom>
        </p:spPr>
        <p:txBody>
          <a:bodyPr lIns="0" tIns="0" rIns="0" bIns="0"/>
          <a:lstStyle>
            <a:lvl1pPr indent="12700">
              <a:lnSpc>
                <a:spcPct val="100000"/>
              </a:lnSpc>
              <a:spcBef>
                <a:spcPts val="100"/>
              </a:spcBef>
              <a:defRPr sz="3600" b="1" spc="-100">
                <a:solidFill>
                  <a:srgbClr val="7030A0"/>
                </a:solidFill>
                <a:latin typeface="+mn-lt"/>
                <a:ea typeface="+mn-ea"/>
                <a:cs typeface="+mn-cs"/>
                <a:sym typeface="Calibri"/>
              </a:defRPr>
            </a:lvl1pPr>
          </a:lstStyle>
          <a:p>
            <a:r>
              <a:t>INTRODUCTION</a:t>
            </a:r>
          </a:p>
        </p:txBody>
      </p:sp>
      <p:sp>
        <p:nvSpPr>
          <p:cNvPr id="218" name="object 3"/>
          <p:cNvSpPr txBox="1"/>
          <p:nvPr/>
        </p:nvSpPr>
        <p:spPr>
          <a:xfrm>
            <a:off x="407368" y="1916832"/>
            <a:ext cx="10744200" cy="3724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354965" indent="-342900">
              <a:spcBef>
                <a:spcPts val="1500"/>
              </a:spcBef>
              <a:buSzPct val="100000"/>
              <a:buFont typeface="Wingdings" panose="05000000000000000000" pitchFamily="2" charset="2"/>
              <a:buChar char="Ø"/>
              <a:tabLst>
                <a:tab pos="292100" algn="l"/>
              </a:tabLst>
              <a:defRPr sz="2400" spc="-10"/>
            </a:pPr>
            <a:r>
              <a:rPr dirty="0"/>
              <a:t>Continuous Dental Education (CDE) in India is regulated by the Dental Council of India (DCI).</a:t>
            </a:r>
            <a:endParaRPr lang="en-IN" dirty="0"/>
          </a:p>
          <a:p>
            <a:pPr marL="354965" indent="-342900">
              <a:spcBef>
                <a:spcPts val="1500"/>
              </a:spcBef>
              <a:buSzPct val="100000"/>
              <a:buFont typeface="Wingdings" panose="05000000000000000000" pitchFamily="2" charset="2"/>
              <a:buChar char="Ø"/>
              <a:tabLst>
                <a:tab pos="292100" algn="l"/>
              </a:tabLst>
              <a:defRPr sz="2400" spc="-10"/>
            </a:pPr>
            <a:endParaRPr dirty="0"/>
          </a:p>
          <a:p>
            <a:pPr marL="354965" indent="-342900">
              <a:spcBef>
                <a:spcPts val="1500"/>
              </a:spcBef>
              <a:buSzPct val="100000"/>
              <a:buFont typeface="Wingdings" panose="05000000000000000000" pitchFamily="2" charset="2"/>
              <a:buChar char="Ø"/>
              <a:tabLst>
                <a:tab pos="292100" algn="l"/>
              </a:tabLst>
              <a:defRPr sz="2400" spc="-10"/>
            </a:pPr>
            <a:r>
              <a:rPr dirty="0"/>
              <a:t>It ensure</a:t>
            </a:r>
            <a:r>
              <a:rPr lang="en-IN" dirty="0"/>
              <a:t>s</a:t>
            </a:r>
            <a:r>
              <a:rPr dirty="0"/>
              <a:t> the continuous professional development of dental professionals and improve patient care. </a:t>
            </a:r>
            <a:endParaRPr lang="en-IN" dirty="0"/>
          </a:p>
          <a:p>
            <a:pPr marL="354965" indent="-342900">
              <a:spcBef>
                <a:spcPts val="1500"/>
              </a:spcBef>
              <a:buSzPct val="100000"/>
              <a:buFont typeface="Wingdings" panose="05000000000000000000" pitchFamily="2" charset="2"/>
              <a:buChar char="Ø"/>
              <a:tabLst>
                <a:tab pos="292100" algn="l"/>
              </a:tabLst>
              <a:defRPr sz="2400" spc="-10"/>
            </a:pPr>
            <a:endParaRPr dirty="0"/>
          </a:p>
          <a:p>
            <a:pPr marL="354965" indent="-342900">
              <a:spcBef>
                <a:spcPts val="1500"/>
              </a:spcBef>
              <a:buSzPct val="100000"/>
              <a:buFont typeface="Wingdings" panose="05000000000000000000" pitchFamily="2" charset="2"/>
              <a:buChar char="Ø"/>
              <a:tabLst>
                <a:tab pos="292100" algn="l"/>
              </a:tabLst>
              <a:defRPr sz="2400" spc="-10"/>
            </a:pPr>
            <a:r>
              <a:rPr dirty="0"/>
              <a:t>The goal is to keep dental professionals updated with the latest advancements in their field and contribute to global dental education and healthcare standards. </a:t>
            </a:r>
          </a:p>
        </p:txBody>
      </p:sp>
      <p:pic>
        <p:nvPicPr>
          <p:cNvPr id="219"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20" name="Rectangle 5"/>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 name="WhatsApp Audio 2024-12-11 at 12.19.44 P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992544" y="5919787"/>
            <a:ext cx="609600" cy="609600"/>
          </a:xfrm>
          <a:prstGeom prst="rect">
            <a:avLst/>
          </a:prstGeom>
        </p:spPr>
      </p:pic>
    </p:spTree>
    <p:custDataLst>
      <p:tags r:id="rId1"/>
    </p:custDataLst>
  </p:cSld>
  <p:clrMapOvr>
    <a:masterClrMapping/>
  </p:clrMapOvr>
  <p:transition spd="med" advTm="238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51" objId="2"/>
        <p14:stopEvt time="22503"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sp>
        <p:nvSpPr>
          <p:cNvPr id="223" name="object 2"/>
          <p:cNvSpPr txBox="1"/>
          <p:nvPr/>
        </p:nvSpPr>
        <p:spPr>
          <a:xfrm>
            <a:off x="263352" y="945078"/>
            <a:ext cx="3244215" cy="4578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a:solidFill>
                  <a:srgbClr val="7030A0"/>
                </a:solidFill>
              </a:defRPr>
            </a:lvl1pPr>
          </a:lstStyle>
          <a:p>
            <a:r>
              <a:rPr dirty="0"/>
              <a:t>Definition </a:t>
            </a:r>
          </a:p>
        </p:txBody>
      </p:sp>
      <p:pic>
        <p:nvPicPr>
          <p:cNvPr id="224"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25"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6" name="object 3"/>
          <p:cNvSpPr txBox="1"/>
          <p:nvPr/>
        </p:nvSpPr>
        <p:spPr>
          <a:xfrm>
            <a:off x="513574" y="1715689"/>
            <a:ext cx="10964508" cy="3336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42900" marR="5080" indent="-342900">
              <a:lnSpc>
                <a:spcPct val="150000"/>
              </a:lnSpc>
              <a:spcBef>
                <a:spcPts val="100"/>
              </a:spcBef>
              <a:buFont typeface="Wingdings" panose="05000000000000000000" pitchFamily="2" charset="2"/>
              <a:buChar char="Ø"/>
              <a:defRPr sz="2400"/>
            </a:pPr>
            <a:endParaRPr dirty="0"/>
          </a:p>
          <a:p>
            <a:pPr marL="355600" marR="5080" indent="-342900">
              <a:lnSpc>
                <a:spcPct val="150000"/>
              </a:lnSpc>
              <a:spcBef>
                <a:spcPts val="100"/>
              </a:spcBef>
              <a:buSzPct val="100000"/>
              <a:buFont typeface="Wingdings" panose="05000000000000000000" pitchFamily="2" charset="2"/>
              <a:buChar char="Ø"/>
              <a:defRPr sz="2400"/>
            </a:pPr>
            <a:r>
              <a:rPr dirty="0"/>
              <a:t>"CDE" means, any activity in terms of lecture, demonstration, hands-on experience, training </a:t>
            </a:r>
            <a:r>
              <a:rPr lang="en-IN" dirty="0"/>
              <a:t>dental professional &amp; </a:t>
            </a:r>
            <a:r>
              <a:rPr dirty="0" err="1"/>
              <a:t>para</a:t>
            </a:r>
            <a:r>
              <a:rPr dirty="0"/>
              <a:t>-dental staff resulting in imparting</a:t>
            </a:r>
            <a:r>
              <a:rPr lang="en-IN" dirty="0"/>
              <a:t>, </a:t>
            </a:r>
            <a:r>
              <a:rPr dirty="0"/>
              <a:t>improvement, enhancement, accentuate and advanced knowledge affecting knowledge, skill and attitude of dental professionals for the betterment of patient care and professionalism. </a:t>
            </a:r>
          </a:p>
        </p:txBody>
      </p:sp>
      <p:pic>
        <p:nvPicPr>
          <p:cNvPr id="3" name="WhatsApp Audio 2024-12-11 at 12.28.43 P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00805" y="6016581"/>
            <a:ext cx="609600" cy="609600"/>
          </a:xfrm>
          <a:prstGeom prst="rect">
            <a:avLst/>
          </a:prstGeom>
        </p:spPr>
      </p:pic>
    </p:spTree>
    <p:custDataLst>
      <p:tags r:id="rId1"/>
    </p:custDataLst>
  </p:cSld>
  <p:clrMapOvr>
    <a:masterClrMapping/>
  </p:clrMapOvr>
  <p:transition spd="med" advTm="290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408" objId="3"/>
        <p14:stopEvt time="27911"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pic>
        <p:nvPicPr>
          <p:cNvPr id="229"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30"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1" name="object 2"/>
          <p:cNvSpPr txBox="1"/>
          <p:nvPr/>
        </p:nvSpPr>
        <p:spPr>
          <a:xfrm>
            <a:off x="263352" y="945077"/>
            <a:ext cx="4267201" cy="457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a:solidFill>
                  <a:srgbClr val="7030A0"/>
                </a:solidFill>
              </a:defRPr>
            </a:lvl1pPr>
          </a:lstStyle>
          <a:p>
            <a:r>
              <a:rPr dirty="0"/>
              <a:t>Aim</a:t>
            </a:r>
          </a:p>
        </p:txBody>
      </p:sp>
      <p:sp>
        <p:nvSpPr>
          <p:cNvPr id="232" name="object 3"/>
          <p:cNvSpPr txBox="1"/>
          <p:nvPr/>
        </p:nvSpPr>
        <p:spPr>
          <a:xfrm>
            <a:off x="479376" y="1988839"/>
            <a:ext cx="10513168" cy="3349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55600" marR="5080" indent="-342900">
              <a:lnSpc>
                <a:spcPct val="150000"/>
              </a:lnSpc>
              <a:spcBef>
                <a:spcPts val="100"/>
              </a:spcBef>
              <a:buSzPct val="100000"/>
              <a:buFont typeface="Wingdings" panose="05000000000000000000" pitchFamily="2" charset="2"/>
              <a:buChar char="Ø"/>
              <a:defRPr sz="2400"/>
            </a:pPr>
            <a:r>
              <a:rPr dirty="0"/>
              <a:t> It aims to include the refinement of existing knowledge and skills, as well as the consideration, appropriate evaluation, and application of new developments and scientific research within the scope of dentistry. </a:t>
            </a:r>
            <a:endParaRPr lang="en-IN" dirty="0"/>
          </a:p>
          <a:p>
            <a:pPr marL="355600" marR="5080" indent="-342900">
              <a:lnSpc>
                <a:spcPct val="150000"/>
              </a:lnSpc>
              <a:spcBef>
                <a:spcPts val="100"/>
              </a:spcBef>
              <a:buSzPct val="100000"/>
              <a:buFont typeface="Wingdings" panose="05000000000000000000" pitchFamily="2" charset="2"/>
              <a:buChar char="Ø"/>
              <a:defRPr sz="2400"/>
            </a:pPr>
            <a:endParaRPr dirty="0"/>
          </a:p>
          <a:p>
            <a:pPr marL="355600" marR="5080" indent="-342900">
              <a:lnSpc>
                <a:spcPct val="150000"/>
              </a:lnSpc>
              <a:spcBef>
                <a:spcPts val="100"/>
              </a:spcBef>
              <a:buSzPct val="100000"/>
              <a:buFont typeface="Wingdings" panose="05000000000000000000" pitchFamily="2" charset="2"/>
              <a:buChar char="Ø"/>
              <a:defRPr sz="2400"/>
            </a:pPr>
            <a:r>
              <a:rPr dirty="0"/>
              <a:t>CDE is also aims to provide a more public- and patient-focused approach to prevent oral diseases, rather than solely treating existing disease.</a:t>
            </a:r>
          </a:p>
        </p:txBody>
      </p:sp>
      <p:pic>
        <p:nvPicPr>
          <p:cNvPr id="2" name="WhatsApp Audio 2024-12-11 at 11.09.03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896600" y="5929312"/>
            <a:ext cx="609600" cy="609600"/>
          </a:xfrm>
          <a:prstGeom prst="rect">
            <a:avLst/>
          </a:prstGeom>
        </p:spPr>
      </p:pic>
    </p:spTree>
    <p:custDataLst>
      <p:tags r:id="rId1"/>
    </p:custDataLst>
  </p:cSld>
  <p:clrMapOvr>
    <a:masterClrMapping/>
  </p:clrMapOvr>
  <p:transition spd="med" advTm="240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24" objId="2"/>
        <p14:stopEvt time="23044"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sp>
        <p:nvSpPr>
          <p:cNvPr id="235" name="object 2"/>
          <p:cNvSpPr txBox="1"/>
          <p:nvPr/>
        </p:nvSpPr>
        <p:spPr>
          <a:xfrm>
            <a:off x="119336" y="911679"/>
            <a:ext cx="4267201" cy="457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a:solidFill>
                  <a:srgbClr val="7030A0"/>
                </a:solidFill>
              </a:defRPr>
            </a:lvl1pPr>
          </a:lstStyle>
          <a:p>
            <a:r>
              <a:rPr dirty="0"/>
              <a:t>Objectives</a:t>
            </a:r>
          </a:p>
        </p:txBody>
      </p:sp>
      <p:pic>
        <p:nvPicPr>
          <p:cNvPr id="236"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37"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8" name="object 3"/>
          <p:cNvSpPr txBox="1"/>
          <p:nvPr/>
        </p:nvSpPr>
        <p:spPr>
          <a:xfrm>
            <a:off x="344214" y="1402973"/>
            <a:ext cx="11125672" cy="3916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42900" marR="5080" indent="-342900">
              <a:lnSpc>
                <a:spcPct val="150000"/>
              </a:lnSpc>
              <a:spcBef>
                <a:spcPts val="100"/>
              </a:spcBef>
              <a:buFont typeface="Wingdings" panose="05000000000000000000" pitchFamily="2" charset="2"/>
              <a:buChar char="Ø"/>
              <a:defRPr sz="2400"/>
            </a:pPr>
            <a:endParaRPr dirty="0"/>
          </a:p>
          <a:p>
            <a:pPr marL="355600" marR="5080" indent="-342900">
              <a:lnSpc>
                <a:spcPct val="150000"/>
              </a:lnSpc>
              <a:spcBef>
                <a:spcPts val="100"/>
              </a:spcBef>
              <a:buSzPct val="100000"/>
              <a:buFont typeface="Wingdings" panose="05000000000000000000" pitchFamily="2" charset="2"/>
              <a:buChar char="Ø"/>
              <a:defRPr sz="2400"/>
            </a:pPr>
            <a:r>
              <a:rPr dirty="0"/>
              <a:t>The core objective of the CDE is to enhance the skill and attitude of dentists for the betterment of patient care and professionalism thus it should preferably be held in academic environment, convenient to the participants in terms of timings, fee etc. </a:t>
            </a:r>
            <a:endParaRPr lang="en-IN" dirty="0"/>
          </a:p>
          <a:p>
            <a:pPr marL="355600" marR="5080" indent="-342900">
              <a:lnSpc>
                <a:spcPct val="150000"/>
              </a:lnSpc>
              <a:spcBef>
                <a:spcPts val="100"/>
              </a:spcBef>
              <a:buSzPct val="100000"/>
              <a:buFont typeface="Wingdings" panose="05000000000000000000" pitchFamily="2" charset="2"/>
              <a:buChar char="Ø"/>
              <a:defRPr sz="2400"/>
            </a:pPr>
            <a:endParaRPr dirty="0"/>
          </a:p>
          <a:p>
            <a:pPr marL="355600" marR="5080" indent="-342900">
              <a:lnSpc>
                <a:spcPct val="150000"/>
              </a:lnSpc>
              <a:spcBef>
                <a:spcPts val="100"/>
              </a:spcBef>
              <a:buSzPct val="100000"/>
              <a:buFont typeface="Wingdings" panose="05000000000000000000" pitchFamily="2" charset="2"/>
              <a:buChar char="Ø"/>
              <a:defRPr sz="2400"/>
            </a:pPr>
            <a:r>
              <a:rPr dirty="0"/>
              <a:t>To incorporate new techniques into practice, improve care in line with current professional standards, and serve the public.</a:t>
            </a:r>
          </a:p>
        </p:txBody>
      </p:sp>
      <p:pic>
        <p:nvPicPr>
          <p:cNvPr id="2" name="WhatsApp Audio 2024-12-11 at 11.11.22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064552" y="6016581"/>
            <a:ext cx="609600" cy="609600"/>
          </a:xfrm>
          <a:prstGeom prst="rect">
            <a:avLst/>
          </a:prstGeom>
        </p:spPr>
      </p:pic>
    </p:spTree>
    <p:custDataLst>
      <p:tags r:id="rId1"/>
    </p:custDataLst>
  </p:cSld>
  <p:clrMapOvr>
    <a:masterClrMapping/>
  </p:clrMapOvr>
  <p:transition spd="med" advTm="304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810" objId="2"/>
        <p14:stopEvt time="28375"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sp>
        <p:nvSpPr>
          <p:cNvPr id="247" name="object 2"/>
          <p:cNvSpPr txBox="1"/>
          <p:nvPr/>
        </p:nvSpPr>
        <p:spPr>
          <a:xfrm>
            <a:off x="335360" y="876647"/>
            <a:ext cx="6873114" cy="4578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3600" b="1">
                <a:solidFill>
                  <a:srgbClr val="7030A0"/>
                </a:solidFill>
              </a:defRPr>
            </a:lvl1pPr>
          </a:lstStyle>
          <a:p>
            <a:r>
              <a:rPr dirty="0"/>
              <a:t>Types of CDE programs in India</a:t>
            </a:r>
          </a:p>
        </p:txBody>
      </p:sp>
      <p:sp>
        <p:nvSpPr>
          <p:cNvPr id="248" name="object 3"/>
          <p:cNvSpPr txBox="1"/>
          <p:nvPr/>
        </p:nvSpPr>
        <p:spPr>
          <a:xfrm>
            <a:off x="286290" y="2132856"/>
            <a:ext cx="13213520" cy="3445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Lectures - Lectures should be in some presentation software via PowerPoint, Keynote, OHP, etc.</a:t>
            </a:r>
          </a:p>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Lecture cum demonstration - Demonstration should be on </a:t>
            </a:r>
            <a:r>
              <a:rPr dirty="0" err="1">
                <a:solidFill>
                  <a:schemeClr val="tx1"/>
                </a:solidFill>
              </a:rPr>
              <a:t>typodont</a:t>
            </a:r>
            <a:r>
              <a:rPr dirty="0">
                <a:solidFill>
                  <a:schemeClr val="tx1"/>
                </a:solidFill>
              </a:rPr>
              <a:t> teeth or extract teeth</a:t>
            </a:r>
          </a:p>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Live demonstration on patients - will be only done by registered dental surgeons *</a:t>
            </a:r>
          </a:p>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Simulation training (with lecture)</a:t>
            </a:r>
          </a:p>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Video conferencing</a:t>
            </a:r>
          </a:p>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Webinar</a:t>
            </a:r>
          </a:p>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Video Lectures with moderator</a:t>
            </a:r>
          </a:p>
          <a:p>
            <a:pPr marL="457200" indent="-317500" defTabSz="457200">
              <a:lnSpc>
                <a:spcPct val="150000"/>
              </a:lnSpc>
              <a:buClr>
                <a:srgbClr val="434A5A"/>
              </a:buClr>
              <a:buSzPct val="100000"/>
              <a:buFont typeface="TimesNewRomanPSMT"/>
              <a:buAutoNum type="arabicPeriod"/>
              <a:defRPr sz="1866">
                <a:solidFill>
                  <a:srgbClr val="434A5A"/>
                </a:solidFill>
                <a:latin typeface="+mj-lt"/>
                <a:ea typeface="+mj-ea"/>
                <a:cs typeface="+mj-cs"/>
                <a:sym typeface="Helvetica"/>
              </a:defRPr>
            </a:pPr>
            <a:r>
              <a:rPr dirty="0">
                <a:solidFill>
                  <a:schemeClr val="tx1"/>
                </a:solidFill>
              </a:rPr>
              <a:t>Any hands-on activity for skill enhancement</a:t>
            </a:r>
          </a:p>
        </p:txBody>
      </p:sp>
      <p:pic>
        <p:nvPicPr>
          <p:cNvPr id="249"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50"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 name="WhatsApp Audio 2024-12-11 at 11.13.48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5086" y="5948362"/>
            <a:ext cx="609600" cy="609600"/>
          </a:xfrm>
          <a:prstGeom prst="rect">
            <a:avLst/>
          </a:prstGeom>
        </p:spPr>
      </p:pic>
    </p:spTree>
    <p:custDataLst>
      <p:tags r:id="rId1"/>
    </p:custDataLst>
  </p:cSld>
  <p:clrMapOvr>
    <a:masterClrMapping/>
  </p:clrMapOvr>
  <p:transition spd="med" advTm="2740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09" objId="2"/>
        <p14:stopEvt time="22485"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sp>
        <p:nvSpPr>
          <p:cNvPr id="253" name="object 2"/>
          <p:cNvSpPr txBox="1"/>
          <p:nvPr/>
        </p:nvSpPr>
        <p:spPr>
          <a:xfrm>
            <a:off x="1068814" y="260648"/>
            <a:ext cx="9279723"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indent="12700">
              <a:spcBef>
                <a:spcPts val="100"/>
              </a:spcBef>
              <a:defRPr sz="3600" b="1">
                <a:solidFill>
                  <a:srgbClr val="7030A0"/>
                </a:solidFill>
              </a:defRPr>
            </a:lvl1pPr>
          </a:lstStyle>
          <a:p>
            <a:r>
              <a:rPr dirty="0"/>
              <a:t>Credits required for renewal by the Dental Council of India</a:t>
            </a:r>
          </a:p>
        </p:txBody>
      </p:sp>
      <p:pic>
        <p:nvPicPr>
          <p:cNvPr id="254"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55"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6" name="object 3"/>
          <p:cNvSpPr txBox="1"/>
          <p:nvPr/>
        </p:nvSpPr>
        <p:spPr>
          <a:xfrm>
            <a:off x="425941" y="1759964"/>
            <a:ext cx="10538720" cy="2769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55600" marR="5080" indent="-342900">
              <a:lnSpc>
                <a:spcPct val="150000"/>
              </a:lnSpc>
              <a:spcBef>
                <a:spcPts val="100"/>
              </a:spcBef>
              <a:buSzPct val="100000"/>
              <a:buFont typeface="Wingdings" panose="05000000000000000000" pitchFamily="2" charset="2"/>
              <a:buChar char="Ø"/>
              <a:defRPr sz="2400"/>
            </a:pPr>
            <a:r>
              <a:rPr dirty="0"/>
              <a:t>To ensure the continuous professional development of dentists, the DCI has implemented a point system for CDE. Dentists are required to accumulate ‌ 100 credit points within a five-year period, with a minimum of 20 and a maximum of 25 credit points per year. Failure to comply with this requirement would violate the provisions outlined in the ‘Revised Dentists (Code of Ethics) Regulations, 2014.</a:t>
            </a:r>
            <a:endParaRPr dirty="0">
              <a:solidFill>
                <a:srgbClr val="434A5A"/>
              </a:solidFill>
            </a:endParaRPr>
          </a:p>
        </p:txBody>
      </p:sp>
      <p:pic>
        <p:nvPicPr>
          <p:cNvPr id="2" name="WhatsApp Audio 2024-12-11 at 11.16.55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08568" y="5967412"/>
            <a:ext cx="609600" cy="609600"/>
          </a:xfrm>
          <a:prstGeom prst="rect">
            <a:avLst/>
          </a:prstGeom>
        </p:spPr>
      </p:pic>
    </p:spTree>
    <p:custDataLst>
      <p:tags r:id="rId1"/>
    </p:custDataLst>
  </p:cSld>
  <p:clrMapOvr>
    <a:masterClrMapping/>
  </p:clrMapOvr>
  <p:transition spd="med" advTm="2727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62" objId="2"/>
        <p14:stopEvt time="24167"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Footer Placeholder 5"/>
          <p:cNvSpPr txBox="1"/>
          <p:nvPr/>
        </p:nvSpPr>
        <p:spPr>
          <a:xfrm>
            <a:off x="4038600" y="6451644"/>
            <a:ext cx="4114800" cy="174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indent="12700" algn="ctr">
              <a:lnSpc>
                <a:spcPts val="1400"/>
              </a:lnSpc>
              <a:defRPr sz="1200">
                <a:solidFill>
                  <a:srgbClr val="888888"/>
                </a:solidFill>
                <a:latin typeface="Arial"/>
                <a:ea typeface="Arial"/>
                <a:cs typeface="Arial"/>
                <a:sym typeface="Arial"/>
              </a:defRPr>
            </a:lvl1pPr>
          </a:lstStyle>
          <a:p>
            <a:r>
              <a:t>Government Dental College &amp; Hospital, Mumbai</a:t>
            </a:r>
          </a:p>
        </p:txBody>
      </p:sp>
      <p:sp>
        <p:nvSpPr>
          <p:cNvPr id="259" name="object 3"/>
          <p:cNvSpPr txBox="1"/>
          <p:nvPr/>
        </p:nvSpPr>
        <p:spPr>
          <a:xfrm>
            <a:off x="498004" y="1700808"/>
            <a:ext cx="11195992" cy="4457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355600" marR="5080" indent="-342900">
              <a:lnSpc>
                <a:spcPct val="150000"/>
              </a:lnSpc>
              <a:spcBef>
                <a:spcPts val="100"/>
              </a:spcBef>
              <a:buSzPct val="100000"/>
              <a:buFont typeface="Wingdings" panose="05000000000000000000" pitchFamily="2" charset="2"/>
              <a:buChar char="Ø"/>
              <a:defRPr sz="2400"/>
            </a:pPr>
            <a:r>
              <a:rPr dirty="0"/>
              <a:t>Each and every dentist shall have to secure a total of 100 credit points within a period of every 5 years, provided a minimum of 20 credit points and a maximum of 25 credit points per annum.</a:t>
            </a:r>
            <a:endParaRPr lang="en-IN" dirty="0"/>
          </a:p>
          <a:p>
            <a:pPr marL="355600" marR="5080" indent="-342900">
              <a:lnSpc>
                <a:spcPct val="150000"/>
              </a:lnSpc>
              <a:spcBef>
                <a:spcPts val="100"/>
              </a:spcBef>
              <a:buSzPct val="100000"/>
              <a:buFont typeface="Wingdings" panose="05000000000000000000" pitchFamily="2" charset="2"/>
              <a:buChar char="Ø"/>
              <a:defRPr sz="2400"/>
            </a:pPr>
            <a:endParaRPr dirty="0"/>
          </a:p>
          <a:p>
            <a:pPr marL="355600" marR="5080" indent="-342900">
              <a:lnSpc>
                <a:spcPct val="150000"/>
              </a:lnSpc>
              <a:spcBef>
                <a:spcPts val="100"/>
              </a:spcBef>
              <a:buSzPct val="100000"/>
              <a:buFont typeface="Wingdings" panose="05000000000000000000" pitchFamily="2" charset="2"/>
              <a:buChar char="Ø"/>
              <a:defRPr sz="2400"/>
            </a:pPr>
            <a:r>
              <a:rPr dirty="0"/>
              <a:t>Out of the 100 credit points in five years, twenty credit points shall be earmarked for the following mandatory topics (five credit points for each topic): (i) Asepsis, infection control and waste management including NACO protocols. (ii) Dental jurisprudence &amp; Ethics, (iii)CPR and basic life support. (iv) Dental Practice Management</a:t>
            </a:r>
          </a:p>
        </p:txBody>
      </p:sp>
      <p:pic>
        <p:nvPicPr>
          <p:cNvPr id="260" name="Picture 4" descr="Picture 4"/>
          <p:cNvPicPr>
            <a:picLocks noChangeAspect="1"/>
          </p:cNvPicPr>
          <p:nvPr/>
        </p:nvPicPr>
        <p:blipFill>
          <a:blip r:embed="rId5"/>
          <a:srcRect r="15"/>
          <a:stretch>
            <a:fillRect/>
          </a:stretch>
        </p:blipFill>
        <p:spPr>
          <a:xfrm>
            <a:off x="10896600" y="76200"/>
            <a:ext cx="1146572" cy="1143000"/>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4838" y="0"/>
                  <a:pt x="0" y="4835"/>
                  <a:pt x="0" y="10800"/>
                </a:cubicBezTo>
                <a:cubicBezTo>
                  <a:pt x="0" y="16765"/>
                  <a:pt x="4838" y="21600"/>
                  <a:pt x="10804" y="21600"/>
                </a:cubicBezTo>
                <a:cubicBezTo>
                  <a:pt x="16769" y="21600"/>
                  <a:pt x="21600" y="16765"/>
                  <a:pt x="21600" y="10800"/>
                </a:cubicBezTo>
                <a:cubicBezTo>
                  <a:pt x="21600" y="4835"/>
                  <a:pt x="16769" y="0"/>
                  <a:pt x="10804" y="0"/>
                </a:cubicBezTo>
                <a:close/>
              </a:path>
            </a:pathLst>
          </a:custGeom>
          <a:ln w="12700">
            <a:miter lim="400000"/>
          </a:ln>
        </p:spPr>
      </p:pic>
      <p:sp>
        <p:nvSpPr>
          <p:cNvPr id="261" name="Rectangle 6"/>
          <p:cNvSpPr/>
          <p:nvPr/>
        </p:nvSpPr>
        <p:spPr>
          <a:xfrm>
            <a:off x="10730063" y="-1"/>
            <a:ext cx="1461937" cy="140297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 name="WhatsApp Audio 2024-12-11 at 11.28.46 AM (online-audio-converter.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89196" y="6146844"/>
            <a:ext cx="609600" cy="609600"/>
          </a:xfrm>
          <a:prstGeom prst="rect">
            <a:avLst/>
          </a:prstGeom>
        </p:spPr>
      </p:pic>
    </p:spTree>
    <p:custDataLst>
      <p:tags r:id="rId1"/>
    </p:custDataLst>
  </p:cSld>
  <p:clrMapOvr>
    <a:masterClrMapping/>
  </p:clrMapOvr>
  <p:transition spd="med" advTm="64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09" objId="2"/>
        <p14:stopEvt time="6475"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10.xml><?xml version="1.0" encoding="utf-8"?>
<p:tagLst xmlns:a="http://schemas.openxmlformats.org/drawingml/2006/main" xmlns:r="http://schemas.openxmlformats.org/officeDocument/2006/relationships" xmlns:p="http://schemas.openxmlformats.org/presentationml/2006/main">
  <p:tag name="TIMING" val="|2.7"/>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74</TotalTime>
  <Words>817</Words>
  <Application>Microsoft Office PowerPoint</Application>
  <PresentationFormat>Widescreen</PresentationFormat>
  <Paragraphs>68</Paragraphs>
  <Slides>13</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TimesNewRomanPSMT</vt:lpstr>
      <vt:lpstr>Wingdings</vt:lpstr>
      <vt:lpstr>Office Theme</vt:lpstr>
      <vt:lpstr>CONTINUING EDUCATION IN DENTAL  PROFESSION</vt:lpstr>
      <vt:lpstr>CONTENTS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CONTUING EDUCATION IN DENTAL PROFESSION</dc:title>
  <dc:creator>Admin</dc:creator>
  <cp:lastModifiedBy>akanksha makode</cp:lastModifiedBy>
  <cp:revision>23</cp:revision>
  <dcterms:modified xsi:type="dcterms:W3CDTF">2024-12-21T07:49:19Z</dcterms:modified>
</cp:coreProperties>
</file>