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9" r:id="rId1"/>
    <p:sldMasterId id="2147483692" r:id="rId2"/>
  </p:sldMasterIdLst>
  <p:notesMasterIdLst>
    <p:notesMasterId r:id="rId16"/>
  </p:notesMasterIdLst>
  <p:sldIdLst>
    <p:sldId id="312" r:id="rId3"/>
    <p:sldId id="258" r:id="rId4"/>
    <p:sldId id="259" r:id="rId5"/>
    <p:sldId id="301" r:id="rId6"/>
    <p:sldId id="314" r:id="rId7"/>
    <p:sldId id="315" r:id="rId8"/>
    <p:sldId id="316" r:id="rId9"/>
    <p:sldId id="317" r:id="rId10"/>
    <p:sldId id="318" r:id="rId11"/>
    <p:sldId id="319" r:id="rId12"/>
    <p:sldId id="320" r:id="rId13"/>
    <p:sldId id="313" r:id="rId14"/>
    <p:sldId id="311"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60"/>
  </p:normalViewPr>
  <p:slideViewPr>
    <p:cSldViewPr>
      <p:cViewPr varScale="1">
        <p:scale>
          <a:sx n="78" d="100"/>
          <a:sy n="78" d="100"/>
        </p:scale>
        <p:origin x="1056"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CB7DAAE-49A9-4371-9CAE-1F128A4C01B3}" type="datetimeFigureOut">
              <a:rPr lang="en-IN" smtClean="0"/>
              <a:t>21-12-2024</a:t>
            </a:fld>
            <a:endParaRPr lang="en-IN"/>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A0E1703-48BD-4280-9492-A53934329290}" type="slidenum">
              <a:rPr lang="en-IN" smtClean="0"/>
              <a:t>‹#›</a:t>
            </a:fld>
            <a:endParaRPr lang="en-IN"/>
          </a:p>
        </p:txBody>
      </p:sp>
    </p:spTree>
    <p:extLst>
      <p:ext uri="{BB962C8B-B14F-4D97-AF65-F5344CB8AC3E}">
        <p14:creationId xmlns:p14="http://schemas.microsoft.com/office/powerpoint/2010/main" val="680311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A0E1703-48BD-4280-9492-A53934329290}" type="slidenum">
              <a:rPr lang="en-IN" smtClean="0"/>
              <a:t>2</a:t>
            </a:fld>
            <a:endParaRPr lang="en-IN"/>
          </a:p>
        </p:txBody>
      </p:sp>
    </p:spTree>
    <p:extLst>
      <p:ext uri="{BB962C8B-B14F-4D97-AF65-F5344CB8AC3E}">
        <p14:creationId xmlns:p14="http://schemas.microsoft.com/office/powerpoint/2010/main" val="3865914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AC1A-5328-0E06-E178-3560FCF32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25A8E-C1F0-A122-C877-0585922FA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53E2D-528E-EA14-7E0A-BDC1EB3A4101}"/>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049385F7-9E18-0809-883B-317991858DC5}"/>
              </a:ext>
            </a:extLst>
          </p:cNvPr>
          <p:cNvSpPr>
            <a:spLocks noGrp="1"/>
          </p:cNvSpPr>
          <p:nvPr>
            <p:ph type="sldNum" sz="quarter" idx="10"/>
          </p:nvPr>
        </p:nvSpPr>
        <p:spPr/>
        <p:txBody>
          <a:bodyPr/>
          <a:lstStyle/>
          <a:p>
            <a:fld id="{FA0E1703-48BD-4280-9492-A53934329290}" type="slidenum">
              <a:rPr lang="en-IN" smtClean="0"/>
              <a:t>12</a:t>
            </a:fld>
            <a:endParaRPr lang="en-IN"/>
          </a:p>
        </p:txBody>
      </p:sp>
    </p:spTree>
    <p:extLst>
      <p:ext uri="{BB962C8B-B14F-4D97-AF65-F5344CB8AC3E}">
        <p14:creationId xmlns:p14="http://schemas.microsoft.com/office/powerpoint/2010/main" val="3419549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A0E1703-48BD-4280-9492-A53934329290}" type="slidenum">
              <a:rPr lang="en-IN" smtClean="0"/>
              <a:t>4</a:t>
            </a:fld>
            <a:endParaRPr lang="en-IN"/>
          </a:p>
        </p:txBody>
      </p:sp>
    </p:spTree>
    <p:extLst>
      <p:ext uri="{BB962C8B-B14F-4D97-AF65-F5344CB8AC3E}">
        <p14:creationId xmlns:p14="http://schemas.microsoft.com/office/powerpoint/2010/main" val="256661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1C0B-F378-FA46-CC28-37187B7B6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D4A37-9807-256A-A393-5FD147A1C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74EE5-3A2E-7413-81E1-9BDA423472A6}"/>
              </a:ext>
            </a:extLst>
          </p:cNvPr>
          <p:cNvSpPr>
            <a:spLocks noGrp="1"/>
          </p:cNvSpPr>
          <p:nvPr>
            <p:ph type="body" idx="1"/>
          </p:nvPr>
        </p:nvSpPr>
        <p:spPr/>
        <p:txBody>
          <a:bodyPr/>
          <a:lstStyle/>
          <a:p>
            <a:r>
              <a:rPr lang="en-US" dirty="0"/>
              <a:t>Active listening is a communication skill that involves fully concentrating on, understanding, responding to, and remembering what someone else is saying. It goes beyond simply hearing words and focuses on truly engaging with the speaker. This skill is essential in building trust, improving relationships, and resolving conflicts effectively.</a:t>
            </a:r>
            <a:endParaRPr lang="en-IN" dirty="0"/>
          </a:p>
        </p:txBody>
      </p:sp>
      <p:sp>
        <p:nvSpPr>
          <p:cNvPr id="4" name="Slide Number Placeholder 3">
            <a:extLst>
              <a:ext uri="{FF2B5EF4-FFF2-40B4-BE49-F238E27FC236}">
                <a16:creationId xmlns:a16="http://schemas.microsoft.com/office/drawing/2014/main" id="{10680C16-0DC5-2B4F-0ECC-F3FA67F55257}"/>
              </a:ext>
            </a:extLst>
          </p:cNvPr>
          <p:cNvSpPr>
            <a:spLocks noGrp="1"/>
          </p:cNvSpPr>
          <p:nvPr>
            <p:ph type="sldNum" sz="quarter" idx="10"/>
          </p:nvPr>
        </p:nvSpPr>
        <p:spPr/>
        <p:txBody>
          <a:bodyPr/>
          <a:lstStyle/>
          <a:p>
            <a:fld id="{FA0E1703-48BD-4280-9492-A53934329290}" type="slidenum">
              <a:rPr lang="en-IN" smtClean="0"/>
              <a:t>5</a:t>
            </a:fld>
            <a:endParaRPr lang="en-IN"/>
          </a:p>
        </p:txBody>
      </p:sp>
    </p:spTree>
    <p:extLst>
      <p:ext uri="{BB962C8B-B14F-4D97-AF65-F5344CB8AC3E}">
        <p14:creationId xmlns:p14="http://schemas.microsoft.com/office/powerpoint/2010/main" val="145724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2829-01C8-407A-B2FE-3F16AD219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0DDC2-E151-02D9-868B-633C233F5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407FE-AF1E-B106-64CC-79C2D19D1723}"/>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0BECE98-7705-98BE-6220-F129BEB42093}"/>
              </a:ext>
            </a:extLst>
          </p:cNvPr>
          <p:cNvSpPr>
            <a:spLocks noGrp="1"/>
          </p:cNvSpPr>
          <p:nvPr>
            <p:ph type="sldNum" sz="quarter" idx="10"/>
          </p:nvPr>
        </p:nvSpPr>
        <p:spPr/>
        <p:txBody>
          <a:bodyPr/>
          <a:lstStyle/>
          <a:p>
            <a:fld id="{FA0E1703-48BD-4280-9492-A53934329290}" type="slidenum">
              <a:rPr lang="en-IN" smtClean="0"/>
              <a:t>6</a:t>
            </a:fld>
            <a:endParaRPr lang="en-IN"/>
          </a:p>
        </p:txBody>
      </p:sp>
    </p:spTree>
    <p:extLst>
      <p:ext uri="{BB962C8B-B14F-4D97-AF65-F5344CB8AC3E}">
        <p14:creationId xmlns:p14="http://schemas.microsoft.com/office/powerpoint/2010/main" val="921935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17FA-EA7D-A297-81FE-E41EC5FCD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18B2B-45D9-6FDD-642C-34EFC708C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21352-C543-99C2-A355-B22E80CED888}"/>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C7EB8BBD-AB5A-F814-18DE-C398599EB0AC}"/>
              </a:ext>
            </a:extLst>
          </p:cNvPr>
          <p:cNvSpPr>
            <a:spLocks noGrp="1"/>
          </p:cNvSpPr>
          <p:nvPr>
            <p:ph type="sldNum" sz="quarter" idx="10"/>
          </p:nvPr>
        </p:nvSpPr>
        <p:spPr/>
        <p:txBody>
          <a:bodyPr/>
          <a:lstStyle/>
          <a:p>
            <a:fld id="{FA0E1703-48BD-4280-9492-A53934329290}" type="slidenum">
              <a:rPr lang="en-IN" smtClean="0"/>
              <a:t>7</a:t>
            </a:fld>
            <a:endParaRPr lang="en-IN"/>
          </a:p>
        </p:txBody>
      </p:sp>
    </p:spTree>
    <p:extLst>
      <p:ext uri="{BB962C8B-B14F-4D97-AF65-F5344CB8AC3E}">
        <p14:creationId xmlns:p14="http://schemas.microsoft.com/office/powerpoint/2010/main" val="371447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0C46-EF6D-00AC-62CC-155F74AAD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2BC1B-14D6-6401-2BFF-0521F1457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D12D4-2A01-5FD0-B2DE-021AF2FF895D}"/>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F976E3B-1439-E07F-881F-23C788BBD334}"/>
              </a:ext>
            </a:extLst>
          </p:cNvPr>
          <p:cNvSpPr>
            <a:spLocks noGrp="1"/>
          </p:cNvSpPr>
          <p:nvPr>
            <p:ph type="sldNum" sz="quarter" idx="10"/>
          </p:nvPr>
        </p:nvSpPr>
        <p:spPr/>
        <p:txBody>
          <a:bodyPr/>
          <a:lstStyle/>
          <a:p>
            <a:fld id="{FA0E1703-48BD-4280-9492-A53934329290}" type="slidenum">
              <a:rPr lang="en-IN" smtClean="0"/>
              <a:t>8</a:t>
            </a:fld>
            <a:endParaRPr lang="en-IN"/>
          </a:p>
        </p:txBody>
      </p:sp>
    </p:spTree>
    <p:extLst>
      <p:ext uri="{BB962C8B-B14F-4D97-AF65-F5344CB8AC3E}">
        <p14:creationId xmlns:p14="http://schemas.microsoft.com/office/powerpoint/2010/main" val="3399254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A2E4-259B-588A-9370-D5DB7B4AE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85FA2-650C-626A-873A-ADCF2C9B5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5BD84-9F03-3771-74E6-27F10D05C216}"/>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8F65A295-D887-F4A2-F420-25445B7AB96D}"/>
              </a:ext>
            </a:extLst>
          </p:cNvPr>
          <p:cNvSpPr>
            <a:spLocks noGrp="1"/>
          </p:cNvSpPr>
          <p:nvPr>
            <p:ph type="sldNum" sz="quarter" idx="10"/>
          </p:nvPr>
        </p:nvSpPr>
        <p:spPr/>
        <p:txBody>
          <a:bodyPr/>
          <a:lstStyle/>
          <a:p>
            <a:fld id="{FA0E1703-48BD-4280-9492-A53934329290}" type="slidenum">
              <a:rPr lang="en-IN" smtClean="0"/>
              <a:t>9</a:t>
            </a:fld>
            <a:endParaRPr lang="en-IN"/>
          </a:p>
        </p:txBody>
      </p:sp>
    </p:spTree>
    <p:extLst>
      <p:ext uri="{BB962C8B-B14F-4D97-AF65-F5344CB8AC3E}">
        <p14:creationId xmlns:p14="http://schemas.microsoft.com/office/powerpoint/2010/main" val="7870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866D7-99D0-248B-9386-395492C18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53E3E-A9B0-0928-B1F7-952AF18DE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5C44F-C618-7D09-6727-EDC0ACC00FBD}"/>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374C175E-62FE-7E96-7344-1DBA0D21AE0F}"/>
              </a:ext>
            </a:extLst>
          </p:cNvPr>
          <p:cNvSpPr>
            <a:spLocks noGrp="1"/>
          </p:cNvSpPr>
          <p:nvPr>
            <p:ph type="sldNum" sz="quarter" idx="10"/>
          </p:nvPr>
        </p:nvSpPr>
        <p:spPr/>
        <p:txBody>
          <a:bodyPr/>
          <a:lstStyle/>
          <a:p>
            <a:fld id="{FA0E1703-48BD-4280-9492-A53934329290}" type="slidenum">
              <a:rPr lang="en-IN" smtClean="0"/>
              <a:t>10</a:t>
            </a:fld>
            <a:endParaRPr lang="en-IN"/>
          </a:p>
        </p:txBody>
      </p:sp>
    </p:spTree>
    <p:extLst>
      <p:ext uri="{BB962C8B-B14F-4D97-AF65-F5344CB8AC3E}">
        <p14:creationId xmlns:p14="http://schemas.microsoft.com/office/powerpoint/2010/main" val="53440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4FF9-EABA-80B3-DAD5-627ADC34A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B22E1-D02A-1551-1A10-C29AF211F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14B41-E25F-4956-D603-29F086A74E2B}"/>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8CDC986-3E83-6E44-3E24-EC4C41B7D192}"/>
              </a:ext>
            </a:extLst>
          </p:cNvPr>
          <p:cNvSpPr>
            <a:spLocks noGrp="1"/>
          </p:cNvSpPr>
          <p:nvPr>
            <p:ph type="sldNum" sz="quarter" idx="10"/>
          </p:nvPr>
        </p:nvSpPr>
        <p:spPr/>
        <p:txBody>
          <a:bodyPr/>
          <a:lstStyle/>
          <a:p>
            <a:fld id="{FA0E1703-48BD-4280-9492-A53934329290}" type="slidenum">
              <a:rPr lang="en-IN" smtClean="0"/>
              <a:t>11</a:t>
            </a:fld>
            <a:endParaRPr lang="en-IN"/>
          </a:p>
        </p:txBody>
      </p:sp>
    </p:spTree>
    <p:extLst>
      <p:ext uri="{BB962C8B-B14F-4D97-AF65-F5344CB8AC3E}">
        <p14:creationId xmlns:p14="http://schemas.microsoft.com/office/powerpoint/2010/main" val="255390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3730-0535-4325-A862-C41282738F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0EEB469-CFF5-4858-ABD7-FA07445A0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1AAED71-2B21-4E56-81F6-CB58D1C28F45}"/>
              </a:ext>
            </a:extLst>
          </p:cNvPr>
          <p:cNvSpPr>
            <a:spLocks noGrp="1"/>
          </p:cNvSpPr>
          <p:nvPr>
            <p:ph type="dt" sz="half" idx="10"/>
          </p:nvPr>
        </p:nvSpPr>
        <p:spPr/>
        <p:txBody>
          <a:bodyPr/>
          <a:lstStyle/>
          <a:p>
            <a:fld id="{472E40B2-311C-435C-BC2A-0035E99B0381}" type="datetime1">
              <a:rPr lang="en-US" smtClean="0"/>
              <a:t>12/21/2024</a:t>
            </a:fld>
            <a:endParaRPr lang="en-US"/>
          </a:p>
        </p:txBody>
      </p:sp>
      <p:sp>
        <p:nvSpPr>
          <p:cNvPr id="5" name="Footer Placeholder 4">
            <a:extLst>
              <a:ext uri="{FF2B5EF4-FFF2-40B4-BE49-F238E27FC236}">
                <a16:creationId xmlns:a16="http://schemas.microsoft.com/office/drawing/2014/main" id="{9C0C4C3A-D686-4162-B54B-042D8E412873}"/>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9CB766A9-0693-4315-900F-1515832CA0DB}"/>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2477793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E44D-1D63-4E2E-A90F-7F659EDBFA9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5E4347E-936C-4B6D-AEE9-54625F187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7191610-1463-4FA6-A6F1-26FC412D5B2A}"/>
              </a:ext>
            </a:extLst>
          </p:cNvPr>
          <p:cNvSpPr>
            <a:spLocks noGrp="1"/>
          </p:cNvSpPr>
          <p:nvPr>
            <p:ph type="dt" sz="half" idx="10"/>
          </p:nvPr>
        </p:nvSpPr>
        <p:spPr/>
        <p:txBody>
          <a:bodyPr/>
          <a:lstStyle/>
          <a:p>
            <a:fld id="{B5F2603B-C825-4802-A2D0-FD58862B6825}" type="datetime1">
              <a:rPr lang="en-US" smtClean="0"/>
              <a:t>12/21/2024</a:t>
            </a:fld>
            <a:endParaRPr lang="en-US"/>
          </a:p>
        </p:txBody>
      </p:sp>
      <p:sp>
        <p:nvSpPr>
          <p:cNvPr id="5" name="Footer Placeholder 4">
            <a:extLst>
              <a:ext uri="{FF2B5EF4-FFF2-40B4-BE49-F238E27FC236}">
                <a16:creationId xmlns:a16="http://schemas.microsoft.com/office/drawing/2014/main" id="{CCAE9266-8D03-494E-82B5-6ECF93913BA7}"/>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0BF29AAC-B949-445B-B7C6-44FD19F9F9C5}"/>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80943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8FB65-63EB-453D-8010-11ACE3AD90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66264CF-AC36-42D0-8C75-64671BC1F6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60677AD-B93C-4BCD-8760-AB54A4152EB7}"/>
              </a:ext>
            </a:extLst>
          </p:cNvPr>
          <p:cNvSpPr>
            <a:spLocks noGrp="1"/>
          </p:cNvSpPr>
          <p:nvPr>
            <p:ph type="dt" sz="half" idx="10"/>
          </p:nvPr>
        </p:nvSpPr>
        <p:spPr/>
        <p:txBody>
          <a:bodyPr/>
          <a:lstStyle/>
          <a:p>
            <a:fld id="{2B043135-1919-4FB8-8986-DFC8D5ED20C0}" type="datetime1">
              <a:rPr lang="en-US" smtClean="0"/>
              <a:t>12/21/2024</a:t>
            </a:fld>
            <a:endParaRPr lang="en-US"/>
          </a:p>
        </p:txBody>
      </p:sp>
      <p:sp>
        <p:nvSpPr>
          <p:cNvPr id="5" name="Footer Placeholder 4">
            <a:extLst>
              <a:ext uri="{FF2B5EF4-FFF2-40B4-BE49-F238E27FC236}">
                <a16:creationId xmlns:a16="http://schemas.microsoft.com/office/drawing/2014/main" id="{772A9628-F1DE-4D35-B864-FA397F6FAF03}"/>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F73E95AB-0B21-46B9-92E0-477EB58662D3}"/>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942845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128010" y="699896"/>
            <a:ext cx="5935979" cy="5137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Arial MT"/>
                <a:cs typeface="Arial MT"/>
              </a:defRPr>
            </a:lvl1pPr>
          </a:lstStyle>
          <a:p>
            <a:pPr marL="12700">
              <a:lnSpc>
                <a:spcPts val="1430"/>
              </a:lnSpc>
            </a:pPr>
            <a:r>
              <a:rPr lang="en-US"/>
              <a:t>Government Dental College &amp; Hospital, Mumbai</a:t>
            </a: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E16B7F6-1AA2-4C37-8B09-64E1D1A3DD86}" type="datetime1">
              <a:rPr lang="en-US" smtClean="0"/>
              <a:t>12/21/2024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9708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698849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52518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56E8F4-7C8F-475F-85E7-E9E077286C73}" type="datetimeFigureOut">
              <a:rPr lang="en-IN" smtClean="0"/>
              <a:t>21-12-2024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26347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56E8F4-7C8F-475F-85E7-E9E077286C73}" type="datetimeFigureOut">
              <a:rPr lang="en-IN" smtClean="0"/>
              <a:t>21-12-2024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21742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56E8F4-7C8F-475F-85E7-E9E077286C73}" type="datetimeFigureOut">
              <a:rPr lang="en-IN" smtClean="0"/>
              <a:t>21-12-2024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421808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56E8F4-7C8F-475F-85E7-E9E077286C73}" type="datetimeFigureOut">
              <a:rPr lang="en-IN" smtClean="0"/>
              <a:t>21-12-2024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344872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6E8F4-7C8F-475F-85E7-E9E077286C73}" type="datetimeFigureOut">
              <a:rPr lang="en-IN" smtClean="0"/>
              <a:t>21-12-2024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24624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3C7F-9821-48FF-A052-4A556A46C78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96DCC0A-F12A-4DE2-B960-3E736BABD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DC0D957-EB6C-4938-9257-96071E7E9372}"/>
              </a:ext>
            </a:extLst>
          </p:cNvPr>
          <p:cNvSpPr>
            <a:spLocks noGrp="1"/>
          </p:cNvSpPr>
          <p:nvPr>
            <p:ph type="dt" sz="half" idx="10"/>
          </p:nvPr>
        </p:nvSpPr>
        <p:spPr/>
        <p:txBody>
          <a:bodyPr/>
          <a:lstStyle/>
          <a:p>
            <a:fld id="{74EFA1CA-19A7-42F3-BD10-D333C3A508F7}" type="datetime1">
              <a:rPr lang="en-US" smtClean="0"/>
              <a:t>12/21/2024</a:t>
            </a:fld>
            <a:endParaRPr lang="en-US"/>
          </a:p>
        </p:txBody>
      </p:sp>
      <p:sp>
        <p:nvSpPr>
          <p:cNvPr id="5" name="Footer Placeholder 4">
            <a:extLst>
              <a:ext uri="{FF2B5EF4-FFF2-40B4-BE49-F238E27FC236}">
                <a16:creationId xmlns:a16="http://schemas.microsoft.com/office/drawing/2014/main" id="{ED526021-1489-453C-9D0F-A86F3616CC75}"/>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C67C6BAB-1A8A-40EF-8560-C6645970AA0D}"/>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548307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56E8F4-7C8F-475F-85E7-E9E077286C73}" type="datetimeFigureOut">
              <a:rPr lang="en-IN" smtClean="0"/>
              <a:t>21-12-2024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2082898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56E8F4-7C8F-475F-85E7-E9E077286C73}" type="datetimeFigureOut">
              <a:rPr lang="en-IN" smtClean="0"/>
              <a:t>21-12-2024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4195482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29047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63382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42DC-3109-4524-A16D-BC134B04BF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2F96C9C-7BED-4F9E-940D-30A2A5EF0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E2B8A1-2271-46E8-AD09-68B4C15D0692}"/>
              </a:ext>
            </a:extLst>
          </p:cNvPr>
          <p:cNvSpPr>
            <a:spLocks noGrp="1"/>
          </p:cNvSpPr>
          <p:nvPr>
            <p:ph type="dt" sz="half" idx="10"/>
          </p:nvPr>
        </p:nvSpPr>
        <p:spPr/>
        <p:txBody>
          <a:bodyPr/>
          <a:lstStyle/>
          <a:p>
            <a:fld id="{86D4BAA0-75E4-4937-8AEF-28E93756B0EA}" type="datetime1">
              <a:rPr lang="en-US" smtClean="0"/>
              <a:t>12/21/2024</a:t>
            </a:fld>
            <a:endParaRPr lang="en-US"/>
          </a:p>
        </p:txBody>
      </p:sp>
      <p:sp>
        <p:nvSpPr>
          <p:cNvPr id="5" name="Footer Placeholder 4">
            <a:extLst>
              <a:ext uri="{FF2B5EF4-FFF2-40B4-BE49-F238E27FC236}">
                <a16:creationId xmlns:a16="http://schemas.microsoft.com/office/drawing/2014/main" id="{6F16F70B-E2E4-486E-974E-F6E746C08002}"/>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F495493C-E31A-4D63-A528-F687C1E156B7}"/>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61965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7087-A2DE-40ED-A0C7-6C9828B9F10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68380C-1F92-49DA-899C-A1F907A0D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810A1FA-CA99-4E7D-BBB7-89CC81DF89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A3E8BE2-09A6-4BC0-8695-E993489717DD}"/>
              </a:ext>
            </a:extLst>
          </p:cNvPr>
          <p:cNvSpPr>
            <a:spLocks noGrp="1"/>
          </p:cNvSpPr>
          <p:nvPr>
            <p:ph type="dt" sz="half" idx="10"/>
          </p:nvPr>
        </p:nvSpPr>
        <p:spPr/>
        <p:txBody>
          <a:bodyPr/>
          <a:lstStyle/>
          <a:p>
            <a:fld id="{AE405D09-0E0A-414A-9137-E7F36F0EE69C}" type="datetime1">
              <a:rPr lang="en-US" smtClean="0"/>
              <a:t>12/21/2024</a:t>
            </a:fld>
            <a:endParaRPr lang="en-US"/>
          </a:p>
        </p:txBody>
      </p:sp>
      <p:sp>
        <p:nvSpPr>
          <p:cNvPr id="6" name="Footer Placeholder 5">
            <a:extLst>
              <a:ext uri="{FF2B5EF4-FFF2-40B4-BE49-F238E27FC236}">
                <a16:creationId xmlns:a16="http://schemas.microsoft.com/office/drawing/2014/main" id="{866F5D06-612A-4163-A2AB-F7405DB25F17}"/>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7" name="Slide Number Placeholder 6">
            <a:extLst>
              <a:ext uri="{FF2B5EF4-FFF2-40B4-BE49-F238E27FC236}">
                <a16:creationId xmlns:a16="http://schemas.microsoft.com/office/drawing/2014/main" id="{78E3FA00-B84B-41BA-B419-943611D10010}"/>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8508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CAC3-1D99-4501-BB03-38262D3176E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EF0F575-900C-4DA5-B45A-C17A32593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BAC5D-AF69-4043-AA58-6CF20B5C19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85E6EB-56D9-45AF-98B2-4055A151BA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417B11-706E-4D18-A364-7CC60B8D2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6D09C32-AC10-4F76-B9B7-342C3530901A}"/>
              </a:ext>
            </a:extLst>
          </p:cNvPr>
          <p:cNvSpPr>
            <a:spLocks noGrp="1"/>
          </p:cNvSpPr>
          <p:nvPr>
            <p:ph type="dt" sz="half" idx="10"/>
          </p:nvPr>
        </p:nvSpPr>
        <p:spPr/>
        <p:txBody>
          <a:bodyPr/>
          <a:lstStyle/>
          <a:p>
            <a:fld id="{B8B27ADE-758F-42EA-AF12-932B905B1CD2}" type="datetime1">
              <a:rPr lang="en-US" smtClean="0"/>
              <a:t>12/21/2024</a:t>
            </a:fld>
            <a:endParaRPr lang="en-US"/>
          </a:p>
        </p:txBody>
      </p:sp>
      <p:sp>
        <p:nvSpPr>
          <p:cNvPr id="8" name="Footer Placeholder 7">
            <a:extLst>
              <a:ext uri="{FF2B5EF4-FFF2-40B4-BE49-F238E27FC236}">
                <a16:creationId xmlns:a16="http://schemas.microsoft.com/office/drawing/2014/main" id="{316B1DF9-10DC-4BE7-A528-1748CC069474}"/>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9" name="Slide Number Placeholder 8">
            <a:extLst>
              <a:ext uri="{FF2B5EF4-FFF2-40B4-BE49-F238E27FC236}">
                <a16:creationId xmlns:a16="http://schemas.microsoft.com/office/drawing/2014/main" id="{B73B9C78-1A16-4742-B1DB-A5B4A930B818}"/>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64366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59E5-CA3A-4737-9AF3-751A787B88F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235AB06-ACA0-471F-AEC6-0011194F33EF}"/>
              </a:ext>
            </a:extLst>
          </p:cNvPr>
          <p:cNvSpPr>
            <a:spLocks noGrp="1"/>
          </p:cNvSpPr>
          <p:nvPr>
            <p:ph type="dt" sz="half" idx="10"/>
          </p:nvPr>
        </p:nvSpPr>
        <p:spPr/>
        <p:txBody>
          <a:bodyPr/>
          <a:lstStyle/>
          <a:p>
            <a:fld id="{EBB758BF-C1A9-4B5F-B61B-26057976F397}" type="datetime1">
              <a:rPr lang="en-US" smtClean="0"/>
              <a:t>12/21/2024</a:t>
            </a:fld>
            <a:endParaRPr lang="en-US"/>
          </a:p>
        </p:txBody>
      </p:sp>
      <p:sp>
        <p:nvSpPr>
          <p:cNvPr id="4" name="Footer Placeholder 3">
            <a:extLst>
              <a:ext uri="{FF2B5EF4-FFF2-40B4-BE49-F238E27FC236}">
                <a16:creationId xmlns:a16="http://schemas.microsoft.com/office/drawing/2014/main" id="{44E6AB11-3BC6-4748-841A-3F021A088BBC}"/>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5" name="Slide Number Placeholder 4">
            <a:extLst>
              <a:ext uri="{FF2B5EF4-FFF2-40B4-BE49-F238E27FC236}">
                <a16:creationId xmlns:a16="http://schemas.microsoft.com/office/drawing/2014/main" id="{3C97D8BB-1B8B-4EB1-B1F5-6DFB45D18C5C}"/>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06763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F0504-927C-4D21-9B48-390AEE499A72}"/>
              </a:ext>
            </a:extLst>
          </p:cNvPr>
          <p:cNvSpPr>
            <a:spLocks noGrp="1"/>
          </p:cNvSpPr>
          <p:nvPr>
            <p:ph type="dt" sz="half" idx="10"/>
          </p:nvPr>
        </p:nvSpPr>
        <p:spPr/>
        <p:txBody>
          <a:bodyPr/>
          <a:lstStyle/>
          <a:p>
            <a:fld id="{58BD272D-9C7B-4EA6-9ED4-4AF625CBBF64}" type="datetime1">
              <a:rPr lang="en-US" smtClean="0"/>
              <a:t>12/21/2024</a:t>
            </a:fld>
            <a:endParaRPr lang="en-US"/>
          </a:p>
        </p:txBody>
      </p:sp>
      <p:sp>
        <p:nvSpPr>
          <p:cNvPr id="3" name="Footer Placeholder 2">
            <a:extLst>
              <a:ext uri="{FF2B5EF4-FFF2-40B4-BE49-F238E27FC236}">
                <a16:creationId xmlns:a16="http://schemas.microsoft.com/office/drawing/2014/main" id="{0EAD52FE-5139-4781-B0A9-BE88BD9D88AE}"/>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4" name="Slide Number Placeholder 3">
            <a:extLst>
              <a:ext uri="{FF2B5EF4-FFF2-40B4-BE49-F238E27FC236}">
                <a16:creationId xmlns:a16="http://schemas.microsoft.com/office/drawing/2014/main" id="{0FA75BB7-4871-4D8F-B59C-8493A872B411}"/>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413466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BCD7-32D5-4A9F-8480-A12583C63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7905392-DBC8-496A-BEFE-44129D71F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AA83567-7F3B-46D1-82CA-F3EE109C2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B1B5D-A290-41EF-8F65-1BE10F4595D8}"/>
              </a:ext>
            </a:extLst>
          </p:cNvPr>
          <p:cNvSpPr>
            <a:spLocks noGrp="1"/>
          </p:cNvSpPr>
          <p:nvPr>
            <p:ph type="dt" sz="half" idx="10"/>
          </p:nvPr>
        </p:nvSpPr>
        <p:spPr/>
        <p:txBody>
          <a:bodyPr/>
          <a:lstStyle/>
          <a:p>
            <a:fld id="{1DEA4909-DC8F-4A3C-9F36-1F462592370C}" type="datetime1">
              <a:rPr lang="en-US" smtClean="0"/>
              <a:t>12/21/2024</a:t>
            </a:fld>
            <a:endParaRPr lang="en-US"/>
          </a:p>
        </p:txBody>
      </p:sp>
      <p:sp>
        <p:nvSpPr>
          <p:cNvPr id="6" name="Footer Placeholder 5">
            <a:extLst>
              <a:ext uri="{FF2B5EF4-FFF2-40B4-BE49-F238E27FC236}">
                <a16:creationId xmlns:a16="http://schemas.microsoft.com/office/drawing/2014/main" id="{1FBA3946-AD1C-4C4F-A58D-1174F550FD45}"/>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7" name="Slide Number Placeholder 6">
            <a:extLst>
              <a:ext uri="{FF2B5EF4-FFF2-40B4-BE49-F238E27FC236}">
                <a16:creationId xmlns:a16="http://schemas.microsoft.com/office/drawing/2014/main" id="{1705EB6F-8344-4468-9A25-1ED06B7F713A}"/>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04534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A998-6B4F-4AE3-A63D-1F141C687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FC3D77F-0CE2-4745-8A4E-44F20130D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F11537D-192F-4E95-83C3-D76B38D18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79C35-E9B2-4D43-974F-77F8DBDAD1D0}"/>
              </a:ext>
            </a:extLst>
          </p:cNvPr>
          <p:cNvSpPr>
            <a:spLocks noGrp="1"/>
          </p:cNvSpPr>
          <p:nvPr>
            <p:ph type="dt" sz="half" idx="10"/>
          </p:nvPr>
        </p:nvSpPr>
        <p:spPr/>
        <p:txBody>
          <a:bodyPr/>
          <a:lstStyle/>
          <a:p>
            <a:fld id="{D14CDB12-3391-4B6A-9A7F-ECFE1F81B3D0}" type="datetime1">
              <a:rPr lang="en-US" smtClean="0"/>
              <a:t>12/21/2024</a:t>
            </a:fld>
            <a:endParaRPr lang="en-US"/>
          </a:p>
        </p:txBody>
      </p:sp>
      <p:sp>
        <p:nvSpPr>
          <p:cNvPr id="6" name="Footer Placeholder 5">
            <a:extLst>
              <a:ext uri="{FF2B5EF4-FFF2-40B4-BE49-F238E27FC236}">
                <a16:creationId xmlns:a16="http://schemas.microsoft.com/office/drawing/2014/main" id="{FFA75D92-E9EE-4376-87DD-D19A6E64E712}"/>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7" name="Slide Number Placeholder 6">
            <a:extLst>
              <a:ext uri="{FF2B5EF4-FFF2-40B4-BE49-F238E27FC236}">
                <a16:creationId xmlns:a16="http://schemas.microsoft.com/office/drawing/2014/main" id="{1FE431D4-4CA6-4ED9-873D-5E442FF914FB}"/>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4666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19050" ty="0" sx="100000" sy="100000" flip="x"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155133-4E52-4DFD-8F0C-3176AC9149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2F1209C-5086-42FB-A988-5E1095BBB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00E06AD6-F180-4842-9AE4-2C4220DA6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F2A86-645B-4FF8-BD3D-6D8452784F60}" type="datetime1">
              <a:rPr lang="en-US" smtClean="0"/>
              <a:t>12/21/2024</a:t>
            </a:fld>
            <a:endParaRPr lang="en-US"/>
          </a:p>
        </p:txBody>
      </p:sp>
      <p:sp>
        <p:nvSpPr>
          <p:cNvPr id="5" name="Footer Placeholder 4">
            <a:extLst>
              <a:ext uri="{FF2B5EF4-FFF2-40B4-BE49-F238E27FC236}">
                <a16:creationId xmlns:a16="http://schemas.microsoft.com/office/drawing/2014/main" id="{631B07E0-7AD8-4E17-B3C2-E1891A957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89ACC2A8-6D78-49F9-A3C9-7CA540F64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N" smtClean="0"/>
              <a:t>‹#›</a:t>
            </a:fld>
            <a:endParaRPr lang="en-IN"/>
          </a:p>
        </p:txBody>
      </p:sp>
      <p:pic>
        <p:nvPicPr>
          <p:cNvPr id="8" name="Picture 7">
            <a:extLst>
              <a:ext uri="{FF2B5EF4-FFF2-40B4-BE49-F238E27FC236}">
                <a16:creationId xmlns:a16="http://schemas.microsoft.com/office/drawing/2014/main" id="{80EA068B-C894-40B2-AA24-F7F9A7F9A06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972800" y="152400"/>
            <a:ext cx="990600" cy="1016857"/>
          </a:xfrm>
          <a:prstGeom prst="ellipse">
            <a:avLst/>
          </a:prstGeom>
        </p:spPr>
      </p:pic>
    </p:spTree>
    <p:extLst>
      <p:ext uri="{BB962C8B-B14F-4D97-AF65-F5344CB8AC3E}">
        <p14:creationId xmlns:p14="http://schemas.microsoft.com/office/powerpoint/2010/main" val="112862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6E8F4-7C8F-475F-85E7-E9E077286C73}" type="datetimeFigureOut">
              <a:rPr lang="en-IN" smtClean="0"/>
              <a:t>21-12-2024</a:t>
            </a:fld>
            <a:endParaRPr lang="en-I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143FA-3937-44B1-81BC-1DD47167A264}" type="slidenum">
              <a:rPr lang="en-IN" smtClean="0"/>
              <a:t>‹#›</a:t>
            </a:fld>
            <a:endParaRPr lang="en-IN"/>
          </a:p>
        </p:txBody>
      </p:sp>
    </p:spTree>
    <p:extLst>
      <p:ext uri="{BB962C8B-B14F-4D97-AF65-F5344CB8AC3E}">
        <p14:creationId xmlns:p14="http://schemas.microsoft.com/office/powerpoint/2010/main" val="13007455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media1.m4a"/><Relationship Id="rId7" Type="http://schemas.openxmlformats.org/officeDocument/2006/relationships/image" Target="../media/image5.png"/><Relationship Id="rId12" Type="http://schemas.openxmlformats.org/officeDocument/2006/relationships/image" Target="../media/image10.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slideLayout" Target="../slideLayouts/slideLayout14.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5.png"/><Relationship Id="rId12" Type="http://schemas.openxmlformats.org/officeDocument/2006/relationships/hyperlink" Target="http://www.gdchmumbai.or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11" Type="http://schemas.openxmlformats.org/officeDocument/2006/relationships/hyperlink" Target="mailto:deangdch_Mumbai@yahoo.com" TargetMode="External"/><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2.jpe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4862" y="4082141"/>
            <a:ext cx="1116965" cy="0"/>
          </a:xfrm>
          <a:custGeom>
            <a:avLst/>
            <a:gdLst/>
            <a:ahLst/>
            <a:cxnLst/>
            <a:rect l="l" t="t" r="r" b="b"/>
            <a:pathLst>
              <a:path w="1116964">
                <a:moveTo>
                  <a:pt x="0" y="0"/>
                </a:moveTo>
                <a:lnTo>
                  <a:pt x="1116466" y="0"/>
                </a:lnTo>
              </a:path>
            </a:pathLst>
          </a:custGeom>
          <a:ln w="57150">
            <a:solidFill>
              <a:srgbClr val="5B9BD5"/>
            </a:solidFill>
          </a:ln>
        </p:spPr>
        <p:txBody>
          <a:bodyPr wrap="square" lIns="0" tIns="0" rIns="0" bIns="0" rtlCol="0"/>
          <a:lstStyle/>
          <a:p>
            <a:pPr defTabSz="457200"/>
            <a:endParaRPr>
              <a:solidFill>
                <a:prstClr val="black"/>
              </a:solidFill>
              <a:latin typeface="Calibri" panose="020F0502020204030204"/>
            </a:endParaRPr>
          </a:p>
        </p:txBody>
      </p:sp>
      <p:pic>
        <p:nvPicPr>
          <p:cNvPr id="3" name="object 3"/>
          <p:cNvPicPr/>
          <p:nvPr/>
        </p:nvPicPr>
        <p:blipFill>
          <a:blip r:embed="rId5" cstate="print"/>
          <a:stretch>
            <a:fillRect/>
          </a:stretch>
        </p:blipFill>
        <p:spPr>
          <a:xfrm>
            <a:off x="5119107" y="2475191"/>
            <a:ext cx="100583" cy="134113"/>
          </a:xfrm>
          <a:prstGeom prst="rect">
            <a:avLst/>
          </a:prstGeom>
        </p:spPr>
      </p:pic>
      <p:pic>
        <p:nvPicPr>
          <p:cNvPr id="4" name="object 4"/>
          <p:cNvPicPr/>
          <p:nvPr/>
        </p:nvPicPr>
        <p:blipFill>
          <a:blip r:embed="rId6" cstate="print"/>
          <a:stretch>
            <a:fillRect/>
          </a:stretch>
        </p:blipFill>
        <p:spPr>
          <a:xfrm>
            <a:off x="5268259" y="2475191"/>
            <a:ext cx="100583" cy="134113"/>
          </a:xfrm>
          <a:prstGeom prst="rect">
            <a:avLst/>
          </a:prstGeom>
        </p:spPr>
      </p:pic>
      <p:pic>
        <p:nvPicPr>
          <p:cNvPr id="5" name="object 5"/>
          <p:cNvPicPr/>
          <p:nvPr/>
        </p:nvPicPr>
        <p:blipFill>
          <a:blip r:embed="rId7" cstate="print"/>
          <a:stretch>
            <a:fillRect/>
          </a:stretch>
        </p:blipFill>
        <p:spPr>
          <a:xfrm>
            <a:off x="5424190" y="2475191"/>
            <a:ext cx="100583" cy="134113"/>
          </a:xfrm>
          <a:prstGeom prst="rect">
            <a:avLst/>
          </a:prstGeom>
        </p:spPr>
      </p:pic>
      <p:pic>
        <p:nvPicPr>
          <p:cNvPr id="6" name="object 6"/>
          <p:cNvPicPr/>
          <p:nvPr/>
        </p:nvPicPr>
        <p:blipFill>
          <a:blip r:embed="rId8" cstate="print"/>
          <a:stretch>
            <a:fillRect/>
          </a:stretch>
        </p:blipFill>
        <p:spPr>
          <a:xfrm>
            <a:off x="5580122" y="2475191"/>
            <a:ext cx="100583" cy="134113"/>
          </a:xfrm>
          <a:prstGeom prst="rect">
            <a:avLst/>
          </a:prstGeom>
        </p:spPr>
      </p:pic>
      <p:grpSp>
        <p:nvGrpSpPr>
          <p:cNvPr id="7" name="object 7"/>
          <p:cNvGrpSpPr/>
          <p:nvPr/>
        </p:nvGrpSpPr>
        <p:grpSpPr>
          <a:xfrm>
            <a:off x="7749721" y="4182722"/>
            <a:ext cx="2715895" cy="2677160"/>
            <a:chOff x="6225720" y="4182722"/>
            <a:chExt cx="2715895" cy="2677160"/>
          </a:xfrm>
        </p:grpSpPr>
        <p:sp>
          <p:nvSpPr>
            <p:cNvPr id="8" name="object 8"/>
            <p:cNvSpPr/>
            <p:nvPr/>
          </p:nvSpPr>
          <p:spPr>
            <a:xfrm>
              <a:off x="6466114" y="4408932"/>
              <a:ext cx="2473960" cy="2449195"/>
            </a:xfrm>
            <a:custGeom>
              <a:avLst/>
              <a:gdLst/>
              <a:ahLst/>
              <a:cxnLst/>
              <a:rect l="l" t="t" r="r" b="b"/>
              <a:pathLst>
                <a:path w="2473959" h="2449195">
                  <a:moveTo>
                    <a:pt x="2111503" y="482816"/>
                  </a:moveTo>
                  <a:lnTo>
                    <a:pt x="2138834" y="520411"/>
                  </a:lnTo>
                  <a:lnTo>
                    <a:pt x="2165094" y="558860"/>
                  </a:lnTo>
                  <a:lnTo>
                    <a:pt x="2190282" y="598128"/>
                  </a:lnTo>
                  <a:lnTo>
                    <a:pt x="2214398" y="638182"/>
                  </a:lnTo>
                  <a:lnTo>
                    <a:pt x="2237442" y="678987"/>
                  </a:lnTo>
                  <a:lnTo>
                    <a:pt x="2259415" y="720509"/>
                  </a:lnTo>
                  <a:lnTo>
                    <a:pt x="2280315" y="762714"/>
                  </a:lnTo>
                  <a:lnTo>
                    <a:pt x="2300144" y="805568"/>
                  </a:lnTo>
                  <a:lnTo>
                    <a:pt x="2318901" y="849037"/>
                  </a:lnTo>
                  <a:lnTo>
                    <a:pt x="2336586" y="893086"/>
                  </a:lnTo>
                  <a:lnTo>
                    <a:pt x="2353199" y="937682"/>
                  </a:lnTo>
                  <a:lnTo>
                    <a:pt x="2368741" y="982790"/>
                  </a:lnTo>
                  <a:lnTo>
                    <a:pt x="2383210" y="1028377"/>
                  </a:lnTo>
                  <a:lnTo>
                    <a:pt x="2396608" y="1074407"/>
                  </a:lnTo>
                  <a:lnTo>
                    <a:pt x="2408934" y="1120847"/>
                  </a:lnTo>
                  <a:lnTo>
                    <a:pt x="2420188" y="1167662"/>
                  </a:lnTo>
                  <a:lnTo>
                    <a:pt x="2430371" y="1214819"/>
                  </a:lnTo>
                  <a:lnTo>
                    <a:pt x="2439481" y="1262284"/>
                  </a:lnTo>
                  <a:lnTo>
                    <a:pt x="2447520" y="1310022"/>
                  </a:lnTo>
                  <a:lnTo>
                    <a:pt x="2454487" y="1357998"/>
                  </a:lnTo>
                  <a:lnTo>
                    <a:pt x="2460382" y="1406180"/>
                  </a:lnTo>
                  <a:lnTo>
                    <a:pt x="2465205" y="1454533"/>
                  </a:lnTo>
                  <a:lnTo>
                    <a:pt x="2468956" y="1503022"/>
                  </a:lnTo>
                  <a:lnTo>
                    <a:pt x="2471636" y="1551613"/>
                  </a:lnTo>
                  <a:lnTo>
                    <a:pt x="2473244" y="1600273"/>
                  </a:lnTo>
                  <a:lnTo>
                    <a:pt x="2473779" y="1648967"/>
                  </a:lnTo>
                  <a:lnTo>
                    <a:pt x="2473244" y="1697661"/>
                  </a:lnTo>
                  <a:lnTo>
                    <a:pt x="2471636" y="1746321"/>
                  </a:lnTo>
                  <a:lnTo>
                    <a:pt x="2468956" y="1794912"/>
                  </a:lnTo>
                  <a:lnTo>
                    <a:pt x="2465205" y="1843401"/>
                  </a:lnTo>
                  <a:lnTo>
                    <a:pt x="2460382" y="1891754"/>
                  </a:lnTo>
                  <a:lnTo>
                    <a:pt x="2454487" y="1939935"/>
                  </a:lnTo>
                  <a:lnTo>
                    <a:pt x="2447520" y="1987912"/>
                  </a:lnTo>
                  <a:lnTo>
                    <a:pt x="2439481" y="2035650"/>
                  </a:lnTo>
                  <a:lnTo>
                    <a:pt x="2430371" y="2083114"/>
                  </a:lnTo>
                  <a:lnTo>
                    <a:pt x="2420188" y="2130271"/>
                  </a:lnTo>
                  <a:lnTo>
                    <a:pt x="2408934" y="2177087"/>
                  </a:lnTo>
                  <a:lnTo>
                    <a:pt x="2396608" y="2223527"/>
                  </a:lnTo>
                  <a:lnTo>
                    <a:pt x="2383210" y="2269557"/>
                  </a:lnTo>
                  <a:lnTo>
                    <a:pt x="2368741" y="2315143"/>
                  </a:lnTo>
                  <a:lnTo>
                    <a:pt x="2353199" y="2360251"/>
                  </a:lnTo>
                  <a:lnTo>
                    <a:pt x="2336586" y="2404847"/>
                  </a:lnTo>
                  <a:lnTo>
                    <a:pt x="2318901" y="2448896"/>
                  </a:lnTo>
                  <a:lnTo>
                    <a:pt x="2318827" y="2449067"/>
                  </a:lnTo>
                </a:path>
                <a:path w="2473959" h="2449195">
                  <a:moveTo>
                    <a:pt x="154952" y="2449067"/>
                  </a:moveTo>
                  <a:lnTo>
                    <a:pt x="137193" y="2404847"/>
                  </a:lnTo>
                  <a:lnTo>
                    <a:pt x="120580" y="2360251"/>
                  </a:lnTo>
                  <a:lnTo>
                    <a:pt x="105038" y="2315143"/>
                  </a:lnTo>
                  <a:lnTo>
                    <a:pt x="90569" y="2269557"/>
                  </a:lnTo>
                  <a:lnTo>
                    <a:pt x="77171" y="2223527"/>
                  </a:lnTo>
                  <a:lnTo>
                    <a:pt x="64845" y="2177087"/>
                  </a:lnTo>
                  <a:lnTo>
                    <a:pt x="53591" y="2130271"/>
                  </a:lnTo>
                  <a:lnTo>
                    <a:pt x="43408" y="2083114"/>
                  </a:lnTo>
                  <a:lnTo>
                    <a:pt x="34298" y="2035650"/>
                  </a:lnTo>
                  <a:lnTo>
                    <a:pt x="26259" y="1987912"/>
                  </a:lnTo>
                  <a:lnTo>
                    <a:pt x="19292" y="1939935"/>
                  </a:lnTo>
                  <a:lnTo>
                    <a:pt x="13397" y="1891754"/>
                  </a:lnTo>
                  <a:lnTo>
                    <a:pt x="8574" y="1843401"/>
                  </a:lnTo>
                  <a:lnTo>
                    <a:pt x="4823" y="1794912"/>
                  </a:lnTo>
                  <a:lnTo>
                    <a:pt x="2143" y="1746321"/>
                  </a:lnTo>
                  <a:lnTo>
                    <a:pt x="535" y="1697661"/>
                  </a:lnTo>
                  <a:lnTo>
                    <a:pt x="0" y="1648967"/>
                  </a:lnTo>
                  <a:lnTo>
                    <a:pt x="535" y="1600273"/>
                  </a:lnTo>
                  <a:lnTo>
                    <a:pt x="2143" y="1551613"/>
                  </a:lnTo>
                  <a:lnTo>
                    <a:pt x="4823" y="1503022"/>
                  </a:lnTo>
                  <a:lnTo>
                    <a:pt x="8574" y="1454533"/>
                  </a:lnTo>
                  <a:lnTo>
                    <a:pt x="13397" y="1406180"/>
                  </a:lnTo>
                  <a:lnTo>
                    <a:pt x="19292" y="1357998"/>
                  </a:lnTo>
                  <a:lnTo>
                    <a:pt x="26259" y="1310022"/>
                  </a:lnTo>
                  <a:lnTo>
                    <a:pt x="34298" y="1262284"/>
                  </a:lnTo>
                  <a:lnTo>
                    <a:pt x="43408" y="1214819"/>
                  </a:lnTo>
                  <a:lnTo>
                    <a:pt x="53591" y="1167662"/>
                  </a:lnTo>
                  <a:lnTo>
                    <a:pt x="64845" y="1120847"/>
                  </a:lnTo>
                  <a:lnTo>
                    <a:pt x="77171" y="1074407"/>
                  </a:lnTo>
                  <a:lnTo>
                    <a:pt x="90569" y="1028377"/>
                  </a:lnTo>
                  <a:lnTo>
                    <a:pt x="105038" y="982790"/>
                  </a:lnTo>
                  <a:lnTo>
                    <a:pt x="120580" y="937682"/>
                  </a:lnTo>
                  <a:lnTo>
                    <a:pt x="137193" y="893086"/>
                  </a:lnTo>
                  <a:lnTo>
                    <a:pt x="154878" y="849037"/>
                  </a:lnTo>
                  <a:lnTo>
                    <a:pt x="173635" y="805568"/>
                  </a:lnTo>
                  <a:lnTo>
                    <a:pt x="193464" y="762714"/>
                  </a:lnTo>
                  <a:lnTo>
                    <a:pt x="214364" y="720509"/>
                  </a:lnTo>
                  <a:lnTo>
                    <a:pt x="236337" y="678987"/>
                  </a:lnTo>
                  <a:lnTo>
                    <a:pt x="259381" y="638182"/>
                  </a:lnTo>
                  <a:lnTo>
                    <a:pt x="283497" y="598128"/>
                  </a:lnTo>
                  <a:lnTo>
                    <a:pt x="308685" y="558860"/>
                  </a:lnTo>
                  <a:lnTo>
                    <a:pt x="334945" y="520411"/>
                  </a:lnTo>
                  <a:lnTo>
                    <a:pt x="362276" y="482816"/>
                  </a:lnTo>
                  <a:lnTo>
                    <a:pt x="393510" y="442581"/>
                  </a:lnTo>
                  <a:lnTo>
                    <a:pt x="425524" y="404096"/>
                  </a:lnTo>
                  <a:lnTo>
                    <a:pt x="458285" y="367360"/>
                  </a:lnTo>
                  <a:lnTo>
                    <a:pt x="491756" y="332373"/>
                  </a:lnTo>
                  <a:lnTo>
                    <a:pt x="525903" y="299136"/>
                  </a:lnTo>
                  <a:lnTo>
                    <a:pt x="560693" y="267648"/>
                  </a:lnTo>
                  <a:lnTo>
                    <a:pt x="596089" y="237909"/>
                  </a:lnTo>
                  <a:lnTo>
                    <a:pt x="632058" y="209920"/>
                  </a:lnTo>
                  <a:lnTo>
                    <a:pt x="668565" y="183680"/>
                  </a:lnTo>
                  <a:lnTo>
                    <a:pt x="705574" y="159189"/>
                  </a:lnTo>
                  <a:lnTo>
                    <a:pt x="743052" y="136448"/>
                  </a:lnTo>
                  <a:lnTo>
                    <a:pt x="780963" y="115456"/>
                  </a:lnTo>
                  <a:lnTo>
                    <a:pt x="819273" y="96213"/>
                  </a:lnTo>
                  <a:lnTo>
                    <a:pt x="857948" y="78720"/>
                  </a:lnTo>
                  <a:lnTo>
                    <a:pt x="896952" y="62976"/>
                  </a:lnTo>
                  <a:lnTo>
                    <a:pt x="936251" y="48981"/>
                  </a:lnTo>
                  <a:lnTo>
                    <a:pt x="975810" y="36736"/>
                  </a:lnTo>
                  <a:lnTo>
                    <a:pt x="1015594" y="26240"/>
                  </a:lnTo>
                  <a:lnTo>
                    <a:pt x="1055570" y="17493"/>
                  </a:lnTo>
                  <a:lnTo>
                    <a:pt x="1095701" y="10496"/>
                  </a:lnTo>
                  <a:lnTo>
                    <a:pt x="1135954" y="5248"/>
                  </a:lnTo>
                  <a:lnTo>
                    <a:pt x="1176293" y="1749"/>
                  </a:lnTo>
                  <a:lnTo>
                    <a:pt x="1216685" y="0"/>
                  </a:lnTo>
                  <a:lnTo>
                    <a:pt x="1257094" y="0"/>
                  </a:lnTo>
                  <a:lnTo>
                    <a:pt x="1297485" y="1749"/>
                  </a:lnTo>
                  <a:lnTo>
                    <a:pt x="1337825" y="5248"/>
                  </a:lnTo>
                  <a:lnTo>
                    <a:pt x="1378078" y="10496"/>
                  </a:lnTo>
                  <a:lnTo>
                    <a:pt x="1418209" y="17493"/>
                  </a:lnTo>
                  <a:lnTo>
                    <a:pt x="1458185" y="26240"/>
                  </a:lnTo>
                  <a:lnTo>
                    <a:pt x="1497969" y="36736"/>
                  </a:lnTo>
                  <a:lnTo>
                    <a:pt x="1537528" y="48981"/>
                  </a:lnTo>
                  <a:lnTo>
                    <a:pt x="1576827" y="62976"/>
                  </a:lnTo>
                  <a:lnTo>
                    <a:pt x="1615831" y="78720"/>
                  </a:lnTo>
                  <a:lnTo>
                    <a:pt x="1654505" y="96213"/>
                  </a:lnTo>
                  <a:lnTo>
                    <a:pt x="1692816" y="115456"/>
                  </a:lnTo>
                  <a:lnTo>
                    <a:pt x="1730727" y="136448"/>
                  </a:lnTo>
                  <a:lnTo>
                    <a:pt x="1768205" y="159189"/>
                  </a:lnTo>
                  <a:lnTo>
                    <a:pt x="1805214" y="183680"/>
                  </a:lnTo>
                  <a:lnTo>
                    <a:pt x="1841721" y="209920"/>
                  </a:lnTo>
                  <a:lnTo>
                    <a:pt x="1877690" y="237909"/>
                  </a:lnTo>
                  <a:lnTo>
                    <a:pt x="1913086" y="267648"/>
                  </a:lnTo>
                  <a:lnTo>
                    <a:pt x="1947875" y="299136"/>
                  </a:lnTo>
                  <a:lnTo>
                    <a:pt x="1982023" y="332373"/>
                  </a:lnTo>
                  <a:lnTo>
                    <a:pt x="2015494" y="367360"/>
                  </a:lnTo>
                  <a:lnTo>
                    <a:pt x="2048255" y="404096"/>
                  </a:lnTo>
                  <a:lnTo>
                    <a:pt x="2080269" y="442581"/>
                  </a:lnTo>
                  <a:lnTo>
                    <a:pt x="2111503" y="482816"/>
                  </a:lnTo>
                </a:path>
              </a:pathLst>
            </a:custGeom>
            <a:ln w="3175">
              <a:solidFill>
                <a:srgbClr val="D9D9D9"/>
              </a:solidFill>
            </a:ln>
          </p:spPr>
          <p:txBody>
            <a:bodyPr wrap="square" lIns="0" tIns="0" rIns="0" bIns="0" rtlCol="0"/>
            <a:lstStyle/>
            <a:p>
              <a:pPr defTabSz="457200"/>
              <a:endParaRPr>
                <a:solidFill>
                  <a:prstClr val="black"/>
                </a:solidFill>
                <a:latin typeface="Calibri" panose="020F0502020204030204"/>
              </a:endParaRPr>
            </a:p>
          </p:txBody>
        </p:sp>
        <p:sp>
          <p:nvSpPr>
            <p:cNvPr id="9" name="object 9"/>
            <p:cNvSpPr/>
            <p:nvPr/>
          </p:nvSpPr>
          <p:spPr>
            <a:xfrm>
              <a:off x="6227307" y="4184309"/>
              <a:ext cx="951230" cy="1268730"/>
            </a:xfrm>
            <a:custGeom>
              <a:avLst/>
              <a:gdLst/>
              <a:ahLst/>
              <a:cxnLst/>
              <a:rect l="l" t="t" r="r" b="b"/>
              <a:pathLst>
                <a:path w="951229" h="1268729">
                  <a:moveTo>
                    <a:pt x="811848" y="185721"/>
                  </a:moveTo>
                  <a:lnTo>
                    <a:pt x="838314" y="223981"/>
                  </a:lnTo>
                  <a:lnTo>
                    <a:pt x="861993" y="264318"/>
                  </a:lnTo>
                  <a:lnTo>
                    <a:pt x="882887" y="306501"/>
                  </a:lnTo>
                  <a:lnTo>
                    <a:pt x="900995" y="350299"/>
                  </a:lnTo>
                  <a:lnTo>
                    <a:pt x="916317" y="395483"/>
                  </a:lnTo>
                  <a:lnTo>
                    <a:pt x="928853" y="441820"/>
                  </a:lnTo>
                  <a:lnTo>
                    <a:pt x="938603" y="489080"/>
                  </a:lnTo>
                  <a:lnTo>
                    <a:pt x="945568" y="537033"/>
                  </a:lnTo>
                  <a:lnTo>
                    <a:pt x="949747" y="585447"/>
                  </a:lnTo>
                  <a:lnTo>
                    <a:pt x="951139" y="634093"/>
                  </a:lnTo>
                  <a:lnTo>
                    <a:pt x="949747" y="682738"/>
                  </a:lnTo>
                  <a:lnTo>
                    <a:pt x="945568" y="731152"/>
                  </a:lnTo>
                  <a:lnTo>
                    <a:pt x="938603" y="779105"/>
                  </a:lnTo>
                  <a:lnTo>
                    <a:pt x="928853" y="826365"/>
                  </a:lnTo>
                  <a:lnTo>
                    <a:pt x="916317" y="872702"/>
                  </a:lnTo>
                  <a:lnTo>
                    <a:pt x="900995" y="917886"/>
                  </a:lnTo>
                  <a:lnTo>
                    <a:pt x="882887" y="961684"/>
                  </a:lnTo>
                  <a:lnTo>
                    <a:pt x="861993" y="1003867"/>
                  </a:lnTo>
                  <a:lnTo>
                    <a:pt x="838314" y="1044204"/>
                  </a:lnTo>
                  <a:lnTo>
                    <a:pt x="811848" y="1082464"/>
                  </a:lnTo>
                  <a:lnTo>
                    <a:pt x="779866" y="1121443"/>
                  </a:lnTo>
                  <a:lnTo>
                    <a:pt x="745984" y="1155836"/>
                  </a:lnTo>
                  <a:lnTo>
                    <a:pt x="710440" y="1185643"/>
                  </a:lnTo>
                  <a:lnTo>
                    <a:pt x="673471" y="1210864"/>
                  </a:lnTo>
                  <a:lnTo>
                    <a:pt x="635316" y="1231500"/>
                  </a:lnTo>
                  <a:lnTo>
                    <a:pt x="596210" y="1247550"/>
                  </a:lnTo>
                  <a:lnTo>
                    <a:pt x="556392" y="1259015"/>
                  </a:lnTo>
                  <a:lnTo>
                    <a:pt x="516100" y="1265893"/>
                  </a:lnTo>
                  <a:lnTo>
                    <a:pt x="475569" y="1268186"/>
                  </a:lnTo>
                  <a:lnTo>
                    <a:pt x="435039" y="1265893"/>
                  </a:lnTo>
                  <a:lnTo>
                    <a:pt x="394747" y="1259015"/>
                  </a:lnTo>
                  <a:lnTo>
                    <a:pt x="354929" y="1247550"/>
                  </a:lnTo>
                  <a:lnTo>
                    <a:pt x="315823" y="1231500"/>
                  </a:lnTo>
                  <a:lnTo>
                    <a:pt x="277668" y="1210864"/>
                  </a:lnTo>
                  <a:lnTo>
                    <a:pt x="240699" y="1185643"/>
                  </a:lnTo>
                  <a:lnTo>
                    <a:pt x="205155" y="1155836"/>
                  </a:lnTo>
                  <a:lnTo>
                    <a:pt x="171273" y="1121443"/>
                  </a:lnTo>
                  <a:lnTo>
                    <a:pt x="139291" y="1082464"/>
                  </a:lnTo>
                  <a:lnTo>
                    <a:pt x="112825" y="1044204"/>
                  </a:lnTo>
                  <a:lnTo>
                    <a:pt x="89146" y="1003867"/>
                  </a:lnTo>
                  <a:lnTo>
                    <a:pt x="68252" y="961684"/>
                  </a:lnTo>
                  <a:lnTo>
                    <a:pt x="50144" y="917886"/>
                  </a:lnTo>
                  <a:lnTo>
                    <a:pt x="34822" y="872702"/>
                  </a:lnTo>
                  <a:lnTo>
                    <a:pt x="22286" y="826365"/>
                  </a:lnTo>
                  <a:lnTo>
                    <a:pt x="12536" y="779105"/>
                  </a:lnTo>
                  <a:lnTo>
                    <a:pt x="5571" y="731152"/>
                  </a:lnTo>
                  <a:lnTo>
                    <a:pt x="1392" y="682738"/>
                  </a:lnTo>
                  <a:lnTo>
                    <a:pt x="0" y="634093"/>
                  </a:lnTo>
                  <a:lnTo>
                    <a:pt x="1392" y="585447"/>
                  </a:lnTo>
                  <a:lnTo>
                    <a:pt x="5571" y="537033"/>
                  </a:lnTo>
                  <a:lnTo>
                    <a:pt x="12536" y="489080"/>
                  </a:lnTo>
                  <a:lnTo>
                    <a:pt x="22286" y="441820"/>
                  </a:lnTo>
                  <a:lnTo>
                    <a:pt x="34822" y="395483"/>
                  </a:lnTo>
                  <a:lnTo>
                    <a:pt x="50144" y="350299"/>
                  </a:lnTo>
                  <a:lnTo>
                    <a:pt x="68252" y="306501"/>
                  </a:lnTo>
                  <a:lnTo>
                    <a:pt x="89146" y="264318"/>
                  </a:lnTo>
                  <a:lnTo>
                    <a:pt x="112825" y="223981"/>
                  </a:lnTo>
                  <a:lnTo>
                    <a:pt x="139291" y="185721"/>
                  </a:lnTo>
                  <a:lnTo>
                    <a:pt x="171273" y="146742"/>
                  </a:lnTo>
                  <a:lnTo>
                    <a:pt x="205155" y="112350"/>
                  </a:lnTo>
                  <a:lnTo>
                    <a:pt x="240699" y="82542"/>
                  </a:lnTo>
                  <a:lnTo>
                    <a:pt x="277668" y="57321"/>
                  </a:lnTo>
                  <a:lnTo>
                    <a:pt x="315823" y="36685"/>
                  </a:lnTo>
                  <a:lnTo>
                    <a:pt x="354929" y="20635"/>
                  </a:lnTo>
                  <a:lnTo>
                    <a:pt x="394747" y="9171"/>
                  </a:lnTo>
                  <a:lnTo>
                    <a:pt x="435039" y="2292"/>
                  </a:lnTo>
                  <a:lnTo>
                    <a:pt x="475569" y="0"/>
                  </a:lnTo>
                  <a:lnTo>
                    <a:pt x="516100" y="2292"/>
                  </a:lnTo>
                  <a:lnTo>
                    <a:pt x="556392" y="9171"/>
                  </a:lnTo>
                  <a:lnTo>
                    <a:pt x="596210" y="20635"/>
                  </a:lnTo>
                  <a:lnTo>
                    <a:pt x="635316" y="36685"/>
                  </a:lnTo>
                  <a:lnTo>
                    <a:pt x="673471" y="57321"/>
                  </a:lnTo>
                  <a:lnTo>
                    <a:pt x="710440" y="82542"/>
                  </a:lnTo>
                  <a:lnTo>
                    <a:pt x="745984" y="112350"/>
                  </a:lnTo>
                  <a:lnTo>
                    <a:pt x="779866" y="146742"/>
                  </a:lnTo>
                  <a:lnTo>
                    <a:pt x="811848" y="185721"/>
                  </a:lnTo>
                  <a:close/>
                </a:path>
              </a:pathLst>
            </a:custGeom>
            <a:ln w="3175">
              <a:solidFill>
                <a:srgbClr val="BFBFBF"/>
              </a:solidFill>
            </a:ln>
          </p:spPr>
          <p:txBody>
            <a:bodyPr wrap="square" lIns="0" tIns="0" rIns="0" bIns="0" rtlCol="0"/>
            <a:lstStyle/>
            <a:p>
              <a:pPr defTabSz="457200"/>
              <a:endParaRPr>
                <a:solidFill>
                  <a:prstClr val="black"/>
                </a:solidFill>
                <a:latin typeface="Calibri" panose="020F0502020204030204"/>
              </a:endParaRPr>
            </a:p>
          </p:txBody>
        </p:sp>
      </p:grpSp>
      <p:pic>
        <p:nvPicPr>
          <p:cNvPr id="10" name="object 10"/>
          <p:cNvPicPr/>
          <p:nvPr/>
        </p:nvPicPr>
        <p:blipFill>
          <a:blip r:embed="rId9" cstate="print"/>
          <a:stretch>
            <a:fillRect/>
          </a:stretch>
        </p:blipFill>
        <p:spPr>
          <a:xfrm>
            <a:off x="685800" y="2438400"/>
            <a:ext cx="3775473" cy="2972797"/>
          </a:xfrm>
          <a:prstGeom prst="rect">
            <a:avLst/>
          </a:prstGeom>
        </p:spPr>
      </p:pic>
      <p:pic>
        <p:nvPicPr>
          <p:cNvPr id="11" name="object 11"/>
          <p:cNvPicPr/>
          <p:nvPr/>
        </p:nvPicPr>
        <p:blipFill>
          <a:blip r:embed="rId10" cstate="print"/>
          <a:stretch>
            <a:fillRect/>
          </a:stretch>
        </p:blipFill>
        <p:spPr>
          <a:xfrm>
            <a:off x="5130572" y="2833013"/>
            <a:ext cx="626766" cy="662008"/>
          </a:xfrm>
          <a:prstGeom prst="rect">
            <a:avLst/>
          </a:prstGeom>
        </p:spPr>
      </p:pic>
      <p:sp>
        <p:nvSpPr>
          <p:cNvPr id="12" name="object 12"/>
          <p:cNvSpPr txBox="1"/>
          <p:nvPr/>
        </p:nvSpPr>
        <p:spPr>
          <a:xfrm>
            <a:off x="4724400" y="5105400"/>
            <a:ext cx="7848600" cy="579646"/>
          </a:xfrm>
          <a:prstGeom prst="rect">
            <a:avLst/>
          </a:prstGeom>
        </p:spPr>
        <p:txBody>
          <a:bodyPr vert="horz" wrap="square" lIns="0" tIns="12700" rIns="0" bIns="0" rtlCol="0">
            <a:spAutoFit/>
          </a:bodyPr>
          <a:lstStyle/>
          <a:p>
            <a:pPr marL="12700" marR="5080" defTabSz="457200">
              <a:spcBef>
                <a:spcPts val="100"/>
              </a:spcBef>
            </a:pPr>
            <a:r>
              <a:rPr b="1" spc="-20" dirty="0">
                <a:solidFill>
                  <a:srgbClr val="99244F"/>
                </a:solidFill>
                <a:latin typeface="Calibri"/>
                <a:cs typeface="Calibri"/>
              </a:rPr>
              <a:t>DEPARTMENT</a:t>
            </a:r>
            <a:r>
              <a:rPr b="1" spc="5" dirty="0">
                <a:solidFill>
                  <a:srgbClr val="99244F"/>
                </a:solidFill>
                <a:latin typeface="Calibri"/>
                <a:cs typeface="Calibri"/>
              </a:rPr>
              <a:t> </a:t>
            </a:r>
            <a:r>
              <a:rPr b="1" dirty="0">
                <a:solidFill>
                  <a:srgbClr val="99244F"/>
                </a:solidFill>
                <a:latin typeface="Calibri"/>
                <a:cs typeface="Calibri"/>
              </a:rPr>
              <a:t>OF</a:t>
            </a:r>
            <a:r>
              <a:rPr b="1" spc="10" dirty="0">
                <a:solidFill>
                  <a:srgbClr val="99244F"/>
                </a:solidFill>
                <a:latin typeface="Calibri"/>
                <a:cs typeface="Calibri"/>
              </a:rPr>
              <a:t> </a:t>
            </a:r>
            <a:r>
              <a:rPr b="1" spc="-10" dirty="0">
                <a:solidFill>
                  <a:srgbClr val="99244F"/>
                </a:solidFill>
                <a:latin typeface="Calibri"/>
                <a:cs typeface="Calibri"/>
              </a:rPr>
              <a:t>PE</a:t>
            </a:r>
            <a:r>
              <a:rPr lang="en-IN" b="1" spc="-10" dirty="0">
                <a:solidFill>
                  <a:srgbClr val="99244F"/>
                </a:solidFill>
                <a:latin typeface="Calibri"/>
                <a:cs typeface="Calibri"/>
              </a:rPr>
              <a:t>DIATRIC AND PREVENTIVE DENTISTRY</a:t>
            </a:r>
          </a:p>
          <a:p>
            <a:pPr marL="12700" marR="5080" defTabSz="457200">
              <a:spcBef>
                <a:spcPts val="100"/>
              </a:spcBef>
            </a:pPr>
            <a:r>
              <a:rPr lang="en-US" b="1" spc="-10" dirty="0">
                <a:solidFill>
                  <a:srgbClr val="99244F"/>
                </a:solidFill>
                <a:latin typeface="Calibri"/>
                <a:cs typeface="Calibri"/>
              </a:rPr>
              <a:t>PRESENTED BY: DR. KOMAL KARNANI </a:t>
            </a:r>
            <a:endParaRPr dirty="0">
              <a:solidFill>
                <a:prstClr val="black"/>
              </a:solidFill>
              <a:latin typeface="Calibri"/>
              <a:cs typeface="Calibri"/>
            </a:endParaRPr>
          </a:p>
        </p:txBody>
      </p:sp>
      <p:sp>
        <p:nvSpPr>
          <p:cNvPr id="13" name="object 13"/>
          <p:cNvSpPr txBox="1"/>
          <p:nvPr/>
        </p:nvSpPr>
        <p:spPr>
          <a:xfrm>
            <a:off x="4724400" y="3581400"/>
            <a:ext cx="7607527" cy="382156"/>
          </a:xfrm>
          <a:prstGeom prst="rect">
            <a:avLst/>
          </a:prstGeom>
        </p:spPr>
        <p:txBody>
          <a:bodyPr vert="horz" wrap="square" lIns="0" tIns="12700" rIns="0" bIns="0" rtlCol="0">
            <a:spAutoFit/>
          </a:bodyPr>
          <a:lstStyle/>
          <a:p>
            <a:pPr marL="12700" defTabSz="457200">
              <a:spcBef>
                <a:spcPts val="100"/>
              </a:spcBef>
            </a:pPr>
            <a:r>
              <a:rPr sz="2400" b="1" dirty="0">
                <a:solidFill>
                  <a:srgbClr val="7030A0"/>
                </a:solidFill>
                <a:latin typeface="Calibri"/>
                <a:cs typeface="Calibri"/>
              </a:rPr>
              <a:t>GOVERNMENT</a:t>
            </a:r>
            <a:r>
              <a:rPr sz="2400" b="1" spc="-50" dirty="0">
                <a:solidFill>
                  <a:srgbClr val="7030A0"/>
                </a:solidFill>
                <a:latin typeface="Calibri"/>
                <a:cs typeface="Calibri"/>
              </a:rPr>
              <a:t> </a:t>
            </a:r>
            <a:r>
              <a:rPr sz="2400" b="1" spc="-20" dirty="0">
                <a:solidFill>
                  <a:srgbClr val="7030A0"/>
                </a:solidFill>
                <a:latin typeface="Calibri"/>
                <a:cs typeface="Calibri"/>
              </a:rPr>
              <a:t>DENTAL</a:t>
            </a:r>
            <a:r>
              <a:rPr sz="2400" b="1" spc="-50" dirty="0">
                <a:solidFill>
                  <a:srgbClr val="7030A0"/>
                </a:solidFill>
                <a:latin typeface="Calibri"/>
                <a:cs typeface="Calibri"/>
              </a:rPr>
              <a:t> </a:t>
            </a:r>
            <a:r>
              <a:rPr sz="2400" b="1" dirty="0">
                <a:solidFill>
                  <a:srgbClr val="7030A0"/>
                </a:solidFill>
                <a:latin typeface="Calibri"/>
                <a:cs typeface="Calibri"/>
              </a:rPr>
              <a:t>COLLEGE</a:t>
            </a:r>
            <a:r>
              <a:rPr sz="2400" b="1" spc="-50" dirty="0">
                <a:solidFill>
                  <a:srgbClr val="7030A0"/>
                </a:solidFill>
                <a:latin typeface="Calibri"/>
                <a:cs typeface="Calibri"/>
              </a:rPr>
              <a:t> </a:t>
            </a:r>
            <a:r>
              <a:rPr sz="2400" b="1" dirty="0">
                <a:solidFill>
                  <a:srgbClr val="7030A0"/>
                </a:solidFill>
                <a:latin typeface="Calibri"/>
                <a:cs typeface="Calibri"/>
              </a:rPr>
              <a:t>&amp;</a:t>
            </a:r>
            <a:r>
              <a:rPr sz="2400" b="1" spc="-50" dirty="0">
                <a:solidFill>
                  <a:srgbClr val="7030A0"/>
                </a:solidFill>
                <a:latin typeface="Calibri"/>
                <a:cs typeface="Calibri"/>
              </a:rPr>
              <a:t> </a:t>
            </a:r>
            <a:r>
              <a:rPr sz="2400" b="1" spc="-10" dirty="0">
                <a:solidFill>
                  <a:srgbClr val="7030A0"/>
                </a:solidFill>
                <a:latin typeface="Calibri"/>
                <a:cs typeface="Calibri"/>
              </a:rPr>
              <a:t>HOSPITAL,</a:t>
            </a:r>
            <a:r>
              <a:rPr sz="2400" b="1" spc="-50" dirty="0">
                <a:solidFill>
                  <a:srgbClr val="7030A0"/>
                </a:solidFill>
                <a:latin typeface="Calibri"/>
                <a:cs typeface="Calibri"/>
              </a:rPr>
              <a:t> </a:t>
            </a:r>
            <a:r>
              <a:rPr sz="2400" b="1" spc="-10" dirty="0">
                <a:solidFill>
                  <a:srgbClr val="7030A0"/>
                </a:solidFill>
                <a:latin typeface="Calibri"/>
                <a:cs typeface="Calibri"/>
              </a:rPr>
              <a:t>MUMBAI</a:t>
            </a:r>
            <a:endParaRPr sz="2400" dirty="0">
              <a:solidFill>
                <a:prstClr val="black"/>
              </a:solidFill>
              <a:latin typeface="Calibri"/>
              <a:cs typeface="Calibri"/>
            </a:endParaRPr>
          </a:p>
        </p:txBody>
      </p:sp>
      <p:sp>
        <p:nvSpPr>
          <p:cNvPr id="16" name="object 16"/>
          <p:cNvSpPr txBox="1">
            <a:spLocks noGrp="1"/>
          </p:cNvSpPr>
          <p:nvPr>
            <p:ph type="title"/>
          </p:nvPr>
        </p:nvSpPr>
        <p:spPr>
          <a:xfrm>
            <a:off x="1600200" y="381000"/>
            <a:ext cx="7748017" cy="938939"/>
          </a:xfrm>
          <a:prstGeom prst="rect">
            <a:avLst/>
          </a:prstGeom>
        </p:spPr>
        <p:txBody>
          <a:bodyPr vert="horz" wrap="square" lIns="0" tIns="381218" rIns="0" bIns="0" rtlCol="0" anchor="ctr">
            <a:spAutoFit/>
          </a:bodyPr>
          <a:lstStyle/>
          <a:p>
            <a:pPr marL="1123950" algn="ctr">
              <a:lnSpc>
                <a:spcPct val="100000"/>
              </a:lnSpc>
              <a:spcBef>
                <a:spcPts val="110"/>
              </a:spcBef>
            </a:pPr>
            <a:r>
              <a:rPr lang="en-US" sz="3600" b="1" dirty="0">
                <a:solidFill>
                  <a:srgbClr val="7030A0"/>
                </a:solidFill>
                <a:latin typeface="Calibri"/>
                <a:cs typeface="Calibri"/>
              </a:rPr>
              <a:t>VERBAL COMMUNICATION SKILLS</a:t>
            </a:r>
            <a:endParaRPr lang="en-IN" sz="3600" dirty="0">
              <a:latin typeface="Calibri"/>
              <a:cs typeface="Calibri"/>
            </a:endParaRPr>
          </a:p>
        </p:txBody>
      </p:sp>
      <p:pic>
        <p:nvPicPr>
          <p:cNvPr id="14" name="Picture 13">
            <a:extLst>
              <a:ext uri="{FF2B5EF4-FFF2-40B4-BE49-F238E27FC236}">
                <a16:creationId xmlns:a16="http://schemas.microsoft.com/office/drawing/2014/main" id="{A213FEA4-377A-63C8-7C15-B5474A7776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1600" y="4267200"/>
            <a:ext cx="611848" cy="6098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E667D977-8953-34F8-A567-312A51468C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937" t="8888" r="10937" b="47821"/>
          <a:stretch/>
        </p:blipFill>
        <p:spPr>
          <a:xfrm>
            <a:off x="10896600" y="152400"/>
            <a:ext cx="1143000" cy="1306285"/>
          </a:xfrm>
          <a:prstGeom prst="rect">
            <a:avLst/>
          </a:prstGeom>
          <a:solidFill>
            <a:schemeClr val="accent1"/>
          </a:solidFill>
        </p:spPr>
      </p:pic>
      <p:pic>
        <p:nvPicPr>
          <p:cNvPr id="18" name="1st-1">
            <a:hlinkClick r:id="" action="ppaction://media"/>
            <a:extLst>
              <a:ext uri="{FF2B5EF4-FFF2-40B4-BE49-F238E27FC236}">
                <a16:creationId xmlns:a16="http://schemas.microsoft.com/office/drawing/2014/main" id="{632CC525-5BBC-75CE-87B5-2D4AA91A5A2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791200" y="3124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695" objId="18"/>
        <p14:stopEvt time="15090"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B0F8A-F466-81E8-B4FE-891ACAD011A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090565E-CED2-52B3-9698-015335333345}"/>
              </a:ext>
            </a:extLst>
          </p:cNvPr>
          <p:cNvSpPr txBox="1"/>
          <p:nvPr/>
        </p:nvSpPr>
        <p:spPr>
          <a:xfrm>
            <a:off x="152400" y="838200"/>
            <a:ext cx="5486400" cy="664349"/>
          </a:xfrm>
          <a:prstGeom prst="rect">
            <a:avLst/>
          </a:prstGeom>
        </p:spPr>
        <p:txBody>
          <a:bodyPr vert="horz" wrap="square" lIns="0" tIns="13335" rIns="0" bIns="0" rtlCol="0">
            <a:spAutoFit/>
          </a:bodyPr>
          <a:lstStyle/>
          <a:p>
            <a:pPr marL="0" indent="0">
              <a:lnSpc>
                <a:spcPts val="5500"/>
              </a:lnSpc>
              <a:buNone/>
            </a:pPr>
            <a:r>
              <a:rPr lang="en-US" sz="3600" b="1" kern="0" spc="-89" dirty="0">
                <a:solidFill>
                  <a:srgbClr val="7030A0"/>
                </a:solidFill>
                <a:ea typeface="Source Serif Pro Semi Bold" pitchFamily="34" charset="-122"/>
                <a:cs typeface="Source Serif Pro Semi Bold" pitchFamily="34" charset="-120"/>
              </a:rPr>
              <a:t>STORYTELLING TECHNIQUES</a:t>
            </a:r>
            <a:endParaRPr lang="en-US" sz="3600" b="1" dirty="0">
              <a:solidFill>
                <a:srgbClr val="7030A0"/>
              </a:solidFill>
            </a:endParaRPr>
          </a:p>
        </p:txBody>
      </p:sp>
      <p:pic>
        <p:nvPicPr>
          <p:cNvPr id="5" name="Picture 4">
            <a:extLst>
              <a:ext uri="{FF2B5EF4-FFF2-40B4-BE49-F238E27FC236}">
                <a16:creationId xmlns:a16="http://schemas.microsoft.com/office/drawing/2014/main" id="{F0DDDC67-52F3-D549-3733-B4BAEC1AD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771B57EA-7EC7-4624-E685-826A0F4A4858}"/>
              </a:ext>
            </a:extLst>
          </p:cNvPr>
          <p:cNvSpPr>
            <a:spLocks noGrp="1"/>
          </p:cNvSpPr>
          <p:nvPr>
            <p:ph type="ftr" sz="quarter" idx="5"/>
          </p:nvPr>
        </p:nvSpPr>
        <p:spPr>
          <a:xfrm>
            <a:off x="4115276" y="6400800"/>
            <a:ext cx="4114800" cy="365125"/>
          </a:xfrm>
        </p:spPr>
        <p:txBody>
          <a:bodyPr/>
          <a:lstStyle/>
          <a:p>
            <a:pPr marL="12700">
              <a:lnSpc>
                <a:spcPts val="1430"/>
              </a:lnSpc>
            </a:pPr>
            <a:r>
              <a:rPr lang="en-US" dirty="0"/>
              <a:t>Government Dental College &amp; Hospital, Mumbai</a:t>
            </a:r>
            <a:endParaRPr lang="en-IN" dirty="0"/>
          </a:p>
        </p:txBody>
      </p:sp>
      <p:sp>
        <p:nvSpPr>
          <p:cNvPr id="4" name="Text 0">
            <a:extLst>
              <a:ext uri="{FF2B5EF4-FFF2-40B4-BE49-F238E27FC236}">
                <a16:creationId xmlns:a16="http://schemas.microsoft.com/office/drawing/2014/main" id="{57CFA3A3-EC7A-8399-3445-9780DB4CAA2A}"/>
              </a:ext>
            </a:extLst>
          </p:cNvPr>
          <p:cNvSpPr/>
          <p:nvPr/>
        </p:nvSpPr>
        <p:spPr>
          <a:xfrm>
            <a:off x="914400" y="1387515"/>
            <a:ext cx="5770721" cy="704017"/>
          </a:xfrm>
          <a:prstGeom prst="rect">
            <a:avLst/>
          </a:prstGeom>
          <a:noFill/>
          <a:ln/>
        </p:spPr>
        <p:txBody>
          <a:bodyPr wrap="none" lIns="0" tIns="0" rIns="0" bIns="0" rtlCol="0" anchor="t"/>
          <a:lstStyle/>
          <a:p>
            <a:pPr marL="0" indent="0">
              <a:lnSpc>
                <a:spcPts val="5500"/>
              </a:lnSpc>
              <a:buNone/>
            </a:pPr>
            <a:endParaRPr lang="en-US" sz="2400" dirty="0"/>
          </a:p>
        </p:txBody>
      </p:sp>
      <p:sp>
        <p:nvSpPr>
          <p:cNvPr id="8" name="Shape 1">
            <a:extLst>
              <a:ext uri="{FF2B5EF4-FFF2-40B4-BE49-F238E27FC236}">
                <a16:creationId xmlns:a16="http://schemas.microsoft.com/office/drawing/2014/main" id="{ECEED4E3-C0B0-BF36-20CE-D2E1363C1033}"/>
              </a:ext>
            </a:extLst>
          </p:cNvPr>
          <p:cNvSpPr/>
          <p:nvPr/>
        </p:nvSpPr>
        <p:spPr>
          <a:xfrm>
            <a:off x="914400" y="2450505"/>
            <a:ext cx="3733800" cy="2138482"/>
          </a:xfrm>
          <a:prstGeom prst="roundRect">
            <a:avLst>
              <a:gd name="adj" fmla="val 4701"/>
            </a:avLst>
          </a:prstGeom>
          <a:solidFill>
            <a:srgbClr val="F0D4F7"/>
          </a:solidFill>
          <a:ln w="7620">
            <a:solidFill>
              <a:srgbClr val="D6BADD"/>
            </a:solidFill>
            <a:prstDash val="solid"/>
          </a:ln>
        </p:spPr>
      </p:sp>
      <p:sp>
        <p:nvSpPr>
          <p:cNvPr id="9" name="Text 2">
            <a:extLst>
              <a:ext uri="{FF2B5EF4-FFF2-40B4-BE49-F238E27FC236}">
                <a16:creationId xmlns:a16="http://schemas.microsoft.com/office/drawing/2014/main" id="{C76EA947-7EBC-68E1-036C-7B8B71A5D5E0}"/>
              </a:ext>
            </a:extLst>
          </p:cNvPr>
          <p:cNvSpPr/>
          <p:nvPr/>
        </p:nvSpPr>
        <p:spPr>
          <a:xfrm>
            <a:off x="1161335" y="2697440"/>
            <a:ext cx="2816185" cy="351949"/>
          </a:xfrm>
          <a:prstGeom prst="rect">
            <a:avLst/>
          </a:prstGeom>
          <a:noFill/>
          <a:ln/>
        </p:spPr>
        <p:txBody>
          <a:bodyPr wrap="none" lIns="0" tIns="0" rIns="0" bIns="0" rtlCol="0" anchor="t"/>
          <a:lstStyle/>
          <a:p>
            <a:pPr marL="0" indent="0">
              <a:lnSpc>
                <a:spcPts val="2750"/>
              </a:lnSpc>
              <a:buNone/>
            </a:pPr>
            <a:r>
              <a:rPr lang="en-US" sz="2400" kern="0" spc="-44" dirty="0">
                <a:solidFill>
                  <a:srgbClr val="272525"/>
                </a:solidFill>
                <a:ea typeface="Source Serif Pro Semi Bold" pitchFamily="34" charset="-122"/>
                <a:cs typeface="Source Serif Pro Semi Bold" pitchFamily="34" charset="-120"/>
              </a:rPr>
              <a:t>Engage Emotionally</a:t>
            </a:r>
            <a:endParaRPr lang="en-US" sz="2400" dirty="0"/>
          </a:p>
        </p:txBody>
      </p:sp>
      <p:sp>
        <p:nvSpPr>
          <p:cNvPr id="10" name="Text 3">
            <a:extLst>
              <a:ext uri="{FF2B5EF4-FFF2-40B4-BE49-F238E27FC236}">
                <a16:creationId xmlns:a16="http://schemas.microsoft.com/office/drawing/2014/main" id="{BE06B731-EB17-5C61-B743-D6CB538EDBD5}"/>
              </a:ext>
            </a:extLst>
          </p:cNvPr>
          <p:cNvSpPr/>
          <p:nvPr/>
        </p:nvSpPr>
        <p:spPr>
          <a:xfrm>
            <a:off x="1161335" y="3048000"/>
            <a:ext cx="3120747" cy="1149072"/>
          </a:xfrm>
          <a:prstGeom prst="rect">
            <a:avLst/>
          </a:prstGeom>
          <a:noFill/>
          <a:ln/>
        </p:spPr>
        <p:txBody>
          <a:bodyPr wrap="square" lIns="0" tIns="0" rIns="0" bIns="0" rtlCol="0" anchor="t"/>
          <a:lstStyle/>
          <a:p>
            <a:pPr marL="0" indent="0">
              <a:lnSpc>
                <a:spcPts val="3000"/>
              </a:lnSpc>
              <a:buNone/>
            </a:pPr>
            <a:r>
              <a:rPr lang="en-US" sz="2400" kern="0" spc="-38" dirty="0">
                <a:solidFill>
                  <a:srgbClr val="272525"/>
                </a:solidFill>
                <a:ea typeface="Source Sans Pro" pitchFamily="34" charset="-122"/>
                <a:cs typeface="Source Sans Pro" pitchFamily="34" charset="-120"/>
              </a:rPr>
              <a:t>Connect with the audience by using vivid language and personal anecdotes.</a:t>
            </a:r>
            <a:endParaRPr lang="en-US" sz="2400" dirty="0"/>
          </a:p>
        </p:txBody>
      </p:sp>
      <p:sp>
        <p:nvSpPr>
          <p:cNvPr id="11" name="Shape 4">
            <a:extLst>
              <a:ext uri="{FF2B5EF4-FFF2-40B4-BE49-F238E27FC236}">
                <a16:creationId xmlns:a16="http://schemas.microsoft.com/office/drawing/2014/main" id="{CAD2750F-CD1D-AA58-0789-A8A25492F951}"/>
              </a:ext>
            </a:extLst>
          </p:cNvPr>
          <p:cNvSpPr/>
          <p:nvPr/>
        </p:nvSpPr>
        <p:spPr>
          <a:xfrm>
            <a:off x="6248400" y="2450505"/>
            <a:ext cx="3614618" cy="2138482"/>
          </a:xfrm>
          <a:prstGeom prst="roundRect">
            <a:avLst>
              <a:gd name="adj" fmla="val 4701"/>
            </a:avLst>
          </a:prstGeom>
          <a:solidFill>
            <a:srgbClr val="F0D4F7"/>
          </a:solidFill>
          <a:ln w="7620">
            <a:solidFill>
              <a:srgbClr val="D6BADD"/>
            </a:solidFill>
            <a:prstDash val="solid"/>
          </a:ln>
        </p:spPr>
      </p:sp>
      <p:sp>
        <p:nvSpPr>
          <p:cNvPr id="12" name="Text 5">
            <a:extLst>
              <a:ext uri="{FF2B5EF4-FFF2-40B4-BE49-F238E27FC236}">
                <a16:creationId xmlns:a16="http://schemas.microsoft.com/office/drawing/2014/main" id="{D1C06EB5-2C36-1EEA-7BCC-7AA3085885CD}"/>
              </a:ext>
            </a:extLst>
          </p:cNvPr>
          <p:cNvSpPr/>
          <p:nvPr/>
        </p:nvSpPr>
        <p:spPr>
          <a:xfrm>
            <a:off x="6495335" y="2697440"/>
            <a:ext cx="2816185" cy="351949"/>
          </a:xfrm>
          <a:prstGeom prst="rect">
            <a:avLst/>
          </a:prstGeom>
          <a:noFill/>
          <a:ln/>
        </p:spPr>
        <p:txBody>
          <a:bodyPr wrap="none" lIns="0" tIns="0" rIns="0" bIns="0" rtlCol="0" anchor="t"/>
          <a:lstStyle/>
          <a:p>
            <a:pPr marL="0" indent="0">
              <a:lnSpc>
                <a:spcPts val="2750"/>
              </a:lnSpc>
              <a:buNone/>
            </a:pPr>
            <a:r>
              <a:rPr lang="en-US" sz="2400" kern="0" spc="-44" dirty="0">
                <a:solidFill>
                  <a:srgbClr val="272525"/>
                </a:solidFill>
                <a:ea typeface="Source Serif Pro Semi Bold" pitchFamily="34" charset="-122"/>
                <a:cs typeface="Source Serif Pro Semi Bold" pitchFamily="34" charset="-120"/>
              </a:rPr>
              <a:t>Structure and Flow</a:t>
            </a:r>
            <a:endParaRPr lang="en-US" sz="2400" dirty="0"/>
          </a:p>
        </p:txBody>
      </p:sp>
      <p:sp>
        <p:nvSpPr>
          <p:cNvPr id="13" name="Text 6">
            <a:extLst>
              <a:ext uri="{FF2B5EF4-FFF2-40B4-BE49-F238E27FC236}">
                <a16:creationId xmlns:a16="http://schemas.microsoft.com/office/drawing/2014/main" id="{BCD3444E-402F-06F6-DA76-30043F21547D}"/>
              </a:ext>
            </a:extLst>
          </p:cNvPr>
          <p:cNvSpPr/>
          <p:nvPr/>
        </p:nvSpPr>
        <p:spPr>
          <a:xfrm>
            <a:off x="6495335" y="3048000"/>
            <a:ext cx="3120747" cy="766048"/>
          </a:xfrm>
          <a:prstGeom prst="rect">
            <a:avLst/>
          </a:prstGeom>
          <a:noFill/>
          <a:ln/>
        </p:spPr>
        <p:txBody>
          <a:bodyPr wrap="square" lIns="0" tIns="0" rIns="0" bIns="0" rtlCol="0" anchor="t"/>
          <a:lstStyle/>
          <a:p>
            <a:pPr marL="0" indent="0">
              <a:lnSpc>
                <a:spcPts val="3000"/>
              </a:lnSpc>
              <a:buNone/>
            </a:pPr>
            <a:r>
              <a:rPr lang="en-US" sz="2400" kern="0" spc="-38" dirty="0">
                <a:solidFill>
                  <a:srgbClr val="272525"/>
                </a:solidFill>
                <a:ea typeface="Source Sans Pro" pitchFamily="34" charset="-122"/>
                <a:cs typeface="Source Sans Pro" pitchFamily="34" charset="-120"/>
              </a:rPr>
              <a:t>Organize your story with a clear beginning, middle, and end.</a:t>
            </a:r>
            <a:endParaRPr lang="en-US" sz="2400" dirty="0"/>
          </a:p>
        </p:txBody>
      </p:sp>
      <p:sp>
        <p:nvSpPr>
          <p:cNvPr id="14" name="Shape 7">
            <a:extLst>
              <a:ext uri="{FF2B5EF4-FFF2-40B4-BE49-F238E27FC236}">
                <a16:creationId xmlns:a16="http://schemas.microsoft.com/office/drawing/2014/main" id="{FC6C227C-4A1C-079C-4B0B-3FA7CF6DA798}"/>
              </a:ext>
            </a:extLst>
          </p:cNvPr>
          <p:cNvSpPr/>
          <p:nvPr/>
        </p:nvSpPr>
        <p:spPr>
          <a:xfrm>
            <a:off x="914400" y="4828302"/>
            <a:ext cx="7468553" cy="1372433"/>
          </a:xfrm>
          <a:prstGeom prst="roundRect">
            <a:avLst>
              <a:gd name="adj" fmla="val 7326"/>
            </a:avLst>
          </a:prstGeom>
          <a:solidFill>
            <a:srgbClr val="F0D4F7"/>
          </a:solidFill>
          <a:ln w="7620">
            <a:solidFill>
              <a:srgbClr val="D6BADD"/>
            </a:solidFill>
            <a:prstDash val="solid"/>
          </a:ln>
        </p:spPr>
      </p:sp>
      <p:sp>
        <p:nvSpPr>
          <p:cNvPr id="15" name="Text 8">
            <a:extLst>
              <a:ext uri="{FF2B5EF4-FFF2-40B4-BE49-F238E27FC236}">
                <a16:creationId xmlns:a16="http://schemas.microsoft.com/office/drawing/2014/main" id="{5F1DD8B1-ADF3-5068-E7B4-D03BB35E3FF5}"/>
              </a:ext>
            </a:extLst>
          </p:cNvPr>
          <p:cNvSpPr/>
          <p:nvPr/>
        </p:nvSpPr>
        <p:spPr>
          <a:xfrm>
            <a:off x="1161335" y="5075238"/>
            <a:ext cx="2816185" cy="351949"/>
          </a:xfrm>
          <a:prstGeom prst="rect">
            <a:avLst/>
          </a:prstGeom>
          <a:noFill/>
          <a:ln/>
        </p:spPr>
        <p:txBody>
          <a:bodyPr wrap="none" lIns="0" tIns="0" rIns="0" bIns="0" rtlCol="0" anchor="t"/>
          <a:lstStyle/>
          <a:p>
            <a:pPr marL="0" indent="0">
              <a:lnSpc>
                <a:spcPts val="2750"/>
              </a:lnSpc>
              <a:buNone/>
            </a:pPr>
            <a:r>
              <a:rPr lang="en-US" sz="2400" kern="0" spc="-44" dirty="0">
                <a:solidFill>
                  <a:srgbClr val="272525"/>
                </a:solidFill>
                <a:ea typeface="Source Serif Pro Semi Bold" pitchFamily="34" charset="-122"/>
                <a:cs typeface="Source Serif Pro Semi Bold" pitchFamily="34" charset="-120"/>
              </a:rPr>
              <a:t>Visualize and Describe</a:t>
            </a:r>
            <a:endParaRPr lang="en-US" sz="2400" dirty="0"/>
          </a:p>
        </p:txBody>
      </p:sp>
      <p:sp>
        <p:nvSpPr>
          <p:cNvPr id="16" name="Text 9">
            <a:extLst>
              <a:ext uri="{FF2B5EF4-FFF2-40B4-BE49-F238E27FC236}">
                <a16:creationId xmlns:a16="http://schemas.microsoft.com/office/drawing/2014/main" id="{494330C4-AF64-6E89-EAE9-13D394F89D14}"/>
              </a:ext>
            </a:extLst>
          </p:cNvPr>
          <p:cNvSpPr/>
          <p:nvPr/>
        </p:nvSpPr>
        <p:spPr>
          <a:xfrm>
            <a:off x="1161335" y="5486400"/>
            <a:ext cx="6974681" cy="383024"/>
          </a:xfrm>
          <a:prstGeom prst="rect">
            <a:avLst/>
          </a:prstGeom>
          <a:noFill/>
          <a:ln/>
        </p:spPr>
        <p:txBody>
          <a:bodyPr wrap="none" lIns="0" tIns="0" rIns="0" bIns="0" rtlCol="0" anchor="t"/>
          <a:lstStyle/>
          <a:p>
            <a:pPr marL="0" indent="0">
              <a:lnSpc>
                <a:spcPts val="3000"/>
              </a:lnSpc>
              <a:buNone/>
            </a:pPr>
            <a:r>
              <a:rPr lang="en-US" sz="2400" kern="0" spc="-38" dirty="0">
                <a:solidFill>
                  <a:srgbClr val="272525"/>
                </a:solidFill>
                <a:ea typeface="Source Sans Pro" pitchFamily="34" charset="-122"/>
                <a:cs typeface="Source Sans Pro" pitchFamily="34" charset="-120"/>
              </a:rPr>
              <a:t>Use imagery and sensory details to paint a picture in the</a:t>
            </a:r>
          </a:p>
          <a:p>
            <a:pPr marL="0" indent="0">
              <a:lnSpc>
                <a:spcPts val="3000"/>
              </a:lnSpc>
              <a:buNone/>
            </a:pPr>
            <a:r>
              <a:rPr lang="en-US" sz="2400" kern="0" spc="-38" dirty="0">
                <a:solidFill>
                  <a:srgbClr val="272525"/>
                </a:solidFill>
                <a:ea typeface="Source Sans Pro" pitchFamily="34" charset="-122"/>
                <a:cs typeface="Source Sans Pro" pitchFamily="34" charset="-120"/>
              </a:rPr>
              <a:t> listener's mind.</a:t>
            </a:r>
            <a:endParaRPr lang="en-US" sz="2400" dirty="0"/>
          </a:p>
        </p:txBody>
      </p:sp>
      <p:pic>
        <p:nvPicPr>
          <p:cNvPr id="3" name="10th">
            <a:hlinkClick r:id="" action="ppaction://media"/>
            <a:extLst>
              <a:ext uri="{FF2B5EF4-FFF2-40B4-BE49-F238E27FC236}">
                <a16:creationId xmlns:a16="http://schemas.microsoft.com/office/drawing/2014/main" id="{11CDDFEF-C0DB-A978-8895-38A7933A54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Rectangle 6">
            <a:extLst>
              <a:ext uri="{FF2B5EF4-FFF2-40B4-BE49-F238E27FC236}">
                <a16:creationId xmlns:a16="http://schemas.microsoft.com/office/drawing/2014/main" id="{DD988215-C165-A338-E551-0D9F6208B608}"/>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15505736"/>
      </p:ext>
    </p:extLst>
  </p:cSld>
  <p:clrMapOvr>
    <a:masterClrMapping/>
  </p:clrMapOvr>
  <mc:AlternateContent xmlns:mc="http://schemas.openxmlformats.org/markup-compatibility/2006" xmlns:p14="http://schemas.microsoft.com/office/powerpoint/2010/main">
    <mc:Choice Requires="p14">
      <p:transition spd="slow" p14:dur="2000" advTm="43940"/>
    </mc:Choice>
    <mc:Fallback xmlns="">
      <p:transition spd="slow" advTm="4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7" objId="3"/>
        <p14:stopEvt time="42607"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F738-FD54-4590-944E-5A5D264A54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261749-9CF9-2636-AA57-0053D97696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7504F647-5AC4-D49D-F32D-8F827CB6F2A9}"/>
              </a:ext>
            </a:extLst>
          </p:cNvPr>
          <p:cNvSpPr>
            <a:spLocks noGrp="1"/>
          </p:cNvSpPr>
          <p:nvPr>
            <p:ph type="ftr" sz="quarter" idx="5"/>
          </p:nvPr>
        </p:nvSpPr>
        <p:spPr>
          <a:xfrm>
            <a:off x="3962400" y="6492875"/>
            <a:ext cx="4114800" cy="365125"/>
          </a:xfrm>
        </p:spPr>
        <p:txBody>
          <a:bodyPr/>
          <a:lstStyle/>
          <a:p>
            <a:pPr marL="12700">
              <a:lnSpc>
                <a:spcPts val="1430"/>
              </a:lnSpc>
            </a:pPr>
            <a:r>
              <a:rPr lang="en-US" dirty="0"/>
              <a:t>Government Dental College &amp; Hospital, Mumbai</a:t>
            </a:r>
            <a:endParaRPr lang="en-IN" dirty="0"/>
          </a:p>
        </p:txBody>
      </p:sp>
      <p:sp>
        <p:nvSpPr>
          <p:cNvPr id="4" name="Text 0">
            <a:extLst>
              <a:ext uri="{FF2B5EF4-FFF2-40B4-BE49-F238E27FC236}">
                <a16:creationId xmlns:a16="http://schemas.microsoft.com/office/drawing/2014/main" id="{D126FA49-362F-6FB7-3A8F-87AA153E981F}"/>
              </a:ext>
            </a:extLst>
          </p:cNvPr>
          <p:cNvSpPr/>
          <p:nvPr/>
        </p:nvSpPr>
        <p:spPr>
          <a:xfrm>
            <a:off x="837724" y="1708190"/>
            <a:ext cx="5770721" cy="704017"/>
          </a:xfrm>
          <a:prstGeom prst="rect">
            <a:avLst/>
          </a:prstGeom>
          <a:noFill/>
          <a:ln/>
        </p:spPr>
        <p:txBody>
          <a:bodyPr wrap="none" lIns="0" tIns="0" rIns="0" bIns="0" rtlCol="0" anchor="t"/>
          <a:lstStyle/>
          <a:p>
            <a:pPr marL="0" indent="0">
              <a:lnSpc>
                <a:spcPts val="5500"/>
              </a:lnSpc>
              <a:buNone/>
            </a:pPr>
            <a:endParaRPr lang="en-US" sz="2400" dirty="0"/>
          </a:p>
        </p:txBody>
      </p:sp>
      <p:sp>
        <p:nvSpPr>
          <p:cNvPr id="17" name="Text 0">
            <a:extLst>
              <a:ext uri="{FF2B5EF4-FFF2-40B4-BE49-F238E27FC236}">
                <a16:creationId xmlns:a16="http://schemas.microsoft.com/office/drawing/2014/main" id="{7644035C-3EF2-2079-9148-3B0BF2875EA7}"/>
              </a:ext>
            </a:extLst>
          </p:cNvPr>
          <p:cNvSpPr/>
          <p:nvPr/>
        </p:nvSpPr>
        <p:spPr>
          <a:xfrm>
            <a:off x="381000" y="796766"/>
            <a:ext cx="6211133" cy="704017"/>
          </a:xfrm>
          <a:prstGeom prst="rect">
            <a:avLst/>
          </a:prstGeom>
          <a:noFill/>
          <a:ln/>
        </p:spPr>
        <p:txBody>
          <a:bodyPr wrap="none" lIns="0" tIns="0" rIns="0" bIns="0" rtlCol="0" anchor="t"/>
          <a:lstStyle/>
          <a:p>
            <a:pPr marL="0" indent="0">
              <a:lnSpc>
                <a:spcPts val="5500"/>
              </a:lnSpc>
              <a:buNone/>
            </a:pPr>
            <a:r>
              <a:rPr lang="en-US" sz="3600" b="1" kern="0" spc="-89" dirty="0">
                <a:solidFill>
                  <a:srgbClr val="7030A0"/>
                </a:solidFill>
                <a:ea typeface="Source Serif Pro Semi Bold" pitchFamily="34" charset="-122"/>
                <a:cs typeface="Calibri" panose="020F0502020204030204" pitchFamily="34" charset="0"/>
              </a:rPr>
              <a:t>CONFIDENCE AND PRESENCE</a:t>
            </a:r>
            <a:endParaRPr lang="en-US" sz="3600" b="1" dirty="0">
              <a:solidFill>
                <a:srgbClr val="7030A0"/>
              </a:solidFill>
              <a:cs typeface="Calibri" panose="020F0502020204030204" pitchFamily="34" charset="0"/>
            </a:endParaRPr>
          </a:p>
        </p:txBody>
      </p:sp>
      <p:pic>
        <p:nvPicPr>
          <p:cNvPr id="18" name="Image 0" descr="preencoded.png">
            <a:extLst>
              <a:ext uri="{FF2B5EF4-FFF2-40B4-BE49-F238E27FC236}">
                <a16:creationId xmlns:a16="http://schemas.microsoft.com/office/drawing/2014/main" id="{D9A96CCE-2032-4ADF-FCB7-1E26F002E187}"/>
              </a:ext>
            </a:extLst>
          </p:cNvPr>
          <p:cNvPicPr>
            <a:picLocks noChangeAspect="1"/>
          </p:cNvPicPr>
          <p:nvPr/>
        </p:nvPicPr>
        <p:blipFill>
          <a:blip r:embed="rId6"/>
          <a:stretch>
            <a:fillRect/>
          </a:stretch>
        </p:blipFill>
        <p:spPr>
          <a:xfrm>
            <a:off x="462915" y="1905000"/>
            <a:ext cx="5404485" cy="3340204"/>
          </a:xfrm>
          <a:prstGeom prst="rect">
            <a:avLst/>
          </a:prstGeom>
        </p:spPr>
      </p:pic>
      <p:sp>
        <p:nvSpPr>
          <p:cNvPr id="19" name="Text 1">
            <a:extLst>
              <a:ext uri="{FF2B5EF4-FFF2-40B4-BE49-F238E27FC236}">
                <a16:creationId xmlns:a16="http://schemas.microsoft.com/office/drawing/2014/main" id="{1CD85135-0B84-D5F5-1D66-E6861191D339}"/>
              </a:ext>
            </a:extLst>
          </p:cNvPr>
          <p:cNvSpPr/>
          <p:nvPr/>
        </p:nvSpPr>
        <p:spPr>
          <a:xfrm>
            <a:off x="685800" y="5291613"/>
            <a:ext cx="2877383" cy="351949"/>
          </a:xfrm>
          <a:prstGeom prst="rect">
            <a:avLst/>
          </a:prstGeom>
          <a:noFill/>
          <a:ln/>
        </p:spPr>
        <p:txBody>
          <a:bodyPr wrap="none" lIns="0" tIns="0" rIns="0" bIns="0" rtlCol="0" anchor="t"/>
          <a:lstStyle/>
          <a:p>
            <a:pPr marL="0" indent="0" algn="l">
              <a:lnSpc>
                <a:spcPts val="2750"/>
              </a:lnSpc>
              <a:buNone/>
            </a:pPr>
            <a:r>
              <a:rPr lang="en-US" sz="2400" kern="0" spc="-44" dirty="0">
                <a:ea typeface="Source Serif Pro Semi Bold" pitchFamily="34" charset="-122"/>
                <a:cs typeface="Source Serif Pro Semi Bold" pitchFamily="34" charset="-120"/>
              </a:rPr>
              <a:t>Positive Body Language</a:t>
            </a:r>
            <a:endParaRPr lang="en-US" sz="2400" dirty="0"/>
          </a:p>
        </p:txBody>
      </p:sp>
      <p:sp>
        <p:nvSpPr>
          <p:cNvPr id="20" name="Text 2">
            <a:extLst>
              <a:ext uri="{FF2B5EF4-FFF2-40B4-BE49-F238E27FC236}">
                <a16:creationId xmlns:a16="http://schemas.microsoft.com/office/drawing/2014/main" id="{1266B897-348B-17C1-5B20-B56E059E0AA0}"/>
              </a:ext>
            </a:extLst>
          </p:cNvPr>
          <p:cNvSpPr/>
          <p:nvPr/>
        </p:nvSpPr>
        <p:spPr>
          <a:xfrm>
            <a:off x="685800" y="5638800"/>
            <a:ext cx="4114800" cy="766048"/>
          </a:xfrm>
          <a:prstGeom prst="rect">
            <a:avLst/>
          </a:prstGeom>
          <a:noFill/>
          <a:ln/>
        </p:spPr>
        <p:txBody>
          <a:bodyPr wrap="square" lIns="0" tIns="0" rIns="0" bIns="0" rtlCol="0" anchor="t"/>
          <a:lstStyle/>
          <a:p>
            <a:pPr marL="0" indent="0" algn="l">
              <a:lnSpc>
                <a:spcPts val="3000"/>
              </a:lnSpc>
              <a:buNone/>
            </a:pPr>
            <a:r>
              <a:rPr lang="en-US" sz="2400" kern="0" spc="-38" dirty="0">
                <a:ea typeface="Source Sans Pro" pitchFamily="34" charset="-122"/>
                <a:cs typeface="Source Sans Pro" pitchFamily="34" charset="-120"/>
              </a:rPr>
              <a:t>Maintain good posture, make eye contact, and use gestures to convey confidence.</a:t>
            </a:r>
            <a:endParaRPr lang="en-US" sz="2400" dirty="0"/>
          </a:p>
        </p:txBody>
      </p:sp>
      <p:pic>
        <p:nvPicPr>
          <p:cNvPr id="21" name="Image 1" descr="preencoded.png">
            <a:extLst>
              <a:ext uri="{FF2B5EF4-FFF2-40B4-BE49-F238E27FC236}">
                <a16:creationId xmlns:a16="http://schemas.microsoft.com/office/drawing/2014/main" id="{ED97AD3E-D514-2949-D908-B3EF443538ED}"/>
              </a:ext>
            </a:extLst>
          </p:cNvPr>
          <p:cNvPicPr>
            <a:picLocks noChangeAspect="1"/>
          </p:cNvPicPr>
          <p:nvPr/>
        </p:nvPicPr>
        <p:blipFill>
          <a:blip r:embed="rId7"/>
          <a:stretch>
            <a:fillRect/>
          </a:stretch>
        </p:blipFill>
        <p:spPr>
          <a:xfrm>
            <a:off x="6400800" y="1905000"/>
            <a:ext cx="5378324" cy="3323972"/>
          </a:xfrm>
          <a:prstGeom prst="rect">
            <a:avLst/>
          </a:prstGeom>
        </p:spPr>
      </p:pic>
      <p:sp>
        <p:nvSpPr>
          <p:cNvPr id="22" name="Text 3">
            <a:extLst>
              <a:ext uri="{FF2B5EF4-FFF2-40B4-BE49-F238E27FC236}">
                <a16:creationId xmlns:a16="http://schemas.microsoft.com/office/drawing/2014/main" id="{04F59674-66BD-83B9-100D-F4D335625A83}"/>
              </a:ext>
            </a:extLst>
          </p:cNvPr>
          <p:cNvSpPr/>
          <p:nvPr/>
        </p:nvSpPr>
        <p:spPr>
          <a:xfrm>
            <a:off x="6553200" y="5257800"/>
            <a:ext cx="2816185" cy="351949"/>
          </a:xfrm>
          <a:prstGeom prst="rect">
            <a:avLst/>
          </a:prstGeom>
          <a:noFill/>
          <a:ln/>
        </p:spPr>
        <p:txBody>
          <a:bodyPr wrap="none" lIns="0" tIns="0" rIns="0" bIns="0" rtlCol="0" anchor="t"/>
          <a:lstStyle/>
          <a:p>
            <a:pPr marL="0" indent="0" algn="l">
              <a:lnSpc>
                <a:spcPts val="2750"/>
              </a:lnSpc>
              <a:buNone/>
            </a:pPr>
            <a:r>
              <a:rPr lang="en-US" sz="2400" kern="0" spc="-44" dirty="0">
                <a:ea typeface="Source Serif Pro Semi Bold" pitchFamily="34" charset="-122"/>
                <a:cs typeface="Source Serif Pro Semi Bold" pitchFamily="34" charset="-120"/>
              </a:rPr>
              <a:t>Passionate Delivery</a:t>
            </a:r>
            <a:endParaRPr lang="en-US" sz="2400" dirty="0"/>
          </a:p>
        </p:txBody>
      </p:sp>
      <p:sp>
        <p:nvSpPr>
          <p:cNvPr id="23" name="Text 4">
            <a:extLst>
              <a:ext uri="{FF2B5EF4-FFF2-40B4-BE49-F238E27FC236}">
                <a16:creationId xmlns:a16="http://schemas.microsoft.com/office/drawing/2014/main" id="{78DACAFF-A95D-7281-D3DD-7890FE2C6BDE}"/>
              </a:ext>
            </a:extLst>
          </p:cNvPr>
          <p:cNvSpPr/>
          <p:nvPr/>
        </p:nvSpPr>
        <p:spPr>
          <a:xfrm>
            <a:off x="6553201" y="5638800"/>
            <a:ext cx="5225924" cy="766048"/>
          </a:xfrm>
          <a:prstGeom prst="rect">
            <a:avLst/>
          </a:prstGeom>
          <a:noFill/>
          <a:ln/>
        </p:spPr>
        <p:txBody>
          <a:bodyPr wrap="square" lIns="0" tIns="0" rIns="0" bIns="0" rtlCol="0" anchor="t"/>
          <a:lstStyle/>
          <a:p>
            <a:pPr marL="0" indent="0" algn="l">
              <a:lnSpc>
                <a:spcPts val="3000"/>
              </a:lnSpc>
              <a:buNone/>
            </a:pPr>
            <a:r>
              <a:rPr lang="en-US" sz="2400" kern="0" spc="-38" dirty="0">
                <a:ea typeface="Source Sans Pro" pitchFamily="34" charset="-122"/>
                <a:cs typeface="Source Sans Pro" pitchFamily="34" charset="-120"/>
              </a:rPr>
              <a:t>Speak with enthusiasm and conviction, showing your belief in what you are saying.</a:t>
            </a:r>
            <a:endParaRPr lang="en-US" sz="2400" dirty="0"/>
          </a:p>
        </p:txBody>
      </p:sp>
      <p:pic>
        <p:nvPicPr>
          <p:cNvPr id="2" name="11 new">
            <a:hlinkClick r:id="" action="ppaction://media"/>
            <a:extLst>
              <a:ext uri="{FF2B5EF4-FFF2-40B4-BE49-F238E27FC236}">
                <a16:creationId xmlns:a16="http://schemas.microsoft.com/office/drawing/2014/main" id="{CC1A197D-9FAA-EDDA-D241-65B25DBBB5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
        <p:nvSpPr>
          <p:cNvPr id="3" name="Rectangle 2">
            <a:extLst>
              <a:ext uri="{FF2B5EF4-FFF2-40B4-BE49-F238E27FC236}">
                <a16:creationId xmlns:a16="http://schemas.microsoft.com/office/drawing/2014/main" id="{9219B2A9-E054-ECAC-B985-51A792E781C2}"/>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91350112"/>
      </p:ext>
    </p:extLst>
  </p:cSld>
  <p:clrMapOvr>
    <a:masterClrMapping/>
  </p:clrMapOvr>
  <mc:AlternateContent xmlns:mc="http://schemas.openxmlformats.org/markup-compatibility/2006" xmlns:p14="http://schemas.microsoft.com/office/powerpoint/2010/main">
    <mc:Choice Requires="p14">
      <p:transition spd="slow" p14:dur="2000" advTm="54075"/>
    </mc:Choice>
    <mc:Fallback xmlns="">
      <p:transition spd="slow" advTm="54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0" objId="2"/>
        <p14:stopEvt time="54075"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BF91D-EFCE-6343-4C09-4C6F94DD907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36DB984-B32B-C34F-F809-D7DAFB30960F}"/>
              </a:ext>
            </a:extLst>
          </p:cNvPr>
          <p:cNvSpPr txBox="1"/>
          <p:nvPr/>
        </p:nvSpPr>
        <p:spPr>
          <a:xfrm>
            <a:off x="152400" y="914400"/>
            <a:ext cx="3244214" cy="567463"/>
          </a:xfrm>
          <a:prstGeom prst="rect">
            <a:avLst/>
          </a:prstGeom>
        </p:spPr>
        <p:txBody>
          <a:bodyPr vert="horz" wrap="square" lIns="0" tIns="13335" rIns="0" bIns="0" rtlCol="0">
            <a:spAutoFit/>
          </a:bodyPr>
          <a:lstStyle/>
          <a:p>
            <a:pPr marL="12700">
              <a:lnSpc>
                <a:spcPct val="100000"/>
              </a:lnSpc>
              <a:spcBef>
                <a:spcPts val="105"/>
              </a:spcBef>
            </a:pPr>
            <a:r>
              <a:rPr lang="en-US" sz="3600" b="1" dirty="0">
                <a:solidFill>
                  <a:srgbClr val="7030A0"/>
                </a:solidFill>
                <a:cs typeface="Calibri"/>
              </a:rPr>
              <a:t>CONCLUSION</a:t>
            </a:r>
            <a:endParaRPr lang="en-US" sz="3600" dirty="0">
              <a:solidFill>
                <a:srgbClr val="7030A0"/>
              </a:solidFill>
              <a:cs typeface="Calibri"/>
            </a:endParaRPr>
          </a:p>
        </p:txBody>
      </p:sp>
      <p:sp>
        <p:nvSpPr>
          <p:cNvPr id="3" name="object 3">
            <a:extLst>
              <a:ext uri="{FF2B5EF4-FFF2-40B4-BE49-F238E27FC236}">
                <a16:creationId xmlns:a16="http://schemas.microsoft.com/office/drawing/2014/main" id="{08771FBD-B940-4859-C7CC-69A901419825}"/>
              </a:ext>
            </a:extLst>
          </p:cNvPr>
          <p:cNvSpPr txBox="1"/>
          <p:nvPr/>
        </p:nvSpPr>
        <p:spPr>
          <a:xfrm>
            <a:off x="76200" y="1531620"/>
            <a:ext cx="12039600" cy="3833550"/>
          </a:xfrm>
          <a:prstGeom prst="rect">
            <a:avLst/>
          </a:prstGeom>
        </p:spPr>
        <p:txBody>
          <a:bodyPr vert="horz" wrap="square" lIns="0" tIns="12700" rIns="0" bIns="0" rtlCol="0">
            <a:spAutoFit/>
          </a:bodyPr>
          <a:lstStyle/>
          <a:p>
            <a:pPr marL="342900" indent="-342900">
              <a:lnSpc>
                <a:spcPct val="150000"/>
              </a:lnSpc>
              <a:buFont typeface="Wingdings" panose="05000000000000000000" pitchFamily="2" charset="2"/>
              <a:buChar char="Ø"/>
            </a:pPr>
            <a:r>
              <a:rPr lang="en-US" sz="2400" dirty="0"/>
              <a:t>Effective verbal communication is a powerful tool that can transform the way we connect, collaborate, and succeed.</a:t>
            </a:r>
          </a:p>
          <a:p>
            <a:pPr marL="342900" indent="-342900">
              <a:lnSpc>
                <a:spcPct val="150000"/>
              </a:lnSpc>
              <a:buFont typeface="Wingdings" panose="05000000000000000000" pitchFamily="2" charset="2"/>
              <a:buChar char="Ø"/>
            </a:pPr>
            <a:r>
              <a:rPr lang="en-US" sz="2400" dirty="0"/>
              <a:t>Clear, confident, and thoughtful communication fosters understanding and trust.</a:t>
            </a:r>
          </a:p>
          <a:p>
            <a:pPr marL="342900" indent="-342900">
              <a:lnSpc>
                <a:spcPct val="150000"/>
              </a:lnSpc>
              <a:buFont typeface="Wingdings" panose="05000000000000000000" pitchFamily="2" charset="2"/>
              <a:buChar char="Ø"/>
            </a:pPr>
            <a:r>
              <a:rPr lang="en-US" sz="2400" dirty="0"/>
              <a:t>By refining our tone, choosing the right words, and actively listening, we can make every interaction meaningful.</a:t>
            </a:r>
          </a:p>
          <a:p>
            <a:pPr marL="342900" indent="-342900">
              <a:lnSpc>
                <a:spcPct val="150000"/>
              </a:lnSpc>
              <a:buFont typeface="Wingdings" panose="05000000000000000000" pitchFamily="2" charset="2"/>
              <a:buChar char="Ø"/>
            </a:pPr>
            <a:r>
              <a:rPr lang="en-US" sz="2400" dirty="0"/>
              <a:t>Remember, communication is a skill that improves with practice—apply the techniques discussed today in your daily conversations.</a:t>
            </a:r>
          </a:p>
        </p:txBody>
      </p:sp>
      <p:pic>
        <p:nvPicPr>
          <p:cNvPr id="5" name="Picture 4">
            <a:extLst>
              <a:ext uri="{FF2B5EF4-FFF2-40B4-BE49-F238E27FC236}">
                <a16:creationId xmlns:a16="http://schemas.microsoft.com/office/drawing/2014/main" id="{8399BF1D-E915-F3EF-421C-1C6EFA085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581BE91A-DF99-0423-1B36-D25A61C7B473}"/>
              </a:ext>
            </a:extLst>
          </p:cNvPr>
          <p:cNvSpPr>
            <a:spLocks noGrp="1"/>
          </p:cNvSpPr>
          <p:nvPr>
            <p:ph type="ftr" sz="quarter" idx="5"/>
          </p:nvPr>
        </p:nvSpPr>
        <p:spPr/>
        <p:txBody>
          <a:bodyPr/>
          <a:lstStyle/>
          <a:p>
            <a:pPr marL="12700">
              <a:lnSpc>
                <a:spcPts val="1430"/>
              </a:lnSpc>
            </a:pPr>
            <a:r>
              <a:rPr lang="en-US" dirty="0"/>
              <a:t>Government Dental College &amp; Hospital, Mumbai</a:t>
            </a:r>
            <a:endParaRPr lang="en-IN" dirty="0"/>
          </a:p>
        </p:txBody>
      </p:sp>
      <p:pic>
        <p:nvPicPr>
          <p:cNvPr id="4" name="12th">
            <a:hlinkClick r:id="" action="ppaction://media"/>
            <a:extLst>
              <a:ext uri="{FF2B5EF4-FFF2-40B4-BE49-F238E27FC236}">
                <a16:creationId xmlns:a16="http://schemas.microsoft.com/office/drawing/2014/main" id="{02ACF0EF-12D8-C0F8-7DC1-C8CEAF3F13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Rectangle 6">
            <a:extLst>
              <a:ext uri="{FF2B5EF4-FFF2-40B4-BE49-F238E27FC236}">
                <a16:creationId xmlns:a16="http://schemas.microsoft.com/office/drawing/2014/main" id="{F7567B22-DE5D-F09B-C2ED-4854BEE87F95}"/>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1949356"/>
      </p:ext>
    </p:extLst>
  </p:cSld>
  <p:clrMapOvr>
    <a:masterClrMapping/>
  </p:clrMapOvr>
  <mc:AlternateContent xmlns:mc="http://schemas.openxmlformats.org/markup-compatibility/2006" xmlns:p14="http://schemas.microsoft.com/office/powerpoint/2010/main">
    <mc:Choice Requires="p14">
      <p:transition spd="slow" p14:dur="2000" advTm="35173"/>
    </mc:Choice>
    <mc:Fallback xmlns="">
      <p:transition spd="slow" advTm="3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4" objId="4"/>
        <p14:stopEvt time="34223"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4862" y="3760407"/>
            <a:ext cx="1116965" cy="0"/>
          </a:xfrm>
          <a:custGeom>
            <a:avLst/>
            <a:gdLst/>
            <a:ahLst/>
            <a:cxnLst/>
            <a:rect l="l" t="t" r="r" b="b"/>
            <a:pathLst>
              <a:path w="1116964">
                <a:moveTo>
                  <a:pt x="0" y="0"/>
                </a:moveTo>
                <a:lnTo>
                  <a:pt x="1116466" y="0"/>
                </a:lnTo>
              </a:path>
            </a:pathLst>
          </a:custGeom>
          <a:ln w="57150">
            <a:solidFill>
              <a:srgbClr val="5B9BD5"/>
            </a:solidFill>
          </a:ln>
        </p:spPr>
        <p:txBody>
          <a:bodyPr wrap="square" lIns="0" tIns="0" rIns="0" bIns="0" rtlCol="0"/>
          <a:lstStyle/>
          <a:p>
            <a:pPr defTabSz="457200"/>
            <a:endParaRPr>
              <a:solidFill>
                <a:prstClr val="black"/>
              </a:solidFill>
              <a:latin typeface="Calibri" panose="020F0502020204030204"/>
            </a:endParaRPr>
          </a:p>
        </p:txBody>
      </p:sp>
      <p:grpSp>
        <p:nvGrpSpPr>
          <p:cNvPr id="3" name="object 3"/>
          <p:cNvGrpSpPr/>
          <p:nvPr/>
        </p:nvGrpSpPr>
        <p:grpSpPr>
          <a:xfrm>
            <a:off x="7749721" y="4182722"/>
            <a:ext cx="2715895" cy="2677160"/>
            <a:chOff x="6225720" y="4182722"/>
            <a:chExt cx="2715895" cy="2677160"/>
          </a:xfrm>
        </p:grpSpPr>
        <p:sp>
          <p:nvSpPr>
            <p:cNvPr id="4" name="object 4"/>
            <p:cNvSpPr/>
            <p:nvPr/>
          </p:nvSpPr>
          <p:spPr>
            <a:xfrm>
              <a:off x="6466114" y="4408932"/>
              <a:ext cx="2473960" cy="2449195"/>
            </a:xfrm>
            <a:custGeom>
              <a:avLst/>
              <a:gdLst/>
              <a:ahLst/>
              <a:cxnLst/>
              <a:rect l="l" t="t" r="r" b="b"/>
              <a:pathLst>
                <a:path w="2473959" h="2449195">
                  <a:moveTo>
                    <a:pt x="2111503" y="482816"/>
                  </a:moveTo>
                  <a:lnTo>
                    <a:pt x="2138834" y="520411"/>
                  </a:lnTo>
                  <a:lnTo>
                    <a:pt x="2165094" y="558860"/>
                  </a:lnTo>
                  <a:lnTo>
                    <a:pt x="2190282" y="598128"/>
                  </a:lnTo>
                  <a:lnTo>
                    <a:pt x="2214398" y="638182"/>
                  </a:lnTo>
                  <a:lnTo>
                    <a:pt x="2237442" y="678987"/>
                  </a:lnTo>
                  <a:lnTo>
                    <a:pt x="2259415" y="720509"/>
                  </a:lnTo>
                  <a:lnTo>
                    <a:pt x="2280315" y="762714"/>
                  </a:lnTo>
                  <a:lnTo>
                    <a:pt x="2300144" y="805568"/>
                  </a:lnTo>
                  <a:lnTo>
                    <a:pt x="2318901" y="849037"/>
                  </a:lnTo>
                  <a:lnTo>
                    <a:pt x="2336586" y="893086"/>
                  </a:lnTo>
                  <a:lnTo>
                    <a:pt x="2353199" y="937682"/>
                  </a:lnTo>
                  <a:lnTo>
                    <a:pt x="2368741" y="982790"/>
                  </a:lnTo>
                  <a:lnTo>
                    <a:pt x="2383210" y="1028377"/>
                  </a:lnTo>
                  <a:lnTo>
                    <a:pt x="2396608" y="1074407"/>
                  </a:lnTo>
                  <a:lnTo>
                    <a:pt x="2408934" y="1120847"/>
                  </a:lnTo>
                  <a:lnTo>
                    <a:pt x="2420188" y="1167662"/>
                  </a:lnTo>
                  <a:lnTo>
                    <a:pt x="2430371" y="1214819"/>
                  </a:lnTo>
                  <a:lnTo>
                    <a:pt x="2439481" y="1262284"/>
                  </a:lnTo>
                  <a:lnTo>
                    <a:pt x="2447520" y="1310022"/>
                  </a:lnTo>
                  <a:lnTo>
                    <a:pt x="2454487" y="1357998"/>
                  </a:lnTo>
                  <a:lnTo>
                    <a:pt x="2460382" y="1406180"/>
                  </a:lnTo>
                  <a:lnTo>
                    <a:pt x="2465205" y="1454533"/>
                  </a:lnTo>
                  <a:lnTo>
                    <a:pt x="2468956" y="1503022"/>
                  </a:lnTo>
                  <a:lnTo>
                    <a:pt x="2471636" y="1551613"/>
                  </a:lnTo>
                  <a:lnTo>
                    <a:pt x="2473244" y="1600273"/>
                  </a:lnTo>
                  <a:lnTo>
                    <a:pt x="2473779" y="1648967"/>
                  </a:lnTo>
                  <a:lnTo>
                    <a:pt x="2473244" y="1697661"/>
                  </a:lnTo>
                  <a:lnTo>
                    <a:pt x="2471636" y="1746321"/>
                  </a:lnTo>
                  <a:lnTo>
                    <a:pt x="2468956" y="1794912"/>
                  </a:lnTo>
                  <a:lnTo>
                    <a:pt x="2465205" y="1843401"/>
                  </a:lnTo>
                  <a:lnTo>
                    <a:pt x="2460382" y="1891754"/>
                  </a:lnTo>
                  <a:lnTo>
                    <a:pt x="2454487" y="1939935"/>
                  </a:lnTo>
                  <a:lnTo>
                    <a:pt x="2447520" y="1987912"/>
                  </a:lnTo>
                  <a:lnTo>
                    <a:pt x="2439481" y="2035650"/>
                  </a:lnTo>
                  <a:lnTo>
                    <a:pt x="2430371" y="2083114"/>
                  </a:lnTo>
                  <a:lnTo>
                    <a:pt x="2420188" y="2130271"/>
                  </a:lnTo>
                  <a:lnTo>
                    <a:pt x="2408934" y="2177087"/>
                  </a:lnTo>
                  <a:lnTo>
                    <a:pt x="2396608" y="2223527"/>
                  </a:lnTo>
                  <a:lnTo>
                    <a:pt x="2383210" y="2269557"/>
                  </a:lnTo>
                  <a:lnTo>
                    <a:pt x="2368741" y="2315143"/>
                  </a:lnTo>
                  <a:lnTo>
                    <a:pt x="2353199" y="2360251"/>
                  </a:lnTo>
                  <a:lnTo>
                    <a:pt x="2336586" y="2404847"/>
                  </a:lnTo>
                  <a:lnTo>
                    <a:pt x="2318901" y="2448896"/>
                  </a:lnTo>
                  <a:lnTo>
                    <a:pt x="2318827" y="2449067"/>
                  </a:lnTo>
                </a:path>
                <a:path w="2473959" h="2449195">
                  <a:moveTo>
                    <a:pt x="154952" y="2449067"/>
                  </a:moveTo>
                  <a:lnTo>
                    <a:pt x="137193" y="2404847"/>
                  </a:lnTo>
                  <a:lnTo>
                    <a:pt x="120580" y="2360251"/>
                  </a:lnTo>
                  <a:lnTo>
                    <a:pt x="105038" y="2315143"/>
                  </a:lnTo>
                  <a:lnTo>
                    <a:pt x="90569" y="2269557"/>
                  </a:lnTo>
                  <a:lnTo>
                    <a:pt x="77171" y="2223527"/>
                  </a:lnTo>
                  <a:lnTo>
                    <a:pt x="64845" y="2177087"/>
                  </a:lnTo>
                  <a:lnTo>
                    <a:pt x="53591" y="2130271"/>
                  </a:lnTo>
                  <a:lnTo>
                    <a:pt x="43408" y="2083114"/>
                  </a:lnTo>
                  <a:lnTo>
                    <a:pt x="34298" y="2035650"/>
                  </a:lnTo>
                  <a:lnTo>
                    <a:pt x="26259" y="1987912"/>
                  </a:lnTo>
                  <a:lnTo>
                    <a:pt x="19292" y="1939935"/>
                  </a:lnTo>
                  <a:lnTo>
                    <a:pt x="13397" y="1891754"/>
                  </a:lnTo>
                  <a:lnTo>
                    <a:pt x="8574" y="1843401"/>
                  </a:lnTo>
                  <a:lnTo>
                    <a:pt x="4823" y="1794912"/>
                  </a:lnTo>
                  <a:lnTo>
                    <a:pt x="2143" y="1746321"/>
                  </a:lnTo>
                  <a:lnTo>
                    <a:pt x="535" y="1697661"/>
                  </a:lnTo>
                  <a:lnTo>
                    <a:pt x="0" y="1648967"/>
                  </a:lnTo>
                  <a:lnTo>
                    <a:pt x="535" y="1600273"/>
                  </a:lnTo>
                  <a:lnTo>
                    <a:pt x="2143" y="1551613"/>
                  </a:lnTo>
                  <a:lnTo>
                    <a:pt x="4823" y="1503022"/>
                  </a:lnTo>
                  <a:lnTo>
                    <a:pt x="8574" y="1454533"/>
                  </a:lnTo>
                  <a:lnTo>
                    <a:pt x="13397" y="1406180"/>
                  </a:lnTo>
                  <a:lnTo>
                    <a:pt x="19292" y="1357998"/>
                  </a:lnTo>
                  <a:lnTo>
                    <a:pt x="26259" y="1310022"/>
                  </a:lnTo>
                  <a:lnTo>
                    <a:pt x="34298" y="1262284"/>
                  </a:lnTo>
                  <a:lnTo>
                    <a:pt x="43408" y="1214819"/>
                  </a:lnTo>
                  <a:lnTo>
                    <a:pt x="53591" y="1167662"/>
                  </a:lnTo>
                  <a:lnTo>
                    <a:pt x="64845" y="1120847"/>
                  </a:lnTo>
                  <a:lnTo>
                    <a:pt x="77171" y="1074407"/>
                  </a:lnTo>
                  <a:lnTo>
                    <a:pt x="90569" y="1028377"/>
                  </a:lnTo>
                  <a:lnTo>
                    <a:pt x="105038" y="982790"/>
                  </a:lnTo>
                  <a:lnTo>
                    <a:pt x="120580" y="937682"/>
                  </a:lnTo>
                  <a:lnTo>
                    <a:pt x="137193" y="893086"/>
                  </a:lnTo>
                  <a:lnTo>
                    <a:pt x="154878" y="849037"/>
                  </a:lnTo>
                  <a:lnTo>
                    <a:pt x="173635" y="805568"/>
                  </a:lnTo>
                  <a:lnTo>
                    <a:pt x="193464" y="762714"/>
                  </a:lnTo>
                  <a:lnTo>
                    <a:pt x="214364" y="720509"/>
                  </a:lnTo>
                  <a:lnTo>
                    <a:pt x="236337" y="678987"/>
                  </a:lnTo>
                  <a:lnTo>
                    <a:pt x="259381" y="638182"/>
                  </a:lnTo>
                  <a:lnTo>
                    <a:pt x="283497" y="598128"/>
                  </a:lnTo>
                  <a:lnTo>
                    <a:pt x="308685" y="558860"/>
                  </a:lnTo>
                  <a:lnTo>
                    <a:pt x="334945" y="520411"/>
                  </a:lnTo>
                  <a:lnTo>
                    <a:pt x="362276" y="482816"/>
                  </a:lnTo>
                  <a:lnTo>
                    <a:pt x="393510" y="442581"/>
                  </a:lnTo>
                  <a:lnTo>
                    <a:pt x="425524" y="404096"/>
                  </a:lnTo>
                  <a:lnTo>
                    <a:pt x="458285" y="367360"/>
                  </a:lnTo>
                  <a:lnTo>
                    <a:pt x="491756" y="332373"/>
                  </a:lnTo>
                  <a:lnTo>
                    <a:pt x="525903" y="299136"/>
                  </a:lnTo>
                  <a:lnTo>
                    <a:pt x="560693" y="267648"/>
                  </a:lnTo>
                  <a:lnTo>
                    <a:pt x="596089" y="237909"/>
                  </a:lnTo>
                  <a:lnTo>
                    <a:pt x="632058" y="209920"/>
                  </a:lnTo>
                  <a:lnTo>
                    <a:pt x="668565" y="183680"/>
                  </a:lnTo>
                  <a:lnTo>
                    <a:pt x="705574" y="159189"/>
                  </a:lnTo>
                  <a:lnTo>
                    <a:pt x="743052" y="136448"/>
                  </a:lnTo>
                  <a:lnTo>
                    <a:pt x="780963" y="115456"/>
                  </a:lnTo>
                  <a:lnTo>
                    <a:pt x="819273" y="96213"/>
                  </a:lnTo>
                  <a:lnTo>
                    <a:pt x="857948" y="78720"/>
                  </a:lnTo>
                  <a:lnTo>
                    <a:pt x="896952" y="62976"/>
                  </a:lnTo>
                  <a:lnTo>
                    <a:pt x="936251" y="48981"/>
                  </a:lnTo>
                  <a:lnTo>
                    <a:pt x="975810" y="36736"/>
                  </a:lnTo>
                  <a:lnTo>
                    <a:pt x="1015594" y="26240"/>
                  </a:lnTo>
                  <a:lnTo>
                    <a:pt x="1055570" y="17493"/>
                  </a:lnTo>
                  <a:lnTo>
                    <a:pt x="1095701" y="10496"/>
                  </a:lnTo>
                  <a:lnTo>
                    <a:pt x="1135954" y="5248"/>
                  </a:lnTo>
                  <a:lnTo>
                    <a:pt x="1176293" y="1749"/>
                  </a:lnTo>
                  <a:lnTo>
                    <a:pt x="1216685" y="0"/>
                  </a:lnTo>
                  <a:lnTo>
                    <a:pt x="1257094" y="0"/>
                  </a:lnTo>
                  <a:lnTo>
                    <a:pt x="1297485" y="1749"/>
                  </a:lnTo>
                  <a:lnTo>
                    <a:pt x="1337825" y="5248"/>
                  </a:lnTo>
                  <a:lnTo>
                    <a:pt x="1378078" y="10496"/>
                  </a:lnTo>
                  <a:lnTo>
                    <a:pt x="1418209" y="17493"/>
                  </a:lnTo>
                  <a:lnTo>
                    <a:pt x="1458185" y="26240"/>
                  </a:lnTo>
                  <a:lnTo>
                    <a:pt x="1497969" y="36736"/>
                  </a:lnTo>
                  <a:lnTo>
                    <a:pt x="1537528" y="48981"/>
                  </a:lnTo>
                  <a:lnTo>
                    <a:pt x="1576827" y="62976"/>
                  </a:lnTo>
                  <a:lnTo>
                    <a:pt x="1615831" y="78720"/>
                  </a:lnTo>
                  <a:lnTo>
                    <a:pt x="1654505" y="96213"/>
                  </a:lnTo>
                  <a:lnTo>
                    <a:pt x="1692816" y="115456"/>
                  </a:lnTo>
                  <a:lnTo>
                    <a:pt x="1730727" y="136448"/>
                  </a:lnTo>
                  <a:lnTo>
                    <a:pt x="1768205" y="159189"/>
                  </a:lnTo>
                  <a:lnTo>
                    <a:pt x="1805214" y="183680"/>
                  </a:lnTo>
                  <a:lnTo>
                    <a:pt x="1841721" y="209920"/>
                  </a:lnTo>
                  <a:lnTo>
                    <a:pt x="1877690" y="237909"/>
                  </a:lnTo>
                  <a:lnTo>
                    <a:pt x="1913086" y="267648"/>
                  </a:lnTo>
                  <a:lnTo>
                    <a:pt x="1947875" y="299136"/>
                  </a:lnTo>
                  <a:lnTo>
                    <a:pt x="1982023" y="332373"/>
                  </a:lnTo>
                  <a:lnTo>
                    <a:pt x="2015494" y="367360"/>
                  </a:lnTo>
                  <a:lnTo>
                    <a:pt x="2048255" y="404096"/>
                  </a:lnTo>
                  <a:lnTo>
                    <a:pt x="2080269" y="442581"/>
                  </a:lnTo>
                  <a:lnTo>
                    <a:pt x="2111503" y="482816"/>
                  </a:lnTo>
                </a:path>
              </a:pathLst>
            </a:custGeom>
            <a:ln w="3175">
              <a:solidFill>
                <a:srgbClr val="D9D9D9"/>
              </a:solidFill>
            </a:ln>
          </p:spPr>
          <p:txBody>
            <a:bodyPr wrap="square" lIns="0" tIns="0" rIns="0" bIns="0" rtlCol="0"/>
            <a:lstStyle/>
            <a:p>
              <a:pPr defTabSz="457200"/>
              <a:endParaRPr>
                <a:solidFill>
                  <a:prstClr val="black"/>
                </a:solidFill>
                <a:latin typeface="Calibri" panose="020F0502020204030204"/>
              </a:endParaRPr>
            </a:p>
          </p:txBody>
        </p:sp>
        <p:sp>
          <p:nvSpPr>
            <p:cNvPr id="5" name="object 5"/>
            <p:cNvSpPr/>
            <p:nvPr/>
          </p:nvSpPr>
          <p:spPr>
            <a:xfrm>
              <a:off x="6227307" y="4184309"/>
              <a:ext cx="951230" cy="1268730"/>
            </a:xfrm>
            <a:custGeom>
              <a:avLst/>
              <a:gdLst/>
              <a:ahLst/>
              <a:cxnLst/>
              <a:rect l="l" t="t" r="r" b="b"/>
              <a:pathLst>
                <a:path w="951229" h="1268729">
                  <a:moveTo>
                    <a:pt x="811848" y="185721"/>
                  </a:moveTo>
                  <a:lnTo>
                    <a:pt x="838314" y="223981"/>
                  </a:lnTo>
                  <a:lnTo>
                    <a:pt x="861993" y="264318"/>
                  </a:lnTo>
                  <a:lnTo>
                    <a:pt x="882887" y="306501"/>
                  </a:lnTo>
                  <a:lnTo>
                    <a:pt x="900995" y="350299"/>
                  </a:lnTo>
                  <a:lnTo>
                    <a:pt x="916317" y="395483"/>
                  </a:lnTo>
                  <a:lnTo>
                    <a:pt x="928853" y="441820"/>
                  </a:lnTo>
                  <a:lnTo>
                    <a:pt x="938603" y="489080"/>
                  </a:lnTo>
                  <a:lnTo>
                    <a:pt x="945568" y="537033"/>
                  </a:lnTo>
                  <a:lnTo>
                    <a:pt x="949747" y="585447"/>
                  </a:lnTo>
                  <a:lnTo>
                    <a:pt x="951139" y="634093"/>
                  </a:lnTo>
                  <a:lnTo>
                    <a:pt x="949747" y="682738"/>
                  </a:lnTo>
                  <a:lnTo>
                    <a:pt x="945568" y="731152"/>
                  </a:lnTo>
                  <a:lnTo>
                    <a:pt x="938603" y="779105"/>
                  </a:lnTo>
                  <a:lnTo>
                    <a:pt x="928853" y="826365"/>
                  </a:lnTo>
                  <a:lnTo>
                    <a:pt x="916317" y="872702"/>
                  </a:lnTo>
                  <a:lnTo>
                    <a:pt x="900995" y="917886"/>
                  </a:lnTo>
                  <a:lnTo>
                    <a:pt x="882887" y="961684"/>
                  </a:lnTo>
                  <a:lnTo>
                    <a:pt x="861993" y="1003867"/>
                  </a:lnTo>
                  <a:lnTo>
                    <a:pt x="838314" y="1044204"/>
                  </a:lnTo>
                  <a:lnTo>
                    <a:pt x="811848" y="1082464"/>
                  </a:lnTo>
                  <a:lnTo>
                    <a:pt x="779866" y="1121443"/>
                  </a:lnTo>
                  <a:lnTo>
                    <a:pt x="745984" y="1155836"/>
                  </a:lnTo>
                  <a:lnTo>
                    <a:pt x="710440" y="1185643"/>
                  </a:lnTo>
                  <a:lnTo>
                    <a:pt x="673471" y="1210864"/>
                  </a:lnTo>
                  <a:lnTo>
                    <a:pt x="635316" y="1231500"/>
                  </a:lnTo>
                  <a:lnTo>
                    <a:pt x="596210" y="1247550"/>
                  </a:lnTo>
                  <a:lnTo>
                    <a:pt x="556392" y="1259015"/>
                  </a:lnTo>
                  <a:lnTo>
                    <a:pt x="516100" y="1265893"/>
                  </a:lnTo>
                  <a:lnTo>
                    <a:pt x="475569" y="1268186"/>
                  </a:lnTo>
                  <a:lnTo>
                    <a:pt x="435039" y="1265893"/>
                  </a:lnTo>
                  <a:lnTo>
                    <a:pt x="394747" y="1259015"/>
                  </a:lnTo>
                  <a:lnTo>
                    <a:pt x="354929" y="1247550"/>
                  </a:lnTo>
                  <a:lnTo>
                    <a:pt x="315823" y="1231500"/>
                  </a:lnTo>
                  <a:lnTo>
                    <a:pt x="277668" y="1210864"/>
                  </a:lnTo>
                  <a:lnTo>
                    <a:pt x="240699" y="1185643"/>
                  </a:lnTo>
                  <a:lnTo>
                    <a:pt x="205155" y="1155836"/>
                  </a:lnTo>
                  <a:lnTo>
                    <a:pt x="171273" y="1121443"/>
                  </a:lnTo>
                  <a:lnTo>
                    <a:pt x="139291" y="1082464"/>
                  </a:lnTo>
                  <a:lnTo>
                    <a:pt x="112825" y="1044204"/>
                  </a:lnTo>
                  <a:lnTo>
                    <a:pt x="89146" y="1003867"/>
                  </a:lnTo>
                  <a:lnTo>
                    <a:pt x="68252" y="961684"/>
                  </a:lnTo>
                  <a:lnTo>
                    <a:pt x="50144" y="917886"/>
                  </a:lnTo>
                  <a:lnTo>
                    <a:pt x="34822" y="872702"/>
                  </a:lnTo>
                  <a:lnTo>
                    <a:pt x="22286" y="826365"/>
                  </a:lnTo>
                  <a:lnTo>
                    <a:pt x="12536" y="779105"/>
                  </a:lnTo>
                  <a:lnTo>
                    <a:pt x="5571" y="731152"/>
                  </a:lnTo>
                  <a:lnTo>
                    <a:pt x="1392" y="682738"/>
                  </a:lnTo>
                  <a:lnTo>
                    <a:pt x="0" y="634093"/>
                  </a:lnTo>
                  <a:lnTo>
                    <a:pt x="1392" y="585447"/>
                  </a:lnTo>
                  <a:lnTo>
                    <a:pt x="5571" y="537033"/>
                  </a:lnTo>
                  <a:lnTo>
                    <a:pt x="12536" y="489080"/>
                  </a:lnTo>
                  <a:lnTo>
                    <a:pt x="22286" y="441820"/>
                  </a:lnTo>
                  <a:lnTo>
                    <a:pt x="34822" y="395483"/>
                  </a:lnTo>
                  <a:lnTo>
                    <a:pt x="50144" y="350299"/>
                  </a:lnTo>
                  <a:lnTo>
                    <a:pt x="68252" y="306501"/>
                  </a:lnTo>
                  <a:lnTo>
                    <a:pt x="89146" y="264318"/>
                  </a:lnTo>
                  <a:lnTo>
                    <a:pt x="112825" y="223981"/>
                  </a:lnTo>
                  <a:lnTo>
                    <a:pt x="139291" y="185721"/>
                  </a:lnTo>
                  <a:lnTo>
                    <a:pt x="171273" y="146742"/>
                  </a:lnTo>
                  <a:lnTo>
                    <a:pt x="205155" y="112350"/>
                  </a:lnTo>
                  <a:lnTo>
                    <a:pt x="240699" y="82542"/>
                  </a:lnTo>
                  <a:lnTo>
                    <a:pt x="277668" y="57321"/>
                  </a:lnTo>
                  <a:lnTo>
                    <a:pt x="315823" y="36685"/>
                  </a:lnTo>
                  <a:lnTo>
                    <a:pt x="354929" y="20635"/>
                  </a:lnTo>
                  <a:lnTo>
                    <a:pt x="394747" y="9171"/>
                  </a:lnTo>
                  <a:lnTo>
                    <a:pt x="435039" y="2292"/>
                  </a:lnTo>
                  <a:lnTo>
                    <a:pt x="475569" y="0"/>
                  </a:lnTo>
                  <a:lnTo>
                    <a:pt x="516100" y="2292"/>
                  </a:lnTo>
                  <a:lnTo>
                    <a:pt x="556392" y="9171"/>
                  </a:lnTo>
                  <a:lnTo>
                    <a:pt x="596210" y="20635"/>
                  </a:lnTo>
                  <a:lnTo>
                    <a:pt x="635316" y="36685"/>
                  </a:lnTo>
                  <a:lnTo>
                    <a:pt x="673471" y="57321"/>
                  </a:lnTo>
                  <a:lnTo>
                    <a:pt x="710440" y="82542"/>
                  </a:lnTo>
                  <a:lnTo>
                    <a:pt x="745984" y="112350"/>
                  </a:lnTo>
                  <a:lnTo>
                    <a:pt x="779866" y="146742"/>
                  </a:lnTo>
                  <a:lnTo>
                    <a:pt x="811848" y="185721"/>
                  </a:lnTo>
                  <a:close/>
                </a:path>
              </a:pathLst>
            </a:custGeom>
            <a:ln w="3175">
              <a:solidFill>
                <a:srgbClr val="BFBFBF"/>
              </a:solidFill>
            </a:ln>
          </p:spPr>
          <p:txBody>
            <a:bodyPr wrap="square" lIns="0" tIns="0" rIns="0" bIns="0" rtlCol="0"/>
            <a:lstStyle/>
            <a:p>
              <a:pPr defTabSz="457200"/>
              <a:endParaRPr>
                <a:solidFill>
                  <a:prstClr val="black"/>
                </a:solidFill>
                <a:latin typeface="Calibri" panose="020F0502020204030204"/>
              </a:endParaRPr>
            </a:p>
          </p:txBody>
        </p:sp>
      </p:grpSp>
      <p:pic>
        <p:nvPicPr>
          <p:cNvPr id="6" name="object 6"/>
          <p:cNvPicPr/>
          <p:nvPr/>
        </p:nvPicPr>
        <p:blipFill>
          <a:blip r:embed="rId4" cstate="print"/>
          <a:stretch>
            <a:fillRect/>
          </a:stretch>
        </p:blipFill>
        <p:spPr>
          <a:xfrm>
            <a:off x="5150102" y="4029041"/>
            <a:ext cx="351923" cy="469231"/>
          </a:xfrm>
          <a:prstGeom prst="rect">
            <a:avLst/>
          </a:prstGeom>
        </p:spPr>
      </p:pic>
      <p:pic>
        <p:nvPicPr>
          <p:cNvPr id="7" name="object 7"/>
          <p:cNvPicPr/>
          <p:nvPr/>
        </p:nvPicPr>
        <p:blipFill>
          <a:blip r:embed="rId5" cstate="print"/>
          <a:stretch>
            <a:fillRect/>
          </a:stretch>
        </p:blipFill>
        <p:spPr>
          <a:xfrm>
            <a:off x="5119107" y="2475191"/>
            <a:ext cx="100583" cy="134113"/>
          </a:xfrm>
          <a:prstGeom prst="rect">
            <a:avLst/>
          </a:prstGeom>
        </p:spPr>
      </p:pic>
      <p:pic>
        <p:nvPicPr>
          <p:cNvPr id="8" name="object 8"/>
          <p:cNvPicPr/>
          <p:nvPr/>
        </p:nvPicPr>
        <p:blipFill>
          <a:blip r:embed="rId6" cstate="print"/>
          <a:stretch>
            <a:fillRect/>
          </a:stretch>
        </p:blipFill>
        <p:spPr>
          <a:xfrm>
            <a:off x="5268259" y="2475191"/>
            <a:ext cx="100583" cy="134113"/>
          </a:xfrm>
          <a:prstGeom prst="rect">
            <a:avLst/>
          </a:prstGeom>
        </p:spPr>
      </p:pic>
      <p:pic>
        <p:nvPicPr>
          <p:cNvPr id="9" name="object 9"/>
          <p:cNvPicPr/>
          <p:nvPr/>
        </p:nvPicPr>
        <p:blipFill>
          <a:blip r:embed="rId7" cstate="print"/>
          <a:stretch>
            <a:fillRect/>
          </a:stretch>
        </p:blipFill>
        <p:spPr>
          <a:xfrm>
            <a:off x="5424190" y="2475191"/>
            <a:ext cx="100583" cy="134113"/>
          </a:xfrm>
          <a:prstGeom prst="rect">
            <a:avLst/>
          </a:prstGeom>
        </p:spPr>
      </p:pic>
      <p:pic>
        <p:nvPicPr>
          <p:cNvPr id="10" name="object 10"/>
          <p:cNvPicPr/>
          <p:nvPr/>
        </p:nvPicPr>
        <p:blipFill>
          <a:blip r:embed="rId8" cstate="print"/>
          <a:stretch>
            <a:fillRect/>
          </a:stretch>
        </p:blipFill>
        <p:spPr>
          <a:xfrm>
            <a:off x="5580122" y="2475191"/>
            <a:ext cx="100583" cy="134113"/>
          </a:xfrm>
          <a:prstGeom prst="rect">
            <a:avLst/>
          </a:prstGeom>
        </p:spPr>
      </p:pic>
      <p:pic>
        <p:nvPicPr>
          <p:cNvPr id="11" name="object 11"/>
          <p:cNvPicPr/>
          <p:nvPr/>
        </p:nvPicPr>
        <p:blipFill>
          <a:blip r:embed="rId9" cstate="print"/>
          <a:stretch>
            <a:fillRect/>
          </a:stretch>
        </p:blipFill>
        <p:spPr>
          <a:xfrm>
            <a:off x="5114365" y="4809680"/>
            <a:ext cx="406561" cy="542080"/>
          </a:xfrm>
          <a:prstGeom prst="rect">
            <a:avLst/>
          </a:prstGeom>
        </p:spPr>
      </p:pic>
      <p:pic>
        <p:nvPicPr>
          <p:cNvPr id="12" name="object 12"/>
          <p:cNvPicPr/>
          <p:nvPr/>
        </p:nvPicPr>
        <p:blipFill>
          <a:blip r:embed="rId10" cstate="print"/>
          <a:stretch>
            <a:fillRect/>
          </a:stretch>
        </p:blipFill>
        <p:spPr>
          <a:xfrm>
            <a:off x="685800" y="2133600"/>
            <a:ext cx="3927873" cy="3282552"/>
          </a:xfrm>
          <a:prstGeom prst="rect">
            <a:avLst/>
          </a:prstGeom>
        </p:spPr>
      </p:pic>
      <p:sp>
        <p:nvSpPr>
          <p:cNvPr id="13" name="object 13"/>
          <p:cNvSpPr txBox="1">
            <a:spLocks noGrp="1"/>
          </p:cNvSpPr>
          <p:nvPr>
            <p:ph type="title"/>
          </p:nvPr>
        </p:nvSpPr>
        <p:spPr>
          <a:xfrm>
            <a:off x="5144860" y="2890292"/>
            <a:ext cx="2627539" cy="566822"/>
          </a:xfrm>
          <a:prstGeom prst="rect">
            <a:avLst/>
          </a:prstGeom>
        </p:spPr>
        <p:txBody>
          <a:bodyPr vert="horz" wrap="square" lIns="0" tIns="12700" rIns="0" bIns="0" rtlCol="0" anchor="ctr">
            <a:spAutoFit/>
          </a:bodyPr>
          <a:lstStyle/>
          <a:p>
            <a:pPr marL="12700">
              <a:lnSpc>
                <a:spcPct val="100000"/>
              </a:lnSpc>
              <a:spcBef>
                <a:spcPts val="100"/>
              </a:spcBef>
            </a:pPr>
            <a:r>
              <a:rPr sz="3600" b="1" dirty="0">
                <a:solidFill>
                  <a:srgbClr val="7030A0"/>
                </a:solidFill>
                <a:latin typeface="+mn-lt"/>
              </a:rPr>
              <a:t>THANK</a:t>
            </a:r>
            <a:r>
              <a:rPr sz="3600" b="1" spc="-114" dirty="0">
                <a:solidFill>
                  <a:srgbClr val="7030A0"/>
                </a:solidFill>
                <a:latin typeface="+mn-lt"/>
              </a:rPr>
              <a:t> </a:t>
            </a:r>
            <a:r>
              <a:rPr sz="3600" b="1" spc="-25" dirty="0">
                <a:solidFill>
                  <a:srgbClr val="7030A0"/>
                </a:solidFill>
                <a:latin typeface="+mn-lt"/>
              </a:rPr>
              <a:t>YOU</a:t>
            </a:r>
          </a:p>
        </p:txBody>
      </p:sp>
      <p:sp>
        <p:nvSpPr>
          <p:cNvPr id="14" name="object 14"/>
          <p:cNvSpPr txBox="1"/>
          <p:nvPr/>
        </p:nvSpPr>
        <p:spPr>
          <a:xfrm>
            <a:off x="5569944" y="4169414"/>
            <a:ext cx="2214245" cy="212879"/>
          </a:xfrm>
          <a:prstGeom prst="rect">
            <a:avLst/>
          </a:prstGeom>
        </p:spPr>
        <p:txBody>
          <a:bodyPr vert="horz" wrap="square" lIns="0" tIns="12700" rIns="0" bIns="0" rtlCol="0">
            <a:spAutoFit/>
          </a:bodyPr>
          <a:lstStyle/>
          <a:p>
            <a:pPr marL="12700" defTabSz="457200">
              <a:spcBef>
                <a:spcPts val="100"/>
              </a:spcBef>
            </a:pPr>
            <a:r>
              <a:rPr sz="1300" spc="-10" dirty="0">
                <a:solidFill>
                  <a:prstClr val="black"/>
                </a:solidFill>
                <a:latin typeface="Calibri"/>
                <a:cs typeface="Calibri"/>
                <a:hlinkClick r:id="rId11"/>
              </a:rPr>
              <a:t>deangdch_Mumbai@yahoo.com</a:t>
            </a:r>
            <a:endParaRPr sz="1300">
              <a:solidFill>
                <a:prstClr val="black"/>
              </a:solidFill>
              <a:latin typeface="Calibri"/>
              <a:cs typeface="Calibri"/>
            </a:endParaRPr>
          </a:p>
        </p:txBody>
      </p:sp>
      <p:sp>
        <p:nvSpPr>
          <p:cNvPr id="15" name="object 15"/>
          <p:cNvSpPr txBox="1"/>
          <p:nvPr/>
        </p:nvSpPr>
        <p:spPr>
          <a:xfrm>
            <a:off x="5562600" y="4953000"/>
            <a:ext cx="2001520" cy="212879"/>
          </a:xfrm>
          <a:prstGeom prst="rect">
            <a:avLst/>
          </a:prstGeom>
        </p:spPr>
        <p:txBody>
          <a:bodyPr vert="horz" wrap="square" lIns="0" tIns="12700" rIns="0" bIns="0" rtlCol="0">
            <a:spAutoFit/>
          </a:bodyPr>
          <a:lstStyle/>
          <a:p>
            <a:pPr marL="12700" defTabSz="457200">
              <a:spcBef>
                <a:spcPts val="100"/>
              </a:spcBef>
            </a:pPr>
            <a:r>
              <a:rPr sz="1300" spc="-10" dirty="0">
                <a:solidFill>
                  <a:prstClr val="black"/>
                </a:solidFill>
                <a:latin typeface="Calibri"/>
                <a:cs typeface="Calibri"/>
                <a:hlinkClick r:id="rId12"/>
              </a:rPr>
              <a:t>http://www.gdchmumbai.org</a:t>
            </a:r>
            <a:endParaRPr sz="1300">
              <a:solidFill>
                <a:prstClr val="black"/>
              </a:solidFill>
              <a:latin typeface="Calibri"/>
              <a:cs typeface="Calibri"/>
            </a:endParaRPr>
          </a:p>
        </p:txBody>
      </p:sp>
      <p:pic>
        <p:nvPicPr>
          <p:cNvPr id="17" name="15th">
            <a:hlinkClick r:id="" action="ppaction://media"/>
            <a:extLst>
              <a:ext uri="{FF2B5EF4-FFF2-40B4-BE49-F238E27FC236}">
                <a16:creationId xmlns:a16="http://schemas.microsoft.com/office/drawing/2014/main" id="{B8FB5DF3-4609-04DC-ABDC-6DCB341BB62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44" objId="17"/>
        <p14:playEvt time="11373" objId="1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744177"/>
            <a:ext cx="10515600" cy="567463"/>
          </a:xfrm>
          <a:prstGeom prst="rect">
            <a:avLst/>
          </a:prstGeom>
        </p:spPr>
        <p:txBody>
          <a:bodyPr vert="horz" wrap="square" lIns="0" tIns="13335" rIns="0" bIns="0" rtlCol="0">
            <a:spAutoFit/>
          </a:bodyPr>
          <a:lstStyle/>
          <a:p>
            <a:pPr marL="12700">
              <a:lnSpc>
                <a:spcPct val="100000"/>
              </a:lnSpc>
              <a:spcBef>
                <a:spcPts val="105"/>
              </a:spcBef>
            </a:pPr>
            <a:r>
              <a:rPr lang="en-US" sz="3600" b="1" spc="-5" dirty="0">
                <a:solidFill>
                  <a:srgbClr val="7030A0"/>
                </a:solidFill>
                <a:latin typeface="+mn-lt"/>
              </a:rPr>
              <a:t>CONTENT</a:t>
            </a:r>
            <a:endParaRPr sz="3600" b="1" dirty="0">
              <a:solidFill>
                <a:srgbClr val="7030A0"/>
              </a:solidFill>
              <a:latin typeface="+mn-lt"/>
            </a:endParaRPr>
          </a:p>
        </p:txBody>
      </p:sp>
      <p:sp>
        <p:nvSpPr>
          <p:cNvPr id="3" name="Content Placeholder 2">
            <a:extLst>
              <a:ext uri="{FF2B5EF4-FFF2-40B4-BE49-F238E27FC236}">
                <a16:creationId xmlns:a16="http://schemas.microsoft.com/office/drawing/2014/main" id="{684BA541-B724-CEBA-4840-8F104EFFC305}"/>
              </a:ext>
            </a:extLst>
          </p:cNvPr>
          <p:cNvSpPr>
            <a:spLocks noGrp="1"/>
          </p:cNvSpPr>
          <p:nvPr>
            <p:ph sz="half" idx="1"/>
          </p:nvPr>
        </p:nvSpPr>
        <p:spPr/>
        <p:txBody>
          <a:bodyPr>
            <a:normAutofit/>
          </a:bodyPr>
          <a:lstStyle/>
          <a:p>
            <a:pPr marL="355600" marR="5080" indent="-342900">
              <a:lnSpc>
                <a:spcPct val="150000"/>
              </a:lnSpc>
              <a:spcBef>
                <a:spcPts val="100"/>
              </a:spcBef>
              <a:buFont typeface="Wingdings" panose="05000000000000000000" pitchFamily="2" charset="2"/>
              <a:buChar char="Ø"/>
            </a:pPr>
            <a:r>
              <a:rPr lang="en-US" sz="2400" dirty="0">
                <a:ea typeface="Calibri" panose="020F0502020204030204" pitchFamily="34" charset="0"/>
                <a:cs typeface="Calibri" panose="020F0502020204030204" pitchFamily="34" charset="0"/>
              </a:rPr>
              <a:t>Introduction</a:t>
            </a:r>
          </a:p>
          <a:p>
            <a:pPr marL="355600" marR="5080" indent="-342900">
              <a:lnSpc>
                <a:spcPct val="150000"/>
              </a:lnSpc>
              <a:spcBef>
                <a:spcPts val="100"/>
              </a:spcBef>
              <a:buFont typeface="Wingdings" panose="05000000000000000000" pitchFamily="2" charset="2"/>
              <a:buChar char="Ø"/>
            </a:pPr>
            <a:r>
              <a:rPr lang="en-US" sz="2400" dirty="0">
                <a:ea typeface="Calibri" panose="020F0502020204030204" pitchFamily="34" charset="0"/>
                <a:cs typeface="Calibri" panose="020F0502020204030204" pitchFamily="34" charset="0"/>
              </a:rPr>
              <a:t>Importance of verbal communication</a:t>
            </a:r>
          </a:p>
          <a:p>
            <a:pPr marL="355600" marR="5080" indent="-342900">
              <a:lnSpc>
                <a:spcPct val="150000"/>
              </a:lnSpc>
              <a:spcBef>
                <a:spcPts val="100"/>
              </a:spcBef>
              <a:buFont typeface="Wingdings" panose="05000000000000000000" pitchFamily="2" charset="2"/>
              <a:buChar char="Ø"/>
            </a:pPr>
            <a:r>
              <a:rPr lang="en-US" sz="2400" dirty="0">
                <a:ea typeface="Calibri" panose="020F0502020204030204" pitchFamily="34" charset="0"/>
                <a:cs typeface="Calibri" panose="020F0502020204030204" pitchFamily="34" charset="0"/>
              </a:rPr>
              <a:t>Active listening</a:t>
            </a:r>
          </a:p>
          <a:p>
            <a:pPr marL="355600" marR="5080" indent="-342900">
              <a:lnSpc>
                <a:spcPct val="150000"/>
              </a:lnSpc>
              <a:spcBef>
                <a:spcPts val="100"/>
              </a:spcBef>
              <a:buFont typeface="Wingdings" panose="05000000000000000000" pitchFamily="2" charset="2"/>
              <a:buChar char="Ø"/>
            </a:pPr>
            <a:r>
              <a:rPr lang="en-US" sz="2400" dirty="0">
                <a:ea typeface="Calibri" panose="020F0502020204030204" pitchFamily="34" charset="0"/>
                <a:cs typeface="Calibri" panose="020F0502020204030204" pitchFamily="34" charset="0"/>
              </a:rPr>
              <a:t>Body language &amp; tone of voice</a:t>
            </a:r>
          </a:p>
          <a:p>
            <a:pPr marL="355600" marR="5080" indent="-342900">
              <a:lnSpc>
                <a:spcPct val="150000"/>
              </a:lnSpc>
              <a:spcBef>
                <a:spcPts val="100"/>
              </a:spcBef>
              <a:buFont typeface="Wingdings" panose="05000000000000000000" pitchFamily="2" charset="2"/>
              <a:buChar char="Ø"/>
            </a:pPr>
            <a:r>
              <a:rPr lang="en-US" sz="2400" dirty="0">
                <a:ea typeface="Calibri" panose="020F0502020204030204" pitchFamily="34" charset="0"/>
                <a:cs typeface="Calibri" panose="020F0502020204030204" pitchFamily="34" charset="0"/>
              </a:rPr>
              <a:t>Clarity &amp; conciseness</a:t>
            </a:r>
          </a:p>
          <a:p>
            <a:pPr marL="355600" marR="5080" indent="-342900">
              <a:lnSpc>
                <a:spcPct val="150000"/>
              </a:lnSpc>
              <a:spcBef>
                <a:spcPts val="100"/>
              </a:spcBef>
              <a:buFont typeface="Wingdings" panose="05000000000000000000" pitchFamily="2" charset="2"/>
              <a:buChar char="Ø"/>
            </a:pPr>
            <a:r>
              <a:rPr lang="en-US" sz="2400" kern="0" spc="-81" dirty="0">
                <a:ea typeface="Source Serif Pro Semi Bold" pitchFamily="34" charset="-122"/>
                <a:cs typeface="Source Serif Pro Semi Bold" pitchFamily="34" charset="-120"/>
              </a:rPr>
              <a:t>Adapting to your audience</a:t>
            </a:r>
          </a:p>
          <a:p>
            <a:pPr marL="355600" marR="5080" indent="-342900">
              <a:lnSpc>
                <a:spcPct val="150000"/>
              </a:lnSpc>
              <a:spcBef>
                <a:spcPts val="100"/>
              </a:spcBef>
              <a:buFont typeface="Wingdings" panose="05000000000000000000" pitchFamily="2" charset="2"/>
              <a:buChar char="Ø"/>
            </a:pPr>
            <a:endParaRPr lang="en-US" sz="2400" dirty="0">
              <a:latin typeface="+mj-lt"/>
              <a:ea typeface="Calibri" panose="020F0502020204030204" pitchFamily="34" charset="0"/>
              <a:cs typeface="Calibri" panose="020F0502020204030204" pitchFamily="34" charset="0"/>
            </a:endParaRPr>
          </a:p>
          <a:p>
            <a:endParaRPr lang="en-IN" sz="2400" dirty="0">
              <a:latin typeface="+mj-lt"/>
            </a:endParaRPr>
          </a:p>
        </p:txBody>
      </p:sp>
      <p:sp>
        <p:nvSpPr>
          <p:cNvPr id="4" name="Content Placeholder 3">
            <a:extLst>
              <a:ext uri="{FF2B5EF4-FFF2-40B4-BE49-F238E27FC236}">
                <a16:creationId xmlns:a16="http://schemas.microsoft.com/office/drawing/2014/main" id="{7667ECC3-0BAC-FC87-7733-15781F291506}"/>
              </a:ext>
            </a:extLst>
          </p:cNvPr>
          <p:cNvSpPr>
            <a:spLocks noGrp="1"/>
          </p:cNvSpPr>
          <p:nvPr>
            <p:ph sz="half" idx="2"/>
          </p:nvPr>
        </p:nvSpPr>
        <p:spPr/>
        <p:txBody>
          <a:bodyPr>
            <a:normAutofit/>
          </a:bodyPr>
          <a:lstStyle/>
          <a:p>
            <a:pPr marL="355600" marR="5080" indent="-342900">
              <a:lnSpc>
                <a:spcPct val="150000"/>
              </a:lnSpc>
              <a:spcBef>
                <a:spcPts val="100"/>
              </a:spcBef>
              <a:buFont typeface="Wingdings" panose="05000000000000000000" pitchFamily="2" charset="2"/>
              <a:buChar char="Ø"/>
            </a:pPr>
            <a:r>
              <a:rPr lang="en-US" sz="2400" kern="0" spc="-80" dirty="0">
                <a:ea typeface="Source Serif Pro Semi Bold" pitchFamily="34" charset="-122"/>
                <a:cs typeface="Source Serif Pro Semi Bold" pitchFamily="34" charset="-120"/>
              </a:rPr>
              <a:t>Handling difficult conversations</a:t>
            </a:r>
          </a:p>
          <a:p>
            <a:pPr marL="355600" marR="5080" indent="-342900">
              <a:lnSpc>
                <a:spcPct val="150000"/>
              </a:lnSpc>
              <a:spcBef>
                <a:spcPts val="100"/>
              </a:spcBef>
              <a:buFont typeface="Wingdings" panose="05000000000000000000" pitchFamily="2" charset="2"/>
              <a:buChar char="Ø"/>
            </a:pPr>
            <a:r>
              <a:rPr lang="en-US" sz="2400" kern="0" spc="-89" dirty="0">
                <a:ea typeface="Source Serif Pro Semi Bold" pitchFamily="34" charset="-122"/>
                <a:cs typeface="Source Serif Pro Semi Bold" pitchFamily="34" charset="-120"/>
              </a:rPr>
              <a:t>Storytelling techniques</a:t>
            </a:r>
            <a:endParaRPr lang="en-US" sz="2400" dirty="0"/>
          </a:p>
          <a:p>
            <a:pPr marL="355600" marR="5080" indent="-342900">
              <a:lnSpc>
                <a:spcPct val="150000"/>
              </a:lnSpc>
              <a:spcBef>
                <a:spcPts val="100"/>
              </a:spcBef>
              <a:buFont typeface="Wingdings" panose="05000000000000000000" pitchFamily="2" charset="2"/>
              <a:buChar char="Ø"/>
            </a:pPr>
            <a:r>
              <a:rPr lang="en-US" sz="2400" kern="0" spc="-80" dirty="0">
                <a:ea typeface="Source Serif Pro Semi Bold" pitchFamily="34" charset="-122"/>
              </a:rPr>
              <a:t>Confidence &amp; presence</a:t>
            </a:r>
            <a:endParaRPr lang="en-US" sz="2400" kern="0" spc="-80" dirty="0"/>
          </a:p>
          <a:p>
            <a:pPr marL="355600" marR="5080" indent="-342900">
              <a:lnSpc>
                <a:spcPct val="150000"/>
              </a:lnSpc>
              <a:spcBef>
                <a:spcPts val="100"/>
              </a:spcBef>
              <a:buFont typeface="Wingdings" panose="05000000000000000000" pitchFamily="2" charset="2"/>
              <a:buChar char="Ø"/>
            </a:pPr>
            <a:r>
              <a:rPr lang="en-US" sz="2400" dirty="0">
                <a:ea typeface="Calibri" panose="020F0502020204030204" pitchFamily="34" charset="0"/>
                <a:cs typeface="Calibri" panose="020F0502020204030204" pitchFamily="34" charset="0"/>
              </a:rPr>
              <a:t>Conclusion</a:t>
            </a:r>
          </a:p>
          <a:p>
            <a:pPr marL="355600" marR="5080" indent="-342900">
              <a:lnSpc>
                <a:spcPct val="150000"/>
              </a:lnSpc>
              <a:spcBef>
                <a:spcPts val="100"/>
              </a:spcBef>
              <a:buFont typeface="Wingdings" panose="05000000000000000000" pitchFamily="2" charset="2"/>
              <a:buChar char="Ø"/>
            </a:pPr>
            <a:r>
              <a:rPr lang="en-US" sz="2400" dirty="0">
                <a:ea typeface="Calibri" panose="020F0502020204030204" pitchFamily="34" charset="0"/>
                <a:cs typeface="Calibri" panose="020F0502020204030204" pitchFamily="34" charset="0"/>
              </a:rPr>
              <a:t>Quiz</a:t>
            </a:r>
          </a:p>
          <a:p>
            <a:endParaRPr lang="en-IN" sz="2400" dirty="0">
              <a:latin typeface="+mj-lt"/>
            </a:endParaRPr>
          </a:p>
        </p:txBody>
      </p:sp>
      <p:sp>
        <p:nvSpPr>
          <p:cNvPr id="8" name="Footer Placeholder 7"/>
          <p:cNvSpPr>
            <a:spLocks noGrp="1"/>
          </p:cNvSpPr>
          <p:nvPr>
            <p:ph type="ftr" sz="quarter" idx="11"/>
          </p:nvPr>
        </p:nvSpPr>
        <p:spPr/>
        <p:txBody>
          <a:bodyPr/>
          <a:lstStyle/>
          <a:p>
            <a:pPr marL="12700">
              <a:lnSpc>
                <a:spcPts val="1430"/>
              </a:lnSpc>
            </a:pPr>
            <a:r>
              <a:rPr lang="en-US" dirty="0">
                <a:latin typeface="Arial MT"/>
              </a:rPr>
              <a:t>Government Dental College &amp; Hospital, Mumbai</a:t>
            </a:r>
          </a:p>
        </p:txBody>
      </p:sp>
      <p:pic>
        <p:nvPicPr>
          <p:cNvPr id="6" name="2nd-1">
            <a:hlinkClick r:id="" action="ppaction://media"/>
            <a:extLst>
              <a:ext uri="{FF2B5EF4-FFF2-40B4-BE49-F238E27FC236}">
                <a16:creationId xmlns:a16="http://schemas.microsoft.com/office/drawing/2014/main" id="{E18BD1BC-031D-610A-B74A-0EEA45FF2F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91200" y="3124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178"/>
    </mc:Choice>
    <mc:Fallback xmlns="">
      <p:transition spd="slow" advTm="7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51" objId="6"/>
        <p14:stopEvt time="6855"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838200"/>
            <a:ext cx="3290570" cy="567463"/>
          </a:xfrm>
          <a:prstGeom prst="rect">
            <a:avLst/>
          </a:prstGeom>
        </p:spPr>
        <p:txBody>
          <a:bodyPr vert="horz" wrap="square" lIns="0" tIns="13335" rIns="0" bIns="0" rtlCol="0">
            <a:spAutoFit/>
          </a:bodyPr>
          <a:lstStyle/>
          <a:p>
            <a:pPr marL="12700">
              <a:lnSpc>
                <a:spcPct val="100000"/>
              </a:lnSpc>
              <a:spcBef>
                <a:spcPts val="105"/>
              </a:spcBef>
            </a:pPr>
            <a:r>
              <a:rPr lang="en-US" sz="3600" b="1" spc="-30" dirty="0">
                <a:solidFill>
                  <a:srgbClr val="7030A0"/>
                </a:solidFill>
                <a:latin typeface="+mn-lt"/>
              </a:rPr>
              <a:t>INTRODUCTION</a:t>
            </a:r>
            <a:endParaRPr sz="3600" b="1" dirty="0">
              <a:solidFill>
                <a:srgbClr val="7030A0"/>
              </a:solidFill>
              <a:latin typeface="+mn-lt"/>
            </a:endParaRPr>
          </a:p>
        </p:txBody>
      </p:sp>
      <p:sp>
        <p:nvSpPr>
          <p:cNvPr id="3" name="object 3"/>
          <p:cNvSpPr txBox="1"/>
          <p:nvPr/>
        </p:nvSpPr>
        <p:spPr>
          <a:xfrm>
            <a:off x="381000" y="1600200"/>
            <a:ext cx="10744200" cy="4017575"/>
          </a:xfrm>
          <a:prstGeom prst="rect">
            <a:avLst/>
          </a:prstGeom>
        </p:spPr>
        <p:txBody>
          <a:bodyPr vert="horz" wrap="square" lIns="0" tIns="194945" rIns="0" bIns="0" rtlCol="0">
            <a:spAutoFit/>
          </a:bodyPr>
          <a:lstStyle/>
          <a:p>
            <a:pPr marL="285750" indent="-285750">
              <a:lnSpc>
                <a:spcPct val="150000"/>
              </a:lnSpc>
              <a:buFont typeface="Wingdings" panose="05000000000000000000" pitchFamily="2" charset="2"/>
              <a:buChar char="Ø"/>
            </a:pPr>
            <a:r>
              <a:rPr lang="en-US" sz="2400" dirty="0"/>
              <a:t>Verbal communication is the foundation of effective interaction, both personally and professionally.</a:t>
            </a:r>
          </a:p>
          <a:p>
            <a:pPr marL="285750" indent="-285750">
              <a:lnSpc>
                <a:spcPct val="150000"/>
              </a:lnSpc>
              <a:buFont typeface="Wingdings" panose="05000000000000000000" pitchFamily="2" charset="2"/>
              <a:buChar char="Ø"/>
            </a:pPr>
            <a:endParaRPr lang="en-US" sz="2400" dirty="0"/>
          </a:p>
          <a:p>
            <a:pPr marL="285750" indent="-285750">
              <a:lnSpc>
                <a:spcPct val="150000"/>
              </a:lnSpc>
              <a:buFont typeface="Wingdings" panose="05000000000000000000" pitchFamily="2" charset="2"/>
              <a:buChar char="Ø"/>
            </a:pPr>
            <a:r>
              <a:rPr lang="en-US" sz="2400" dirty="0"/>
              <a:t>It involves more than just speaking—it includes tone, clarity, and active listening.</a:t>
            </a:r>
            <a:br>
              <a:rPr lang="en-US" sz="2400" dirty="0"/>
            </a:br>
            <a:endParaRPr lang="en-US" sz="2400" dirty="0"/>
          </a:p>
          <a:p>
            <a:pPr marL="285750" indent="-285750">
              <a:lnSpc>
                <a:spcPct val="150000"/>
              </a:lnSpc>
              <a:buFont typeface="Wingdings" panose="05000000000000000000" pitchFamily="2" charset="2"/>
              <a:buChar char="Ø"/>
            </a:pPr>
            <a:r>
              <a:rPr lang="en-US" sz="2400" dirty="0"/>
              <a:t>Mastering verbal communication enhances understanding, builds relationships, and drives collaboration.</a:t>
            </a:r>
          </a:p>
        </p:txBody>
      </p:sp>
      <p:pic>
        <p:nvPicPr>
          <p:cNvPr id="5" name="Picture 4">
            <a:extLst>
              <a:ext uri="{FF2B5EF4-FFF2-40B4-BE49-F238E27FC236}">
                <a16:creationId xmlns:a16="http://schemas.microsoft.com/office/drawing/2014/main" id="{B9D177DA-3991-51A7-992C-5FA611368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7" name="Footer Placeholder 6"/>
          <p:cNvSpPr>
            <a:spLocks noGrp="1"/>
          </p:cNvSpPr>
          <p:nvPr>
            <p:ph type="ftr" sz="quarter" idx="11"/>
          </p:nvPr>
        </p:nvSpPr>
        <p:spPr/>
        <p:txBody>
          <a:bodyPr/>
          <a:lstStyle/>
          <a:p>
            <a:pPr marL="12700">
              <a:lnSpc>
                <a:spcPts val="1430"/>
              </a:lnSpc>
            </a:pPr>
            <a:r>
              <a:rPr lang="en-US" dirty="0">
                <a:latin typeface="Arial MT"/>
              </a:rPr>
              <a:t>Government Dental College &amp; Hospital, Mumbai</a:t>
            </a:r>
          </a:p>
        </p:txBody>
      </p:sp>
      <p:sp>
        <p:nvSpPr>
          <p:cNvPr id="4" name="Rectangle 3">
            <a:extLst>
              <a:ext uri="{FF2B5EF4-FFF2-40B4-BE49-F238E27FC236}">
                <a16:creationId xmlns:a16="http://schemas.microsoft.com/office/drawing/2014/main" id="{E1D90D55-2367-57A0-8576-D49E69ED67E8}"/>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3rd">
            <a:hlinkClick r:id="" action="ppaction://media"/>
            <a:extLst>
              <a:ext uri="{FF2B5EF4-FFF2-40B4-BE49-F238E27FC236}">
                <a16:creationId xmlns:a16="http://schemas.microsoft.com/office/drawing/2014/main" id="{579AE1C2-6E55-01D3-6EDB-59E6328FF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78"/>
    </mc:Choice>
    <mc:Fallback xmlns="">
      <p:transition spd="slow" advTm="3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5" objId="6"/>
        <p14:stopEvt time="34944"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1970" y="726487"/>
            <a:ext cx="9231630" cy="645113"/>
          </a:xfrm>
          <a:prstGeom prst="rect">
            <a:avLst/>
          </a:prstGeom>
        </p:spPr>
        <p:txBody>
          <a:bodyPr vert="horz" wrap="square" lIns="0" tIns="13335" rIns="0" bIns="0" rtlCol="0">
            <a:spAutoFit/>
          </a:bodyPr>
          <a:lstStyle/>
          <a:p>
            <a:pPr marL="0" indent="0">
              <a:lnSpc>
                <a:spcPts val="5250"/>
              </a:lnSpc>
              <a:buNone/>
            </a:pPr>
            <a:r>
              <a:rPr lang="en-US" sz="3600" b="1" kern="0" spc="-84" dirty="0">
                <a:solidFill>
                  <a:srgbClr val="7030A0"/>
                </a:solidFill>
                <a:ea typeface="Source Serif Pro Semi Bold" pitchFamily="34" charset="-122"/>
                <a:cs typeface="Source Serif Pro Semi Bold" pitchFamily="34" charset="-120"/>
              </a:rPr>
              <a:t>IMPORTANCE OF VERBAL COMMUNICATION</a:t>
            </a:r>
            <a:endParaRPr lang="en-US" sz="3600" b="1" dirty="0">
              <a:solidFill>
                <a:srgbClr val="7030A0"/>
              </a:solidFill>
            </a:endParaRPr>
          </a:p>
        </p:txBody>
      </p:sp>
      <p:pic>
        <p:nvPicPr>
          <p:cNvPr id="5" name="Picture 4">
            <a:extLst>
              <a:ext uri="{FF2B5EF4-FFF2-40B4-BE49-F238E27FC236}">
                <a16:creationId xmlns:a16="http://schemas.microsoft.com/office/drawing/2014/main" id="{93E71E33-D793-DC7F-36C2-30636F709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p:cNvSpPr>
            <a:spLocks noGrp="1"/>
          </p:cNvSpPr>
          <p:nvPr>
            <p:ph type="ftr" sz="quarter" idx="5"/>
          </p:nvPr>
        </p:nvSpPr>
        <p:spPr/>
        <p:txBody>
          <a:bodyPr/>
          <a:lstStyle/>
          <a:p>
            <a:pPr marL="12700">
              <a:lnSpc>
                <a:spcPts val="1430"/>
              </a:lnSpc>
            </a:pPr>
            <a:r>
              <a:rPr lang="en-US" dirty="0"/>
              <a:t>Government Dental College &amp; Hospital, Mumbai</a:t>
            </a:r>
            <a:endParaRPr lang="en-IN" dirty="0"/>
          </a:p>
        </p:txBody>
      </p:sp>
      <p:sp>
        <p:nvSpPr>
          <p:cNvPr id="24" name="Text 0">
            <a:extLst>
              <a:ext uri="{FF2B5EF4-FFF2-40B4-BE49-F238E27FC236}">
                <a16:creationId xmlns:a16="http://schemas.microsoft.com/office/drawing/2014/main" id="{909C3D3A-DE8F-A261-2CD3-561F86390D20}"/>
              </a:ext>
            </a:extLst>
          </p:cNvPr>
          <p:cNvSpPr/>
          <p:nvPr/>
        </p:nvSpPr>
        <p:spPr>
          <a:xfrm>
            <a:off x="794385" y="986314"/>
            <a:ext cx="7555230" cy="1335167"/>
          </a:xfrm>
          <a:prstGeom prst="rect">
            <a:avLst/>
          </a:prstGeom>
          <a:noFill/>
          <a:ln/>
        </p:spPr>
        <p:txBody>
          <a:bodyPr wrap="square" lIns="0" tIns="0" rIns="0" bIns="0" rtlCol="0" anchor="t"/>
          <a:lstStyle/>
          <a:p>
            <a:pPr marL="0" indent="0">
              <a:lnSpc>
                <a:spcPts val="5250"/>
              </a:lnSpc>
              <a:buNone/>
            </a:pPr>
            <a:endParaRPr lang="en-US" dirty="0">
              <a:solidFill>
                <a:srgbClr val="7030A0"/>
              </a:solidFill>
            </a:endParaRPr>
          </a:p>
        </p:txBody>
      </p:sp>
      <p:sp>
        <p:nvSpPr>
          <p:cNvPr id="25" name="Shape 1">
            <a:extLst>
              <a:ext uri="{FF2B5EF4-FFF2-40B4-BE49-F238E27FC236}">
                <a16:creationId xmlns:a16="http://schemas.microsoft.com/office/drawing/2014/main" id="{BE43718C-48CF-6528-D1B8-76BB811F6EAF}"/>
              </a:ext>
            </a:extLst>
          </p:cNvPr>
          <p:cNvSpPr/>
          <p:nvPr/>
        </p:nvSpPr>
        <p:spPr>
          <a:xfrm>
            <a:off x="990600" y="2074783"/>
            <a:ext cx="510659" cy="510659"/>
          </a:xfrm>
          <a:prstGeom prst="roundRect">
            <a:avLst>
              <a:gd name="adj" fmla="val 18668"/>
            </a:avLst>
          </a:prstGeom>
          <a:solidFill>
            <a:srgbClr val="F0D4F7"/>
          </a:solidFill>
          <a:ln w="7620">
            <a:solidFill>
              <a:srgbClr val="D6BADD"/>
            </a:solidFill>
            <a:prstDash val="solid"/>
          </a:ln>
        </p:spPr>
      </p:sp>
      <p:sp>
        <p:nvSpPr>
          <p:cNvPr id="26" name="Text 2">
            <a:extLst>
              <a:ext uri="{FF2B5EF4-FFF2-40B4-BE49-F238E27FC236}">
                <a16:creationId xmlns:a16="http://schemas.microsoft.com/office/drawing/2014/main" id="{B74F7E74-F93B-60BC-F047-296B7274CABE}"/>
              </a:ext>
            </a:extLst>
          </p:cNvPr>
          <p:cNvSpPr/>
          <p:nvPr/>
        </p:nvSpPr>
        <p:spPr>
          <a:xfrm>
            <a:off x="1165741" y="2169914"/>
            <a:ext cx="160258" cy="320397"/>
          </a:xfrm>
          <a:prstGeom prst="rect">
            <a:avLst/>
          </a:prstGeom>
          <a:noFill/>
          <a:ln/>
        </p:spPr>
        <p:txBody>
          <a:bodyPr wrap="none" lIns="0" tIns="0" rIns="0" bIns="0" rtlCol="0" anchor="t"/>
          <a:lstStyle/>
          <a:p>
            <a:pPr marL="0" indent="0" algn="ctr">
              <a:lnSpc>
                <a:spcPts val="2500"/>
              </a:lnSpc>
              <a:buNone/>
            </a:pPr>
            <a:r>
              <a:rPr lang="en-US" kern="0" spc="-50" dirty="0">
                <a:ea typeface="Source Serif Pro Semi Bold" pitchFamily="34" charset="-122"/>
                <a:cs typeface="Source Serif Pro Semi Bold" pitchFamily="34" charset="-120"/>
              </a:rPr>
              <a:t>1</a:t>
            </a:r>
            <a:endParaRPr lang="en-US" dirty="0"/>
          </a:p>
        </p:txBody>
      </p:sp>
      <p:sp>
        <p:nvSpPr>
          <p:cNvPr id="27" name="Text 3">
            <a:extLst>
              <a:ext uri="{FF2B5EF4-FFF2-40B4-BE49-F238E27FC236}">
                <a16:creationId xmlns:a16="http://schemas.microsoft.com/office/drawing/2014/main" id="{DD9D5172-3168-EF1D-389C-98FC3A8B25C5}"/>
              </a:ext>
            </a:extLst>
          </p:cNvPr>
          <p:cNvSpPr/>
          <p:nvPr/>
        </p:nvSpPr>
        <p:spPr>
          <a:xfrm>
            <a:off x="1728192" y="2074783"/>
            <a:ext cx="2670334" cy="333732"/>
          </a:xfrm>
          <a:prstGeom prst="rect">
            <a:avLst/>
          </a:prstGeom>
          <a:noFill/>
          <a:ln/>
        </p:spPr>
        <p:txBody>
          <a:bodyPr wrap="none" lIns="0" tIns="0" rIns="0" bIns="0" rtlCol="0" anchor="t"/>
          <a:lstStyle/>
          <a:p>
            <a:pPr marL="0" indent="0">
              <a:lnSpc>
                <a:spcPts val="2600"/>
              </a:lnSpc>
              <a:buNone/>
            </a:pPr>
            <a:r>
              <a:rPr lang="en-US" kern="0" spc="-42" dirty="0">
                <a:ea typeface="Source Serif Pro Semi Bold" pitchFamily="34" charset="-122"/>
                <a:cs typeface="Source Serif Pro Semi Bold" pitchFamily="34" charset="-120"/>
              </a:rPr>
              <a:t>Building Relationships</a:t>
            </a:r>
            <a:endParaRPr lang="en-US" dirty="0"/>
          </a:p>
        </p:txBody>
      </p:sp>
      <p:sp>
        <p:nvSpPr>
          <p:cNvPr id="28" name="Text 4">
            <a:extLst>
              <a:ext uri="{FF2B5EF4-FFF2-40B4-BE49-F238E27FC236}">
                <a16:creationId xmlns:a16="http://schemas.microsoft.com/office/drawing/2014/main" id="{AFFC5775-19DC-D68C-D68B-36323DD28057}"/>
              </a:ext>
            </a:extLst>
          </p:cNvPr>
          <p:cNvSpPr/>
          <p:nvPr/>
        </p:nvSpPr>
        <p:spPr>
          <a:xfrm>
            <a:off x="1728192" y="2544604"/>
            <a:ext cx="2926556" cy="1089065"/>
          </a:xfrm>
          <a:prstGeom prst="rect">
            <a:avLst/>
          </a:prstGeom>
          <a:noFill/>
          <a:ln/>
        </p:spPr>
        <p:txBody>
          <a:bodyPr wrap="square" lIns="0" tIns="0" rIns="0" bIns="0" rtlCol="0" anchor="t"/>
          <a:lstStyle/>
          <a:p>
            <a:pPr marL="0" indent="0">
              <a:lnSpc>
                <a:spcPts val="2850"/>
              </a:lnSpc>
              <a:buNone/>
            </a:pPr>
            <a:r>
              <a:rPr lang="en-US" kern="0" spc="-36" dirty="0">
                <a:ea typeface="Source Sans Pro" pitchFamily="34" charset="-122"/>
                <a:cs typeface="Source Sans Pro" pitchFamily="34" charset="-120"/>
              </a:rPr>
              <a:t>Verbal communication helps us connect with others, build trust, and foster strong relationships.</a:t>
            </a:r>
            <a:endParaRPr lang="en-US" dirty="0"/>
          </a:p>
        </p:txBody>
      </p:sp>
      <p:sp>
        <p:nvSpPr>
          <p:cNvPr id="29" name="Shape 5">
            <a:extLst>
              <a:ext uri="{FF2B5EF4-FFF2-40B4-BE49-F238E27FC236}">
                <a16:creationId xmlns:a16="http://schemas.microsoft.com/office/drawing/2014/main" id="{4F01C4E8-41F3-1344-4A2E-716F7BDE0D97}"/>
              </a:ext>
            </a:extLst>
          </p:cNvPr>
          <p:cNvSpPr/>
          <p:nvPr/>
        </p:nvSpPr>
        <p:spPr>
          <a:xfrm>
            <a:off x="4881682" y="2074783"/>
            <a:ext cx="510659" cy="510659"/>
          </a:xfrm>
          <a:prstGeom prst="roundRect">
            <a:avLst>
              <a:gd name="adj" fmla="val 18668"/>
            </a:avLst>
          </a:prstGeom>
          <a:solidFill>
            <a:srgbClr val="F0D4F7"/>
          </a:solidFill>
          <a:ln w="7620">
            <a:solidFill>
              <a:srgbClr val="D6BADD"/>
            </a:solidFill>
            <a:prstDash val="solid"/>
          </a:ln>
        </p:spPr>
      </p:sp>
      <p:sp>
        <p:nvSpPr>
          <p:cNvPr id="30" name="Text 6">
            <a:extLst>
              <a:ext uri="{FF2B5EF4-FFF2-40B4-BE49-F238E27FC236}">
                <a16:creationId xmlns:a16="http://schemas.microsoft.com/office/drawing/2014/main" id="{1D7E39C7-575E-CC3D-A67F-4A11E4DF720E}"/>
              </a:ext>
            </a:extLst>
          </p:cNvPr>
          <p:cNvSpPr/>
          <p:nvPr/>
        </p:nvSpPr>
        <p:spPr>
          <a:xfrm>
            <a:off x="5056823" y="2169914"/>
            <a:ext cx="160258" cy="320397"/>
          </a:xfrm>
          <a:prstGeom prst="rect">
            <a:avLst/>
          </a:prstGeom>
          <a:noFill/>
          <a:ln/>
        </p:spPr>
        <p:txBody>
          <a:bodyPr wrap="none" lIns="0" tIns="0" rIns="0" bIns="0" rtlCol="0" anchor="t"/>
          <a:lstStyle/>
          <a:p>
            <a:pPr marL="0" indent="0" algn="ctr">
              <a:lnSpc>
                <a:spcPts val="2500"/>
              </a:lnSpc>
              <a:buNone/>
            </a:pPr>
            <a:r>
              <a:rPr lang="en-US" kern="0" spc="-50" dirty="0">
                <a:ea typeface="Source Serif Pro Semi Bold" pitchFamily="34" charset="-122"/>
                <a:cs typeface="Source Serif Pro Semi Bold" pitchFamily="34" charset="-120"/>
              </a:rPr>
              <a:t>2</a:t>
            </a:r>
            <a:endParaRPr lang="en-US" dirty="0"/>
          </a:p>
        </p:txBody>
      </p:sp>
      <p:sp>
        <p:nvSpPr>
          <p:cNvPr id="31" name="Text 7">
            <a:extLst>
              <a:ext uri="{FF2B5EF4-FFF2-40B4-BE49-F238E27FC236}">
                <a16:creationId xmlns:a16="http://schemas.microsoft.com/office/drawing/2014/main" id="{66439BEB-7436-6CF7-A745-64C394620DAA}"/>
              </a:ext>
            </a:extLst>
          </p:cNvPr>
          <p:cNvSpPr/>
          <p:nvPr/>
        </p:nvSpPr>
        <p:spPr>
          <a:xfrm>
            <a:off x="5619274" y="2074783"/>
            <a:ext cx="2670334" cy="333732"/>
          </a:xfrm>
          <a:prstGeom prst="rect">
            <a:avLst/>
          </a:prstGeom>
          <a:noFill/>
          <a:ln/>
        </p:spPr>
        <p:txBody>
          <a:bodyPr wrap="none" lIns="0" tIns="0" rIns="0" bIns="0" rtlCol="0" anchor="t"/>
          <a:lstStyle/>
          <a:p>
            <a:pPr marL="0" indent="0">
              <a:lnSpc>
                <a:spcPts val="2600"/>
              </a:lnSpc>
              <a:buNone/>
            </a:pPr>
            <a:r>
              <a:rPr lang="en-US" kern="0" spc="-42" dirty="0">
                <a:ea typeface="Source Serif Pro Semi Bold" pitchFamily="34" charset="-122"/>
                <a:cs typeface="Source Serif Pro Semi Bold" pitchFamily="34" charset="-120"/>
              </a:rPr>
              <a:t>Sharing Information</a:t>
            </a:r>
            <a:endParaRPr lang="en-US" dirty="0"/>
          </a:p>
        </p:txBody>
      </p:sp>
      <p:sp>
        <p:nvSpPr>
          <p:cNvPr id="32" name="Text 8">
            <a:extLst>
              <a:ext uri="{FF2B5EF4-FFF2-40B4-BE49-F238E27FC236}">
                <a16:creationId xmlns:a16="http://schemas.microsoft.com/office/drawing/2014/main" id="{904DCE30-9CC4-DC94-6146-9AEB39FB73A3}"/>
              </a:ext>
            </a:extLst>
          </p:cNvPr>
          <p:cNvSpPr/>
          <p:nvPr/>
        </p:nvSpPr>
        <p:spPr>
          <a:xfrm>
            <a:off x="5619274" y="2544604"/>
            <a:ext cx="2926556" cy="1089065"/>
          </a:xfrm>
          <a:prstGeom prst="rect">
            <a:avLst/>
          </a:prstGeom>
          <a:noFill/>
          <a:ln/>
        </p:spPr>
        <p:txBody>
          <a:bodyPr wrap="square" lIns="0" tIns="0" rIns="0" bIns="0" rtlCol="0" anchor="t"/>
          <a:lstStyle/>
          <a:p>
            <a:pPr marL="0" indent="0">
              <a:lnSpc>
                <a:spcPts val="2850"/>
              </a:lnSpc>
              <a:buNone/>
            </a:pPr>
            <a:r>
              <a:rPr lang="en-US" kern="0" spc="-36" dirty="0">
                <a:ea typeface="Source Sans Pro" pitchFamily="34" charset="-122"/>
                <a:cs typeface="Source Sans Pro" pitchFamily="34" charset="-120"/>
              </a:rPr>
              <a:t>It allows us to convey ideas, instructions, and knowledge clearly and effectively.</a:t>
            </a:r>
            <a:endParaRPr lang="en-US" dirty="0"/>
          </a:p>
        </p:txBody>
      </p:sp>
      <p:sp>
        <p:nvSpPr>
          <p:cNvPr id="33" name="Shape 9">
            <a:extLst>
              <a:ext uri="{FF2B5EF4-FFF2-40B4-BE49-F238E27FC236}">
                <a16:creationId xmlns:a16="http://schemas.microsoft.com/office/drawing/2014/main" id="{B28C652B-B2F0-78E1-C7AA-B905A115892C}"/>
              </a:ext>
            </a:extLst>
          </p:cNvPr>
          <p:cNvSpPr/>
          <p:nvPr/>
        </p:nvSpPr>
        <p:spPr>
          <a:xfrm>
            <a:off x="990600" y="4115872"/>
            <a:ext cx="510659" cy="510659"/>
          </a:xfrm>
          <a:prstGeom prst="roundRect">
            <a:avLst>
              <a:gd name="adj" fmla="val 18668"/>
            </a:avLst>
          </a:prstGeom>
          <a:solidFill>
            <a:srgbClr val="F0D4F7"/>
          </a:solidFill>
          <a:ln w="7620">
            <a:solidFill>
              <a:srgbClr val="D6BADD"/>
            </a:solidFill>
            <a:prstDash val="solid"/>
          </a:ln>
        </p:spPr>
      </p:sp>
      <p:sp>
        <p:nvSpPr>
          <p:cNvPr id="34" name="Text 10">
            <a:extLst>
              <a:ext uri="{FF2B5EF4-FFF2-40B4-BE49-F238E27FC236}">
                <a16:creationId xmlns:a16="http://schemas.microsoft.com/office/drawing/2014/main" id="{13353655-1E01-0187-C12C-3571EA63C171}"/>
              </a:ext>
            </a:extLst>
          </p:cNvPr>
          <p:cNvSpPr/>
          <p:nvPr/>
        </p:nvSpPr>
        <p:spPr>
          <a:xfrm>
            <a:off x="1165741" y="4211003"/>
            <a:ext cx="160258" cy="320397"/>
          </a:xfrm>
          <a:prstGeom prst="rect">
            <a:avLst/>
          </a:prstGeom>
          <a:noFill/>
          <a:ln/>
        </p:spPr>
        <p:txBody>
          <a:bodyPr wrap="none" lIns="0" tIns="0" rIns="0" bIns="0" rtlCol="0" anchor="t"/>
          <a:lstStyle/>
          <a:p>
            <a:pPr marL="0" indent="0" algn="ctr">
              <a:lnSpc>
                <a:spcPts val="2500"/>
              </a:lnSpc>
              <a:buNone/>
            </a:pPr>
            <a:r>
              <a:rPr lang="en-US" kern="0" spc="-50" dirty="0">
                <a:ea typeface="Source Serif Pro Semi Bold" pitchFamily="34" charset="-122"/>
                <a:cs typeface="Source Serif Pro Semi Bold" pitchFamily="34" charset="-120"/>
              </a:rPr>
              <a:t>3</a:t>
            </a:r>
            <a:endParaRPr lang="en-US" dirty="0"/>
          </a:p>
        </p:txBody>
      </p:sp>
      <p:sp>
        <p:nvSpPr>
          <p:cNvPr id="35" name="Text 11">
            <a:extLst>
              <a:ext uri="{FF2B5EF4-FFF2-40B4-BE49-F238E27FC236}">
                <a16:creationId xmlns:a16="http://schemas.microsoft.com/office/drawing/2014/main" id="{16AEF8B0-A432-99CA-326A-BDB9A1A0CDD3}"/>
              </a:ext>
            </a:extLst>
          </p:cNvPr>
          <p:cNvSpPr/>
          <p:nvPr/>
        </p:nvSpPr>
        <p:spPr>
          <a:xfrm>
            <a:off x="1728192" y="4115872"/>
            <a:ext cx="2670334" cy="333732"/>
          </a:xfrm>
          <a:prstGeom prst="rect">
            <a:avLst/>
          </a:prstGeom>
          <a:noFill/>
          <a:ln/>
        </p:spPr>
        <p:txBody>
          <a:bodyPr wrap="none" lIns="0" tIns="0" rIns="0" bIns="0" rtlCol="0" anchor="t"/>
          <a:lstStyle/>
          <a:p>
            <a:pPr marL="0" indent="0">
              <a:lnSpc>
                <a:spcPts val="2600"/>
              </a:lnSpc>
              <a:buNone/>
            </a:pPr>
            <a:r>
              <a:rPr lang="en-US" kern="0" spc="-42" dirty="0">
                <a:ea typeface="Source Serif Pro Semi Bold" pitchFamily="34" charset="-122"/>
                <a:cs typeface="Source Serif Pro Semi Bold" pitchFamily="34" charset="-120"/>
              </a:rPr>
              <a:t>Resolving Conflicts</a:t>
            </a:r>
            <a:endParaRPr lang="en-US" dirty="0"/>
          </a:p>
        </p:txBody>
      </p:sp>
      <p:sp>
        <p:nvSpPr>
          <p:cNvPr id="36" name="Text 12">
            <a:extLst>
              <a:ext uri="{FF2B5EF4-FFF2-40B4-BE49-F238E27FC236}">
                <a16:creationId xmlns:a16="http://schemas.microsoft.com/office/drawing/2014/main" id="{957110BA-CD80-2C8A-DD84-D588D4DED8BE}"/>
              </a:ext>
            </a:extLst>
          </p:cNvPr>
          <p:cNvSpPr/>
          <p:nvPr/>
        </p:nvSpPr>
        <p:spPr>
          <a:xfrm>
            <a:off x="1728192" y="4585692"/>
            <a:ext cx="2926556" cy="1815108"/>
          </a:xfrm>
          <a:prstGeom prst="rect">
            <a:avLst/>
          </a:prstGeom>
          <a:noFill/>
          <a:ln/>
        </p:spPr>
        <p:txBody>
          <a:bodyPr wrap="square" lIns="0" tIns="0" rIns="0" bIns="0" rtlCol="0" anchor="t"/>
          <a:lstStyle/>
          <a:p>
            <a:pPr marL="0" indent="0">
              <a:lnSpc>
                <a:spcPts val="2850"/>
              </a:lnSpc>
              <a:buNone/>
            </a:pPr>
            <a:r>
              <a:rPr lang="en-US" kern="0" spc="-36" dirty="0">
                <a:ea typeface="Source Sans Pro" pitchFamily="34" charset="-122"/>
                <a:cs typeface="Source Sans Pro" pitchFamily="34" charset="-120"/>
              </a:rPr>
              <a:t>Effective communication skills are essential for resolving conflicts, finding common ground, and reaching mutually beneficial outcomes.</a:t>
            </a:r>
            <a:endParaRPr lang="en-US" dirty="0"/>
          </a:p>
        </p:txBody>
      </p:sp>
      <p:sp>
        <p:nvSpPr>
          <p:cNvPr id="37" name="Shape 13">
            <a:extLst>
              <a:ext uri="{FF2B5EF4-FFF2-40B4-BE49-F238E27FC236}">
                <a16:creationId xmlns:a16="http://schemas.microsoft.com/office/drawing/2014/main" id="{DDD79D47-30B4-BFE4-D7C7-12A0D3506F50}"/>
              </a:ext>
            </a:extLst>
          </p:cNvPr>
          <p:cNvSpPr/>
          <p:nvPr/>
        </p:nvSpPr>
        <p:spPr>
          <a:xfrm>
            <a:off x="4881682" y="4115872"/>
            <a:ext cx="510659" cy="510659"/>
          </a:xfrm>
          <a:prstGeom prst="roundRect">
            <a:avLst>
              <a:gd name="adj" fmla="val 18668"/>
            </a:avLst>
          </a:prstGeom>
          <a:solidFill>
            <a:srgbClr val="F0D4F7"/>
          </a:solidFill>
          <a:ln w="7620">
            <a:solidFill>
              <a:srgbClr val="D6BADD"/>
            </a:solidFill>
            <a:prstDash val="solid"/>
          </a:ln>
        </p:spPr>
      </p:sp>
      <p:sp>
        <p:nvSpPr>
          <p:cNvPr id="38" name="Text 14">
            <a:extLst>
              <a:ext uri="{FF2B5EF4-FFF2-40B4-BE49-F238E27FC236}">
                <a16:creationId xmlns:a16="http://schemas.microsoft.com/office/drawing/2014/main" id="{195673A5-9FDB-7FF0-229E-DD180008CA46}"/>
              </a:ext>
            </a:extLst>
          </p:cNvPr>
          <p:cNvSpPr/>
          <p:nvPr/>
        </p:nvSpPr>
        <p:spPr>
          <a:xfrm>
            <a:off x="5056823" y="4211003"/>
            <a:ext cx="160258" cy="320397"/>
          </a:xfrm>
          <a:prstGeom prst="rect">
            <a:avLst/>
          </a:prstGeom>
          <a:noFill/>
          <a:ln/>
        </p:spPr>
        <p:txBody>
          <a:bodyPr wrap="none" lIns="0" tIns="0" rIns="0" bIns="0" rtlCol="0" anchor="t"/>
          <a:lstStyle/>
          <a:p>
            <a:pPr marL="0" indent="0" algn="ctr">
              <a:lnSpc>
                <a:spcPts val="2500"/>
              </a:lnSpc>
              <a:buNone/>
            </a:pPr>
            <a:r>
              <a:rPr lang="en-US" kern="0" spc="-50" dirty="0">
                <a:ea typeface="Source Serif Pro Semi Bold" pitchFamily="34" charset="-122"/>
                <a:cs typeface="Source Serif Pro Semi Bold" pitchFamily="34" charset="-120"/>
              </a:rPr>
              <a:t>4</a:t>
            </a:r>
            <a:endParaRPr lang="en-US" dirty="0"/>
          </a:p>
        </p:txBody>
      </p:sp>
      <p:sp>
        <p:nvSpPr>
          <p:cNvPr id="39" name="Text 15">
            <a:extLst>
              <a:ext uri="{FF2B5EF4-FFF2-40B4-BE49-F238E27FC236}">
                <a16:creationId xmlns:a16="http://schemas.microsoft.com/office/drawing/2014/main" id="{DE1DEE2C-4687-4C64-E251-B9E4634C8CD4}"/>
              </a:ext>
            </a:extLst>
          </p:cNvPr>
          <p:cNvSpPr/>
          <p:nvPr/>
        </p:nvSpPr>
        <p:spPr>
          <a:xfrm>
            <a:off x="5619274" y="4115872"/>
            <a:ext cx="2670334" cy="333732"/>
          </a:xfrm>
          <a:prstGeom prst="rect">
            <a:avLst/>
          </a:prstGeom>
          <a:noFill/>
          <a:ln/>
        </p:spPr>
        <p:txBody>
          <a:bodyPr wrap="none" lIns="0" tIns="0" rIns="0" bIns="0" rtlCol="0" anchor="t"/>
          <a:lstStyle/>
          <a:p>
            <a:pPr marL="0" indent="0">
              <a:lnSpc>
                <a:spcPts val="2600"/>
              </a:lnSpc>
              <a:buNone/>
            </a:pPr>
            <a:r>
              <a:rPr lang="en-US" kern="0" spc="-42" dirty="0">
                <a:ea typeface="Source Serif Pro Semi Bold" pitchFamily="34" charset="-122"/>
                <a:cs typeface="Source Serif Pro Semi Bold" pitchFamily="34" charset="-120"/>
              </a:rPr>
              <a:t>Influencing Others</a:t>
            </a:r>
            <a:endParaRPr lang="en-US" dirty="0"/>
          </a:p>
        </p:txBody>
      </p:sp>
      <p:sp>
        <p:nvSpPr>
          <p:cNvPr id="40" name="Text 16">
            <a:extLst>
              <a:ext uri="{FF2B5EF4-FFF2-40B4-BE49-F238E27FC236}">
                <a16:creationId xmlns:a16="http://schemas.microsoft.com/office/drawing/2014/main" id="{5D4DA622-0ADB-54E0-A713-A5E4C964DDD5}"/>
              </a:ext>
            </a:extLst>
          </p:cNvPr>
          <p:cNvSpPr/>
          <p:nvPr/>
        </p:nvSpPr>
        <p:spPr>
          <a:xfrm>
            <a:off x="5619274" y="4585692"/>
            <a:ext cx="2926556" cy="1452086"/>
          </a:xfrm>
          <a:prstGeom prst="rect">
            <a:avLst/>
          </a:prstGeom>
          <a:noFill/>
          <a:ln/>
        </p:spPr>
        <p:txBody>
          <a:bodyPr wrap="square" lIns="0" tIns="0" rIns="0" bIns="0" rtlCol="0" anchor="t"/>
          <a:lstStyle/>
          <a:p>
            <a:pPr marL="0" indent="0">
              <a:lnSpc>
                <a:spcPts val="2850"/>
              </a:lnSpc>
              <a:buNone/>
            </a:pPr>
            <a:r>
              <a:rPr lang="en-US" kern="0" spc="-36" dirty="0">
                <a:ea typeface="Source Sans Pro" pitchFamily="34" charset="-122"/>
                <a:cs typeface="Source Sans Pro" pitchFamily="34" charset="-120"/>
              </a:rPr>
              <a:t>Using persuasive language and clear arguments helps us influence others' perspectives and inspire action.</a:t>
            </a:r>
            <a:endParaRPr lang="en-US" dirty="0"/>
          </a:p>
        </p:txBody>
      </p:sp>
      <p:sp>
        <p:nvSpPr>
          <p:cNvPr id="3" name="Rectangle 2">
            <a:extLst>
              <a:ext uri="{FF2B5EF4-FFF2-40B4-BE49-F238E27FC236}">
                <a16:creationId xmlns:a16="http://schemas.microsoft.com/office/drawing/2014/main" id="{496B6D25-9A52-F113-3DDE-CFC7BFFF9EC0}"/>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4th">
            <a:hlinkClick r:id="" action="ppaction://media"/>
            <a:extLst>
              <a:ext uri="{FF2B5EF4-FFF2-40B4-BE49-F238E27FC236}">
                <a16:creationId xmlns:a16="http://schemas.microsoft.com/office/drawing/2014/main" id="{70BDAD00-9605-E6A1-FAE3-8FFEFCA014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381"/>
    </mc:Choice>
    <mc:Fallback xmlns="">
      <p:transition spd="slow" advTm="7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8" objId="4"/>
        <p14:stopEvt time="75381"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44E1F-532C-0BE6-80A6-639C10DDDF6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714AD43-A40F-29D2-5273-C4C7EE724B93}"/>
              </a:ext>
            </a:extLst>
          </p:cNvPr>
          <p:cNvSpPr txBox="1"/>
          <p:nvPr/>
        </p:nvSpPr>
        <p:spPr>
          <a:xfrm>
            <a:off x="228600" y="762000"/>
            <a:ext cx="4267200" cy="660950"/>
          </a:xfrm>
          <a:prstGeom prst="rect">
            <a:avLst/>
          </a:prstGeom>
        </p:spPr>
        <p:txBody>
          <a:bodyPr vert="horz" wrap="square" lIns="0" tIns="13335" rIns="0" bIns="0" rtlCol="0">
            <a:spAutoFit/>
          </a:bodyPr>
          <a:lstStyle/>
          <a:p>
            <a:pPr marL="0" indent="0">
              <a:lnSpc>
                <a:spcPts val="5500"/>
              </a:lnSpc>
              <a:buNone/>
            </a:pPr>
            <a:r>
              <a:rPr lang="en-US" sz="3600" b="1" kern="0" spc="-89" dirty="0">
                <a:solidFill>
                  <a:srgbClr val="7030A0"/>
                </a:solidFill>
                <a:ea typeface="Source Serif Pro Semi Bold" pitchFamily="34" charset="-122"/>
                <a:cs typeface="Source Serif Pro Semi Bold" pitchFamily="34" charset="-120"/>
              </a:rPr>
              <a:t>ACTIVE LISTENING</a:t>
            </a:r>
            <a:endParaRPr lang="en-US" sz="3600" b="1" dirty="0">
              <a:solidFill>
                <a:srgbClr val="7030A0"/>
              </a:solidFill>
            </a:endParaRPr>
          </a:p>
        </p:txBody>
      </p:sp>
      <p:pic>
        <p:nvPicPr>
          <p:cNvPr id="5" name="Picture 4">
            <a:extLst>
              <a:ext uri="{FF2B5EF4-FFF2-40B4-BE49-F238E27FC236}">
                <a16:creationId xmlns:a16="http://schemas.microsoft.com/office/drawing/2014/main" id="{A81AC630-DC5F-93B4-E6A7-517578E1E2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4C38823B-C7B4-2CB1-4448-F5543D588B40}"/>
              </a:ext>
            </a:extLst>
          </p:cNvPr>
          <p:cNvSpPr>
            <a:spLocks noGrp="1"/>
          </p:cNvSpPr>
          <p:nvPr>
            <p:ph type="ftr" sz="quarter" idx="5"/>
          </p:nvPr>
        </p:nvSpPr>
        <p:spPr/>
        <p:txBody>
          <a:bodyPr/>
          <a:lstStyle/>
          <a:p>
            <a:pPr marL="12700">
              <a:lnSpc>
                <a:spcPts val="1430"/>
              </a:lnSpc>
            </a:pPr>
            <a:r>
              <a:rPr lang="en-US" dirty="0"/>
              <a:t>Government Dental College &amp; Hospital, Mumbai</a:t>
            </a:r>
            <a:endParaRPr lang="en-IN" dirty="0"/>
          </a:p>
        </p:txBody>
      </p:sp>
      <p:sp>
        <p:nvSpPr>
          <p:cNvPr id="4" name="Text 0">
            <a:extLst>
              <a:ext uri="{FF2B5EF4-FFF2-40B4-BE49-F238E27FC236}">
                <a16:creationId xmlns:a16="http://schemas.microsoft.com/office/drawing/2014/main" id="{2D5EBA4F-0F44-4004-9966-350431F1A799}"/>
              </a:ext>
            </a:extLst>
          </p:cNvPr>
          <p:cNvSpPr/>
          <p:nvPr/>
        </p:nvSpPr>
        <p:spPr>
          <a:xfrm>
            <a:off x="1676400" y="354806"/>
            <a:ext cx="5632490" cy="704017"/>
          </a:xfrm>
          <a:prstGeom prst="rect">
            <a:avLst/>
          </a:prstGeom>
          <a:noFill/>
          <a:ln/>
        </p:spPr>
        <p:txBody>
          <a:bodyPr wrap="none" lIns="0" tIns="0" rIns="0" bIns="0" rtlCol="0" anchor="t"/>
          <a:lstStyle/>
          <a:p>
            <a:pPr marL="0" indent="0">
              <a:lnSpc>
                <a:spcPts val="5500"/>
              </a:lnSpc>
              <a:buNone/>
            </a:pPr>
            <a:endParaRPr lang="en-US" sz="4400" dirty="0">
              <a:solidFill>
                <a:srgbClr val="7030A0"/>
              </a:solidFill>
            </a:endParaRPr>
          </a:p>
        </p:txBody>
      </p:sp>
      <p:pic>
        <p:nvPicPr>
          <p:cNvPr id="8" name="Image 1" descr="preencoded.png">
            <a:extLst>
              <a:ext uri="{FF2B5EF4-FFF2-40B4-BE49-F238E27FC236}">
                <a16:creationId xmlns:a16="http://schemas.microsoft.com/office/drawing/2014/main" id="{E9B8F7E7-9591-CC5D-3BDB-45EEC347EC23}"/>
              </a:ext>
            </a:extLst>
          </p:cNvPr>
          <p:cNvPicPr>
            <a:picLocks noChangeAspect="1"/>
          </p:cNvPicPr>
          <p:nvPr/>
        </p:nvPicPr>
        <p:blipFill>
          <a:blip r:embed="rId6"/>
          <a:stretch>
            <a:fillRect/>
          </a:stretch>
        </p:blipFill>
        <p:spPr>
          <a:xfrm>
            <a:off x="380048" y="2373632"/>
            <a:ext cx="1196816" cy="1436368"/>
          </a:xfrm>
          <a:prstGeom prst="rect">
            <a:avLst/>
          </a:prstGeom>
        </p:spPr>
      </p:pic>
      <p:sp>
        <p:nvSpPr>
          <p:cNvPr id="9" name="Text 1">
            <a:extLst>
              <a:ext uri="{FF2B5EF4-FFF2-40B4-BE49-F238E27FC236}">
                <a16:creationId xmlns:a16="http://schemas.microsoft.com/office/drawing/2014/main" id="{133061C1-B816-E931-9BD4-4A624DCEDEAB}"/>
              </a:ext>
            </a:extLst>
          </p:cNvPr>
          <p:cNvSpPr/>
          <p:nvPr/>
        </p:nvSpPr>
        <p:spPr>
          <a:xfrm>
            <a:off x="1935837" y="2417615"/>
            <a:ext cx="2816185" cy="263982"/>
          </a:xfrm>
          <a:prstGeom prst="rect">
            <a:avLst/>
          </a:prstGeom>
          <a:noFill/>
          <a:ln/>
        </p:spPr>
        <p:txBody>
          <a:bodyPr wrap="none" lIns="0" tIns="0" rIns="0" bIns="0" rtlCol="0" anchor="t"/>
          <a:lstStyle/>
          <a:p>
            <a:pPr marL="0" indent="0" algn="l">
              <a:lnSpc>
                <a:spcPts val="2750"/>
              </a:lnSpc>
              <a:buNone/>
            </a:pPr>
            <a:r>
              <a:rPr lang="en-US" sz="2200" kern="0" spc="-44" dirty="0">
                <a:ea typeface="Source Serif Pro Semi Bold" pitchFamily="34" charset="-122"/>
                <a:cs typeface="Source Serif Pro Semi Bold" pitchFamily="34" charset="-120"/>
              </a:rPr>
              <a:t>Focus and Attention</a:t>
            </a:r>
            <a:endParaRPr lang="en-US" sz="2200" dirty="0"/>
          </a:p>
        </p:txBody>
      </p:sp>
      <p:sp>
        <p:nvSpPr>
          <p:cNvPr id="10" name="Text 2">
            <a:extLst>
              <a:ext uri="{FF2B5EF4-FFF2-40B4-BE49-F238E27FC236}">
                <a16:creationId xmlns:a16="http://schemas.microsoft.com/office/drawing/2014/main" id="{73AD1A61-9CA1-21E5-FC9B-1FC652AD7627}"/>
              </a:ext>
            </a:extLst>
          </p:cNvPr>
          <p:cNvSpPr/>
          <p:nvPr/>
        </p:nvSpPr>
        <p:spPr>
          <a:xfrm>
            <a:off x="1935837" y="2964901"/>
            <a:ext cx="3779163" cy="574584"/>
          </a:xfrm>
          <a:prstGeom prst="rect">
            <a:avLst/>
          </a:prstGeom>
          <a:noFill/>
          <a:ln/>
        </p:spPr>
        <p:txBody>
          <a:bodyPr wrap="square" lIns="0" tIns="0" rIns="0" bIns="0" rtlCol="0" anchor="t"/>
          <a:lstStyle/>
          <a:p>
            <a:pPr marL="0" indent="0" algn="l">
              <a:lnSpc>
                <a:spcPts val="3000"/>
              </a:lnSpc>
              <a:buNone/>
            </a:pPr>
            <a:r>
              <a:rPr lang="en-US" sz="1850" kern="0" spc="-38" dirty="0">
                <a:ea typeface="Source Sans Pro" pitchFamily="34" charset="-122"/>
                <a:cs typeface="Source Sans Pro" pitchFamily="34" charset="-120"/>
              </a:rPr>
              <a:t>Pay full attention to the speaker, making eye contact and minimizing distractions.</a:t>
            </a:r>
            <a:endParaRPr lang="en-US" sz="1850" dirty="0"/>
          </a:p>
        </p:txBody>
      </p:sp>
      <p:pic>
        <p:nvPicPr>
          <p:cNvPr id="14" name="Image 3" descr="preencoded.png">
            <a:extLst>
              <a:ext uri="{FF2B5EF4-FFF2-40B4-BE49-F238E27FC236}">
                <a16:creationId xmlns:a16="http://schemas.microsoft.com/office/drawing/2014/main" id="{01EC14A0-02CE-590A-42C2-677BFF8A26C3}"/>
              </a:ext>
            </a:extLst>
          </p:cNvPr>
          <p:cNvPicPr>
            <a:picLocks noChangeAspect="1"/>
          </p:cNvPicPr>
          <p:nvPr/>
        </p:nvPicPr>
        <p:blipFill>
          <a:blip r:embed="rId7"/>
          <a:stretch>
            <a:fillRect/>
          </a:stretch>
        </p:blipFill>
        <p:spPr>
          <a:xfrm>
            <a:off x="2361248" y="4419600"/>
            <a:ext cx="1196816" cy="1436368"/>
          </a:xfrm>
          <a:prstGeom prst="rect">
            <a:avLst/>
          </a:prstGeom>
        </p:spPr>
      </p:pic>
      <p:sp>
        <p:nvSpPr>
          <p:cNvPr id="15" name="Text 5">
            <a:extLst>
              <a:ext uri="{FF2B5EF4-FFF2-40B4-BE49-F238E27FC236}">
                <a16:creationId xmlns:a16="http://schemas.microsoft.com/office/drawing/2014/main" id="{12E295F1-5B0E-86DE-DA93-F27A0584274A}"/>
              </a:ext>
            </a:extLst>
          </p:cNvPr>
          <p:cNvSpPr/>
          <p:nvPr/>
        </p:nvSpPr>
        <p:spPr>
          <a:xfrm>
            <a:off x="3917037" y="4463582"/>
            <a:ext cx="2850356" cy="263982"/>
          </a:xfrm>
          <a:prstGeom prst="rect">
            <a:avLst/>
          </a:prstGeom>
          <a:noFill/>
          <a:ln/>
        </p:spPr>
        <p:txBody>
          <a:bodyPr wrap="none" lIns="0" tIns="0" rIns="0" bIns="0" rtlCol="0" anchor="t"/>
          <a:lstStyle/>
          <a:p>
            <a:pPr marL="0" indent="0" algn="l">
              <a:lnSpc>
                <a:spcPts val="2750"/>
              </a:lnSpc>
              <a:buNone/>
            </a:pPr>
            <a:r>
              <a:rPr lang="en-US" sz="2200" kern="0" spc="-44" dirty="0">
                <a:ea typeface="Source Serif Pro Semi Bold" pitchFamily="34" charset="-122"/>
                <a:cs typeface="Source Serif Pro Semi Bold" pitchFamily="34" charset="-120"/>
              </a:rPr>
              <a:t>Empathy and Response</a:t>
            </a:r>
            <a:endParaRPr lang="en-US" sz="2200" dirty="0"/>
          </a:p>
        </p:txBody>
      </p:sp>
      <p:sp>
        <p:nvSpPr>
          <p:cNvPr id="16" name="Text 6">
            <a:extLst>
              <a:ext uri="{FF2B5EF4-FFF2-40B4-BE49-F238E27FC236}">
                <a16:creationId xmlns:a16="http://schemas.microsoft.com/office/drawing/2014/main" id="{25E5C90F-940A-AADC-70DC-4E24D54E7B0F}"/>
              </a:ext>
            </a:extLst>
          </p:cNvPr>
          <p:cNvSpPr/>
          <p:nvPr/>
        </p:nvSpPr>
        <p:spPr>
          <a:xfrm>
            <a:off x="3917037" y="5010868"/>
            <a:ext cx="3931563" cy="574584"/>
          </a:xfrm>
          <a:prstGeom prst="rect">
            <a:avLst/>
          </a:prstGeom>
          <a:noFill/>
          <a:ln/>
        </p:spPr>
        <p:txBody>
          <a:bodyPr wrap="square" lIns="0" tIns="0" rIns="0" bIns="0" rtlCol="0" anchor="t"/>
          <a:lstStyle/>
          <a:p>
            <a:pPr marL="0" indent="0" algn="l">
              <a:lnSpc>
                <a:spcPts val="3000"/>
              </a:lnSpc>
              <a:buNone/>
            </a:pPr>
            <a:r>
              <a:rPr lang="en-US" sz="1850" kern="0" spc="-38" dirty="0">
                <a:ea typeface="Source Sans Pro" pitchFamily="34" charset="-122"/>
                <a:cs typeface="Source Sans Pro" pitchFamily="34" charset="-120"/>
              </a:rPr>
              <a:t>Show understanding through verbal cues, body language, and thoughtful responses.</a:t>
            </a:r>
            <a:endParaRPr lang="en-US" sz="1850" dirty="0"/>
          </a:p>
        </p:txBody>
      </p:sp>
      <p:pic>
        <p:nvPicPr>
          <p:cNvPr id="17" name="Image 2" descr="preencoded.png">
            <a:extLst>
              <a:ext uri="{FF2B5EF4-FFF2-40B4-BE49-F238E27FC236}">
                <a16:creationId xmlns:a16="http://schemas.microsoft.com/office/drawing/2014/main" id="{E33AD2AE-C8A1-B3D2-50D5-37CB9A731DD2}"/>
              </a:ext>
            </a:extLst>
          </p:cNvPr>
          <p:cNvPicPr>
            <a:picLocks noChangeAspect="1"/>
          </p:cNvPicPr>
          <p:nvPr/>
        </p:nvPicPr>
        <p:blipFill>
          <a:blip r:embed="rId8"/>
          <a:stretch>
            <a:fillRect/>
          </a:stretch>
        </p:blipFill>
        <p:spPr>
          <a:xfrm>
            <a:off x="6019800" y="2297432"/>
            <a:ext cx="1196816" cy="1436368"/>
          </a:xfrm>
          <a:prstGeom prst="rect">
            <a:avLst/>
          </a:prstGeom>
        </p:spPr>
      </p:pic>
      <p:sp>
        <p:nvSpPr>
          <p:cNvPr id="18" name="Text 3">
            <a:extLst>
              <a:ext uri="{FF2B5EF4-FFF2-40B4-BE49-F238E27FC236}">
                <a16:creationId xmlns:a16="http://schemas.microsoft.com/office/drawing/2014/main" id="{F5C0D32F-0793-5A59-B5EF-DBEC18571273}"/>
              </a:ext>
            </a:extLst>
          </p:cNvPr>
          <p:cNvSpPr/>
          <p:nvPr/>
        </p:nvSpPr>
        <p:spPr>
          <a:xfrm>
            <a:off x="7575589" y="2341415"/>
            <a:ext cx="2816185" cy="263982"/>
          </a:xfrm>
          <a:prstGeom prst="rect">
            <a:avLst/>
          </a:prstGeom>
          <a:noFill/>
          <a:ln/>
        </p:spPr>
        <p:txBody>
          <a:bodyPr wrap="none" lIns="0" tIns="0" rIns="0" bIns="0" rtlCol="0" anchor="t"/>
          <a:lstStyle/>
          <a:p>
            <a:pPr marL="0" indent="0" algn="l">
              <a:lnSpc>
                <a:spcPts val="2750"/>
              </a:lnSpc>
              <a:buNone/>
            </a:pPr>
            <a:r>
              <a:rPr lang="en-US" sz="2200" kern="0" spc="-44" dirty="0">
                <a:ea typeface="Source Serif Pro Semi Bold" pitchFamily="34" charset="-122"/>
                <a:cs typeface="Source Serif Pro Semi Bold" pitchFamily="34" charset="-120"/>
              </a:rPr>
              <a:t>Understanding</a:t>
            </a:r>
            <a:endParaRPr lang="en-US" sz="2200" dirty="0"/>
          </a:p>
        </p:txBody>
      </p:sp>
      <p:sp>
        <p:nvSpPr>
          <p:cNvPr id="19" name="Text 4">
            <a:extLst>
              <a:ext uri="{FF2B5EF4-FFF2-40B4-BE49-F238E27FC236}">
                <a16:creationId xmlns:a16="http://schemas.microsoft.com/office/drawing/2014/main" id="{3C86D1C5-84D2-7E56-E58D-F8D530D420F4}"/>
              </a:ext>
            </a:extLst>
          </p:cNvPr>
          <p:cNvSpPr/>
          <p:nvPr/>
        </p:nvSpPr>
        <p:spPr>
          <a:xfrm>
            <a:off x="7575589" y="2888701"/>
            <a:ext cx="3473411" cy="574584"/>
          </a:xfrm>
          <a:prstGeom prst="rect">
            <a:avLst/>
          </a:prstGeom>
          <a:noFill/>
          <a:ln/>
        </p:spPr>
        <p:txBody>
          <a:bodyPr wrap="square" lIns="0" tIns="0" rIns="0" bIns="0" rtlCol="0" anchor="t"/>
          <a:lstStyle/>
          <a:p>
            <a:pPr marL="0" indent="0" algn="l">
              <a:lnSpc>
                <a:spcPts val="3000"/>
              </a:lnSpc>
              <a:buNone/>
            </a:pPr>
            <a:r>
              <a:rPr lang="en-US" sz="1850" kern="0" spc="-38" dirty="0">
                <a:ea typeface="Source Sans Pro" pitchFamily="34" charset="-122"/>
                <a:cs typeface="Source Sans Pro" pitchFamily="34" charset="-120"/>
              </a:rPr>
              <a:t>Try to grasp the speaker's meaning, both the words and the underlying emotions.</a:t>
            </a:r>
            <a:endParaRPr lang="en-US" sz="1850" dirty="0"/>
          </a:p>
        </p:txBody>
      </p:sp>
      <p:pic>
        <p:nvPicPr>
          <p:cNvPr id="3" name="5th">
            <a:hlinkClick r:id="" action="ppaction://media"/>
            <a:extLst>
              <a:ext uri="{FF2B5EF4-FFF2-40B4-BE49-F238E27FC236}">
                <a16:creationId xmlns:a16="http://schemas.microsoft.com/office/drawing/2014/main" id="{B6478171-D2B2-A630-7EE6-AC6DF4F4AD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
        <p:nvSpPr>
          <p:cNvPr id="7" name="Rectangle 6">
            <a:extLst>
              <a:ext uri="{FF2B5EF4-FFF2-40B4-BE49-F238E27FC236}">
                <a16:creationId xmlns:a16="http://schemas.microsoft.com/office/drawing/2014/main" id="{856DA2CE-EC0B-43C8-FB36-700FBCF3B9B7}"/>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023125"/>
      </p:ext>
    </p:extLst>
  </p:cSld>
  <p:clrMapOvr>
    <a:masterClrMapping/>
  </p:clrMapOvr>
  <mc:AlternateContent xmlns:mc="http://schemas.openxmlformats.org/markup-compatibility/2006" xmlns:p14="http://schemas.microsoft.com/office/powerpoint/2010/main">
    <mc:Choice Requires="p14">
      <p:transition spd="slow" p14:dur="2000" advTm="59534"/>
    </mc:Choice>
    <mc:Fallback xmlns="">
      <p:transition spd="slow" advTm="5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topEvt time="59534"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8219-C24F-70DF-45FE-14DF2C562D2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E4FA275-14EC-AC17-4F64-0C4A17AEDDA8}"/>
              </a:ext>
            </a:extLst>
          </p:cNvPr>
          <p:cNvSpPr txBox="1"/>
          <p:nvPr/>
        </p:nvSpPr>
        <p:spPr>
          <a:xfrm>
            <a:off x="152400" y="762000"/>
            <a:ext cx="7239000" cy="664349"/>
          </a:xfrm>
          <a:prstGeom prst="rect">
            <a:avLst/>
          </a:prstGeom>
        </p:spPr>
        <p:txBody>
          <a:bodyPr vert="horz" wrap="square" lIns="0" tIns="13335" rIns="0" bIns="0" rtlCol="0">
            <a:spAutoFit/>
          </a:bodyPr>
          <a:lstStyle/>
          <a:p>
            <a:pPr marL="0" indent="0">
              <a:lnSpc>
                <a:spcPts val="5500"/>
              </a:lnSpc>
              <a:buNone/>
            </a:pPr>
            <a:r>
              <a:rPr lang="en-US" sz="3600" b="1" kern="0" spc="-89" dirty="0">
                <a:solidFill>
                  <a:srgbClr val="7030A0"/>
                </a:solidFill>
                <a:ea typeface="Source Serif Pro Semi Bold" pitchFamily="34" charset="-122"/>
                <a:cs typeface="Source Serif Pro Semi Bold" pitchFamily="34" charset="-120"/>
              </a:rPr>
              <a:t>BODY LANGUAGE AND TONE OF VOICE</a:t>
            </a:r>
            <a:endParaRPr lang="en-US" sz="3600" b="1" dirty="0">
              <a:solidFill>
                <a:srgbClr val="7030A0"/>
              </a:solidFill>
            </a:endParaRPr>
          </a:p>
        </p:txBody>
      </p:sp>
      <p:pic>
        <p:nvPicPr>
          <p:cNvPr id="5" name="Picture 4">
            <a:extLst>
              <a:ext uri="{FF2B5EF4-FFF2-40B4-BE49-F238E27FC236}">
                <a16:creationId xmlns:a16="http://schemas.microsoft.com/office/drawing/2014/main" id="{22138541-288E-3957-A894-BC857D4E2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20343F53-B8E3-A343-4538-3D1B38769F42}"/>
              </a:ext>
            </a:extLst>
          </p:cNvPr>
          <p:cNvSpPr>
            <a:spLocks noGrp="1"/>
          </p:cNvSpPr>
          <p:nvPr>
            <p:ph type="ftr" sz="quarter" idx="5"/>
          </p:nvPr>
        </p:nvSpPr>
        <p:spPr/>
        <p:txBody>
          <a:bodyPr/>
          <a:lstStyle/>
          <a:p>
            <a:pPr marL="12700">
              <a:lnSpc>
                <a:spcPts val="1430"/>
              </a:lnSpc>
            </a:pPr>
            <a:r>
              <a:rPr lang="en-US" dirty="0"/>
              <a:t>Government Dental College &amp; Hospital, Mumbai</a:t>
            </a:r>
            <a:endParaRPr lang="en-IN" dirty="0"/>
          </a:p>
        </p:txBody>
      </p:sp>
      <p:sp>
        <p:nvSpPr>
          <p:cNvPr id="4" name="Text 0">
            <a:extLst>
              <a:ext uri="{FF2B5EF4-FFF2-40B4-BE49-F238E27FC236}">
                <a16:creationId xmlns:a16="http://schemas.microsoft.com/office/drawing/2014/main" id="{5C5935BB-3950-D41E-132A-A75C4360C851}"/>
              </a:ext>
            </a:extLst>
          </p:cNvPr>
          <p:cNvSpPr/>
          <p:nvPr/>
        </p:nvSpPr>
        <p:spPr>
          <a:xfrm>
            <a:off x="837724" y="2677239"/>
            <a:ext cx="8143399" cy="704017"/>
          </a:xfrm>
          <a:prstGeom prst="rect">
            <a:avLst/>
          </a:prstGeom>
          <a:noFill/>
          <a:ln/>
        </p:spPr>
        <p:txBody>
          <a:bodyPr wrap="none" lIns="0" tIns="0" rIns="0" bIns="0" rtlCol="0" anchor="t"/>
          <a:lstStyle/>
          <a:p>
            <a:pPr marL="0" indent="0">
              <a:lnSpc>
                <a:spcPts val="5500"/>
              </a:lnSpc>
              <a:buNone/>
            </a:pPr>
            <a:endParaRPr lang="en-US" sz="2400" dirty="0">
              <a:solidFill>
                <a:srgbClr val="7030A0"/>
              </a:solidFill>
            </a:endParaRPr>
          </a:p>
        </p:txBody>
      </p:sp>
      <p:sp>
        <p:nvSpPr>
          <p:cNvPr id="8" name="Text 1">
            <a:extLst>
              <a:ext uri="{FF2B5EF4-FFF2-40B4-BE49-F238E27FC236}">
                <a16:creationId xmlns:a16="http://schemas.microsoft.com/office/drawing/2014/main" id="{DF6F0DAF-7105-DA89-C7C0-FC5E2752FAE2}"/>
              </a:ext>
            </a:extLst>
          </p:cNvPr>
          <p:cNvSpPr/>
          <p:nvPr/>
        </p:nvSpPr>
        <p:spPr>
          <a:xfrm>
            <a:off x="524828" y="3062288"/>
            <a:ext cx="2816185" cy="351949"/>
          </a:xfrm>
          <a:prstGeom prst="rect">
            <a:avLst/>
          </a:prstGeom>
          <a:noFill/>
          <a:ln/>
        </p:spPr>
        <p:txBody>
          <a:bodyPr wrap="none" lIns="0" tIns="0" rIns="0" bIns="0" rtlCol="0" anchor="t"/>
          <a:lstStyle/>
          <a:p>
            <a:pPr marL="0" indent="0">
              <a:lnSpc>
                <a:spcPts val="2750"/>
              </a:lnSpc>
              <a:buNone/>
            </a:pPr>
            <a:r>
              <a:rPr lang="en-US" sz="2400" kern="0" spc="-44" dirty="0">
                <a:ea typeface="Source Serif Pro Semi Bold" pitchFamily="34" charset="-122"/>
                <a:cs typeface="Source Serif Pro Semi Bold" pitchFamily="34" charset="-120"/>
              </a:rPr>
              <a:t>Body Language</a:t>
            </a:r>
            <a:endParaRPr lang="en-US" sz="2400" dirty="0"/>
          </a:p>
        </p:txBody>
      </p:sp>
      <p:sp>
        <p:nvSpPr>
          <p:cNvPr id="9" name="Text 2">
            <a:extLst>
              <a:ext uri="{FF2B5EF4-FFF2-40B4-BE49-F238E27FC236}">
                <a16:creationId xmlns:a16="http://schemas.microsoft.com/office/drawing/2014/main" id="{4283DA1C-6B91-03A7-8C6F-91C469FDFE66}"/>
              </a:ext>
            </a:extLst>
          </p:cNvPr>
          <p:cNvSpPr/>
          <p:nvPr/>
        </p:nvSpPr>
        <p:spPr>
          <a:xfrm>
            <a:off x="524829" y="3653552"/>
            <a:ext cx="3589971" cy="766048"/>
          </a:xfrm>
          <a:prstGeom prst="rect">
            <a:avLst/>
          </a:prstGeom>
          <a:noFill/>
          <a:ln/>
        </p:spPr>
        <p:txBody>
          <a:bodyPr wrap="square" lIns="0" tIns="0" rIns="0" bIns="0" rtlCol="0" anchor="t"/>
          <a:lstStyle/>
          <a:p>
            <a:pPr marL="0" indent="0">
              <a:lnSpc>
                <a:spcPts val="3000"/>
              </a:lnSpc>
              <a:buNone/>
            </a:pPr>
            <a:r>
              <a:rPr lang="en-US" sz="2400" kern="0" spc="-38" dirty="0">
                <a:ea typeface="Source Sans Pro" pitchFamily="34" charset="-122"/>
                <a:cs typeface="Source Sans Pro" pitchFamily="34" charset="-120"/>
              </a:rPr>
              <a:t>Maintain open posture, make eye contact, use gestures to emphasize points.</a:t>
            </a:r>
            <a:endParaRPr lang="en-US" sz="2400" dirty="0"/>
          </a:p>
        </p:txBody>
      </p:sp>
      <p:sp>
        <p:nvSpPr>
          <p:cNvPr id="10" name="Text 3">
            <a:extLst>
              <a:ext uri="{FF2B5EF4-FFF2-40B4-BE49-F238E27FC236}">
                <a16:creationId xmlns:a16="http://schemas.microsoft.com/office/drawing/2014/main" id="{97CD5EEA-4409-20EC-A1CB-37EDAF8767EE}"/>
              </a:ext>
            </a:extLst>
          </p:cNvPr>
          <p:cNvSpPr/>
          <p:nvPr/>
        </p:nvSpPr>
        <p:spPr>
          <a:xfrm>
            <a:off x="5930265" y="3062288"/>
            <a:ext cx="2816185" cy="351949"/>
          </a:xfrm>
          <a:prstGeom prst="rect">
            <a:avLst/>
          </a:prstGeom>
          <a:noFill/>
          <a:ln/>
        </p:spPr>
        <p:txBody>
          <a:bodyPr wrap="none" lIns="0" tIns="0" rIns="0" bIns="0" rtlCol="0" anchor="t"/>
          <a:lstStyle/>
          <a:p>
            <a:pPr marL="0" indent="0">
              <a:lnSpc>
                <a:spcPts val="2750"/>
              </a:lnSpc>
              <a:buNone/>
            </a:pPr>
            <a:r>
              <a:rPr lang="en-US" sz="2400" kern="0" spc="-44" dirty="0">
                <a:ea typeface="Source Serif Pro Semi Bold" pitchFamily="34" charset="-122"/>
                <a:cs typeface="Source Serif Pro Semi Bold" pitchFamily="34" charset="-120"/>
              </a:rPr>
              <a:t>Tone of Voice</a:t>
            </a:r>
            <a:endParaRPr lang="en-US" sz="2400" dirty="0"/>
          </a:p>
        </p:txBody>
      </p:sp>
      <p:sp>
        <p:nvSpPr>
          <p:cNvPr id="11" name="Text 4">
            <a:extLst>
              <a:ext uri="{FF2B5EF4-FFF2-40B4-BE49-F238E27FC236}">
                <a16:creationId xmlns:a16="http://schemas.microsoft.com/office/drawing/2014/main" id="{21EA2412-9AC3-489E-3C87-83FCE41C73C6}"/>
              </a:ext>
            </a:extLst>
          </p:cNvPr>
          <p:cNvSpPr/>
          <p:nvPr/>
        </p:nvSpPr>
        <p:spPr>
          <a:xfrm>
            <a:off x="5930265" y="3653552"/>
            <a:ext cx="3823335" cy="766048"/>
          </a:xfrm>
          <a:prstGeom prst="rect">
            <a:avLst/>
          </a:prstGeom>
          <a:noFill/>
          <a:ln/>
        </p:spPr>
        <p:txBody>
          <a:bodyPr wrap="square" lIns="0" tIns="0" rIns="0" bIns="0" rtlCol="0" anchor="t"/>
          <a:lstStyle/>
          <a:p>
            <a:pPr marL="0" indent="0">
              <a:lnSpc>
                <a:spcPts val="3000"/>
              </a:lnSpc>
              <a:buNone/>
            </a:pPr>
            <a:r>
              <a:rPr lang="en-US" sz="2400" kern="0" spc="-38" dirty="0">
                <a:ea typeface="Source Sans Pro" pitchFamily="34" charset="-122"/>
                <a:cs typeface="Source Sans Pro" pitchFamily="34" charset="-120"/>
              </a:rPr>
              <a:t>Speak with enthusiasm, vary pitch and volume, use pauses for emphasis.</a:t>
            </a:r>
            <a:endParaRPr lang="en-US" sz="2400" dirty="0"/>
          </a:p>
        </p:txBody>
      </p:sp>
      <p:pic>
        <p:nvPicPr>
          <p:cNvPr id="3" name="6th">
            <a:hlinkClick r:id="" action="ppaction://media"/>
            <a:extLst>
              <a:ext uri="{FF2B5EF4-FFF2-40B4-BE49-F238E27FC236}">
                <a16:creationId xmlns:a16="http://schemas.microsoft.com/office/drawing/2014/main" id="{30DB44E2-B047-78D7-A875-F7348D8245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Rectangle 6">
            <a:extLst>
              <a:ext uri="{FF2B5EF4-FFF2-40B4-BE49-F238E27FC236}">
                <a16:creationId xmlns:a16="http://schemas.microsoft.com/office/drawing/2014/main" id="{4B7B90D4-A932-D506-8239-18F82E114BE9}"/>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6223034"/>
      </p:ext>
    </p:extLst>
  </p:cSld>
  <p:clrMapOvr>
    <a:masterClrMapping/>
  </p:clrMapOvr>
  <mc:AlternateContent xmlns:mc="http://schemas.openxmlformats.org/markup-compatibility/2006" xmlns:p14="http://schemas.microsoft.com/office/powerpoint/2010/main">
    <mc:Choice Requires="p14">
      <p:transition spd="slow" p14:dur="2000" advTm="51442"/>
    </mc:Choice>
    <mc:Fallback xmlns="">
      <p:transition spd="slow" advTm="5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5018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6BA2F-D4CD-B504-C700-BEFF76DC5BA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18CC249-B97E-9022-8EAF-CC93725832D0}"/>
              </a:ext>
            </a:extLst>
          </p:cNvPr>
          <p:cNvSpPr txBox="1"/>
          <p:nvPr/>
        </p:nvSpPr>
        <p:spPr>
          <a:xfrm>
            <a:off x="152400" y="762000"/>
            <a:ext cx="5816918" cy="664349"/>
          </a:xfrm>
          <a:prstGeom prst="rect">
            <a:avLst/>
          </a:prstGeom>
        </p:spPr>
        <p:txBody>
          <a:bodyPr vert="horz" wrap="square" lIns="0" tIns="13335" rIns="0" bIns="0" rtlCol="0">
            <a:spAutoFit/>
          </a:bodyPr>
          <a:lstStyle/>
          <a:p>
            <a:pPr marL="0" indent="0">
              <a:lnSpc>
                <a:spcPts val="5500"/>
              </a:lnSpc>
              <a:buNone/>
            </a:pPr>
            <a:r>
              <a:rPr lang="en-US" sz="3600" b="1" kern="0" spc="-89" dirty="0">
                <a:solidFill>
                  <a:srgbClr val="7030A0"/>
                </a:solidFill>
                <a:ea typeface="Source Serif Pro Semi Bold" pitchFamily="34" charset="-122"/>
                <a:cs typeface="Source Serif Pro Semi Bold" pitchFamily="34" charset="-120"/>
              </a:rPr>
              <a:t>CLARITY AND CONCISENESS</a:t>
            </a:r>
            <a:endParaRPr lang="en-US" sz="3600" b="1" dirty="0">
              <a:solidFill>
                <a:srgbClr val="7030A0"/>
              </a:solidFill>
            </a:endParaRPr>
          </a:p>
        </p:txBody>
      </p:sp>
      <p:pic>
        <p:nvPicPr>
          <p:cNvPr id="5" name="Picture 4">
            <a:extLst>
              <a:ext uri="{FF2B5EF4-FFF2-40B4-BE49-F238E27FC236}">
                <a16:creationId xmlns:a16="http://schemas.microsoft.com/office/drawing/2014/main" id="{980442AE-C4E1-0473-FD4C-B89B5F5A22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05CAB676-D47F-2DBF-AA32-8DE59F464C44}"/>
              </a:ext>
            </a:extLst>
          </p:cNvPr>
          <p:cNvSpPr>
            <a:spLocks noGrp="1"/>
          </p:cNvSpPr>
          <p:nvPr>
            <p:ph type="ftr" sz="quarter" idx="5"/>
          </p:nvPr>
        </p:nvSpPr>
        <p:spPr>
          <a:xfrm>
            <a:off x="4038600" y="6324600"/>
            <a:ext cx="4114800" cy="365125"/>
          </a:xfrm>
        </p:spPr>
        <p:txBody>
          <a:bodyPr/>
          <a:lstStyle/>
          <a:p>
            <a:pPr marL="12700">
              <a:lnSpc>
                <a:spcPts val="1430"/>
              </a:lnSpc>
            </a:pPr>
            <a:r>
              <a:rPr lang="en-US" dirty="0"/>
              <a:t>Government Dental College &amp; Hospital, Mumbai</a:t>
            </a:r>
            <a:endParaRPr lang="en-IN" dirty="0"/>
          </a:p>
        </p:txBody>
      </p:sp>
      <p:sp>
        <p:nvSpPr>
          <p:cNvPr id="4" name="Text 0">
            <a:extLst>
              <a:ext uri="{FF2B5EF4-FFF2-40B4-BE49-F238E27FC236}">
                <a16:creationId xmlns:a16="http://schemas.microsoft.com/office/drawing/2014/main" id="{8556F624-5A9C-F054-B127-A56F15E0DEE6}"/>
              </a:ext>
            </a:extLst>
          </p:cNvPr>
          <p:cNvSpPr/>
          <p:nvPr/>
        </p:nvSpPr>
        <p:spPr>
          <a:xfrm>
            <a:off x="1142047" y="2438400"/>
            <a:ext cx="5816918" cy="704017"/>
          </a:xfrm>
          <a:prstGeom prst="rect">
            <a:avLst/>
          </a:prstGeom>
          <a:noFill/>
          <a:ln/>
        </p:spPr>
        <p:txBody>
          <a:bodyPr wrap="none" lIns="0" tIns="0" rIns="0" bIns="0" rtlCol="0" anchor="t"/>
          <a:lstStyle/>
          <a:p>
            <a:pPr marL="0" indent="0">
              <a:lnSpc>
                <a:spcPts val="5500"/>
              </a:lnSpc>
              <a:buNone/>
            </a:pPr>
            <a:endParaRPr lang="en-US" sz="2400" dirty="0">
              <a:solidFill>
                <a:srgbClr val="7030A0"/>
              </a:solidFill>
            </a:endParaRPr>
          </a:p>
        </p:txBody>
      </p:sp>
      <p:sp>
        <p:nvSpPr>
          <p:cNvPr id="8" name="Shape 1">
            <a:extLst>
              <a:ext uri="{FF2B5EF4-FFF2-40B4-BE49-F238E27FC236}">
                <a16:creationId xmlns:a16="http://schemas.microsoft.com/office/drawing/2014/main" id="{D738AE75-0F4C-3094-5809-F9B03B6CCCF5}"/>
              </a:ext>
            </a:extLst>
          </p:cNvPr>
          <p:cNvSpPr/>
          <p:nvPr/>
        </p:nvSpPr>
        <p:spPr>
          <a:xfrm>
            <a:off x="1143000" y="2895600"/>
            <a:ext cx="7468553" cy="2152174"/>
          </a:xfrm>
          <a:prstGeom prst="roundRect">
            <a:avLst>
              <a:gd name="adj" fmla="val 4672"/>
            </a:avLst>
          </a:prstGeom>
          <a:noFill/>
          <a:ln w="7620">
            <a:solidFill>
              <a:srgbClr val="000000">
                <a:alpha val="8000"/>
              </a:srgbClr>
            </a:solidFill>
            <a:prstDash val="solid"/>
          </a:ln>
        </p:spPr>
        <p:txBody>
          <a:bodyPr/>
          <a:lstStyle/>
          <a:p>
            <a:endParaRPr lang="en-IN" sz="2400" dirty="0"/>
          </a:p>
        </p:txBody>
      </p:sp>
      <p:sp>
        <p:nvSpPr>
          <p:cNvPr id="9" name="Shape 2">
            <a:extLst>
              <a:ext uri="{FF2B5EF4-FFF2-40B4-BE49-F238E27FC236}">
                <a16:creationId xmlns:a16="http://schemas.microsoft.com/office/drawing/2014/main" id="{3EC6C189-010F-5402-5787-78AD1A660C95}"/>
              </a:ext>
            </a:extLst>
          </p:cNvPr>
          <p:cNvSpPr/>
          <p:nvPr/>
        </p:nvSpPr>
        <p:spPr>
          <a:xfrm>
            <a:off x="1143000" y="2893933"/>
            <a:ext cx="7453312" cy="1068467"/>
          </a:xfrm>
          <a:prstGeom prst="rect">
            <a:avLst/>
          </a:prstGeom>
          <a:solidFill>
            <a:srgbClr val="FFFFFF">
              <a:alpha val="4000"/>
            </a:srgbClr>
          </a:solidFill>
          <a:ln/>
        </p:spPr>
        <p:txBody>
          <a:bodyPr/>
          <a:lstStyle/>
          <a:p>
            <a:endParaRPr lang="en-IN" sz="2400" dirty="0"/>
          </a:p>
        </p:txBody>
      </p:sp>
      <p:sp>
        <p:nvSpPr>
          <p:cNvPr id="10" name="Text 3">
            <a:extLst>
              <a:ext uri="{FF2B5EF4-FFF2-40B4-BE49-F238E27FC236}">
                <a16:creationId xmlns:a16="http://schemas.microsoft.com/office/drawing/2014/main" id="{4E77658B-B104-F5ED-F0C5-CE371A72CF38}"/>
              </a:ext>
            </a:extLst>
          </p:cNvPr>
          <p:cNvSpPr/>
          <p:nvPr/>
        </p:nvSpPr>
        <p:spPr>
          <a:xfrm>
            <a:off x="1388982" y="3053954"/>
            <a:ext cx="3244215" cy="766048"/>
          </a:xfrm>
          <a:prstGeom prst="rect">
            <a:avLst/>
          </a:prstGeom>
          <a:noFill/>
          <a:ln/>
        </p:spPr>
        <p:txBody>
          <a:bodyPr wrap="square" lIns="0" tIns="0" rIns="0" bIns="0" rtlCol="0" anchor="t"/>
          <a:lstStyle/>
          <a:p>
            <a:pPr marL="342900" indent="-342900">
              <a:lnSpc>
                <a:spcPts val="3000"/>
              </a:lnSpc>
              <a:buFont typeface="Wingdings" panose="05000000000000000000" pitchFamily="2" charset="2"/>
              <a:buChar char="Ø"/>
            </a:pPr>
            <a:r>
              <a:rPr lang="en-US" sz="2400" kern="0" spc="-38" dirty="0">
                <a:ea typeface="Source Sans Pro" pitchFamily="34" charset="-122"/>
                <a:cs typeface="Source Sans Pro" pitchFamily="34" charset="-120"/>
              </a:rPr>
              <a:t>Use simple language and avoid jargon.</a:t>
            </a:r>
            <a:endParaRPr lang="en-US" sz="2400" dirty="0"/>
          </a:p>
        </p:txBody>
      </p:sp>
      <p:sp>
        <p:nvSpPr>
          <p:cNvPr id="11" name="Text 4">
            <a:extLst>
              <a:ext uri="{FF2B5EF4-FFF2-40B4-BE49-F238E27FC236}">
                <a16:creationId xmlns:a16="http://schemas.microsoft.com/office/drawing/2014/main" id="{36F7A448-1D28-3E74-2708-7C1B4D84CEDA}"/>
              </a:ext>
            </a:extLst>
          </p:cNvPr>
          <p:cNvSpPr/>
          <p:nvPr/>
        </p:nvSpPr>
        <p:spPr>
          <a:xfrm>
            <a:off x="5119449" y="3053954"/>
            <a:ext cx="3244215" cy="383024"/>
          </a:xfrm>
          <a:prstGeom prst="rect">
            <a:avLst/>
          </a:prstGeom>
          <a:noFill/>
          <a:ln/>
        </p:spPr>
        <p:txBody>
          <a:bodyPr wrap="none" lIns="0" tIns="0" rIns="0" bIns="0" rtlCol="0" anchor="t"/>
          <a:lstStyle/>
          <a:p>
            <a:pPr marL="342900" indent="-342900">
              <a:lnSpc>
                <a:spcPts val="3000"/>
              </a:lnSpc>
              <a:buFont typeface="Wingdings" panose="05000000000000000000" pitchFamily="2" charset="2"/>
              <a:buChar char="Ø"/>
            </a:pPr>
            <a:r>
              <a:rPr lang="en-US" sz="2400" kern="0" spc="-38" dirty="0">
                <a:ea typeface="Source Sans Pro" pitchFamily="34" charset="-122"/>
                <a:cs typeface="Source Sans Pro" pitchFamily="34" charset="-120"/>
              </a:rPr>
              <a:t>Organize your thoughts logically.</a:t>
            </a:r>
            <a:endParaRPr lang="en-US" sz="2400" dirty="0"/>
          </a:p>
        </p:txBody>
      </p:sp>
      <p:sp>
        <p:nvSpPr>
          <p:cNvPr id="12" name="Shape 5">
            <a:extLst>
              <a:ext uri="{FF2B5EF4-FFF2-40B4-BE49-F238E27FC236}">
                <a16:creationId xmlns:a16="http://schemas.microsoft.com/office/drawing/2014/main" id="{A36DDFA4-E90E-F94F-D068-2ECF82C8D624}"/>
              </a:ext>
            </a:extLst>
          </p:cNvPr>
          <p:cNvSpPr/>
          <p:nvPr/>
        </p:nvSpPr>
        <p:spPr>
          <a:xfrm>
            <a:off x="1143000" y="3962400"/>
            <a:ext cx="7453312" cy="1068467"/>
          </a:xfrm>
          <a:prstGeom prst="rect">
            <a:avLst/>
          </a:prstGeom>
          <a:solidFill>
            <a:srgbClr val="000000">
              <a:alpha val="4000"/>
            </a:srgbClr>
          </a:solidFill>
          <a:ln/>
        </p:spPr>
      </p:sp>
      <p:sp>
        <p:nvSpPr>
          <p:cNvPr id="13" name="Text 6">
            <a:extLst>
              <a:ext uri="{FF2B5EF4-FFF2-40B4-BE49-F238E27FC236}">
                <a16:creationId xmlns:a16="http://schemas.microsoft.com/office/drawing/2014/main" id="{EBB3B6FC-64C3-DD37-ACA7-05CFFCD0315D}"/>
              </a:ext>
            </a:extLst>
          </p:cNvPr>
          <p:cNvSpPr/>
          <p:nvPr/>
        </p:nvSpPr>
        <p:spPr>
          <a:xfrm>
            <a:off x="1388982" y="4122420"/>
            <a:ext cx="3244215" cy="766048"/>
          </a:xfrm>
          <a:prstGeom prst="rect">
            <a:avLst/>
          </a:prstGeom>
          <a:noFill/>
          <a:ln/>
        </p:spPr>
        <p:txBody>
          <a:bodyPr wrap="square" lIns="0" tIns="0" rIns="0" bIns="0" rtlCol="0" anchor="t"/>
          <a:lstStyle/>
          <a:p>
            <a:pPr marL="342900" indent="-342900">
              <a:lnSpc>
                <a:spcPts val="3000"/>
              </a:lnSpc>
              <a:buFont typeface="Wingdings" panose="05000000000000000000" pitchFamily="2" charset="2"/>
              <a:buChar char="Ø"/>
            </a:pPr>
            <a:r>
              <a:rPr lang="en-US" sz="2400" kern="0" spc="-38" dirty="0">
                <a:ea typeface="Source Sans Pro" pitchFamily="34" charset="-122"/>
                <a:cs typeface="Source Sans Pro" pitchFamily="34" charset="-120"/>
              </a:rPr>
              <a:t>Focus on delivering key messages.</a:t>
            </a:r>
            <a:endParaRPr lang="en-US" sz="2400" dirty="0"/>
          </a:p>
        </p:txBody>
      </p:sp>
      <p:sp>
        <p:nvSpPr>
          <p:cNvPr id="14" name="Text 7">
            <a:extLst>
              <a:ext uri="{FF2B5EF4-FFF2-40B4-BE49-F238E27FC236}">
                <a16:creationId xmlns:a16="http://schemas.microsoft.com/office/drawing/2014/main" id="{52A31BC3-9D56-2211-3AC3-80C52D6EE7BA}"/>
              </a:ext>
            </a:extLst>
          </p:cNvPr>
          <p:cNvSpPr/>
          <p:nvPr/>
        </p:nvSpPr>
        <p:spPr>
          <a:xfrm>
            <a:off x="5119449" y="4122420"/>
            <a:ext cx="3244215" cy="766048"/>
          </a:xfrm>
          <a:prstGeom prst="rect">
            <a:avLst/>
          </a:prstGeom>
          <a:noFill/>
          <a:ln/>
        </p:spPr>
        <p:txBody>
          <a:bodyPr wrap="square" lIns="0" tIns="0" rIns="0" bIns="0" rtlCol="0" anchor="t"/>
          <a:lstStyle/>
          <a:p>
            <a:pPr marL="342900" indent="-342900">
              <a:lnSpc>
                <a:spcPts val="3000"/>
              </a:lnSpc>
              <a:buFont typeface="Wingdings" panose="05000000000000000000" pitchFamily="2" charset="2"/>
              <a:buChar char="Ø"/>
            </a:pPr>
            <a:r>
              <a:rPr lang="en-US" sz="2400" kern="0" spc="-38" dirty="0">
                <a:ea typeface="Source Sans Pro" pitchFamily="34" charset="-122"/>
                <a:cs typeface="Source Sans Pro" pitchFamily="34" charset="-120"/>
              </a:rPr>
              <a:t>Use short sentences and clear structure.</a:t>
            </a:r>
            <a:endParaRPr lang="en-US" sz="2400" dirty="0"/>
          </a:p>
        </p:txBody>
      </p:sp>
      <p:pic>
        <p:nvPicPr>
          <p:cNvPr id="3" name="7th">
            <a:hlinkClick r:id="" action="ppaction://media"/>
            <a:extLst>
              <a:ext uri="{FF2B5EF4-FFF2-40B4-BE49-F238E27FC236}">
                <a16:creationId xmlns:a16="http://schemas.microsoft.com/office/drawing/2014/main" id="{24F84630-0252-410D-BC4D-596047122D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Rectangle 6">
            <a:extLst>
              <a:ext uri="{FF2B5EF4-FFF2-40B4-BE49-F238E27FC236}">
                <a16:creationId xmlns:a16="http://schemas.microsoft.com/office/drawing/2014/main" id="{3B8076D5-AC31-6A90-475F-63484A986781}"/>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823707309"/>
      </p:ext>
    </p:extLst>
  </p:cSld>
  <p:clrMapOvr>
    <a:masterClrMapping/>
  </p:clrMapOvr>
  <mc:AlternateContent xmlns:mc="http://schemas.openxmlformats.org/markup-compatibility/2006" xmlns:p14="http://schemas.microsoft.com/office/powerpoint/2010/main">
    <mc:Choice Requires="p14">
      <p:transition spd="slow" p14:dur="2000" advTm="43411"/>
    </mc:Choice>
    <mc:Fallback xmlns="">
      <p:transition spd="slow" advTm="4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7" objId="3"/>
        <p14:stopEvt time="43411"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761E3-1F86-9AE3-53E1-0B9938FB756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5BA683-AFF9-B3DE-BCAA-9E460C32F671}"/>
              </a:ext>
            </a:extLst>
          </p:cNvPr>
          <p:cNvSpPr txBox="1"/>
          <p:nvPr/>
        </p:nvSpPr>
        <p:spPr>
          <a:xfrm>
            <a:off x="152399" y="914400"/>
            <a:ext cx="7032393" cy="639406"/>
          </a:xfrm>
          <a:prstGeom prst="rect">
            <a:avLst/>
          </a:prstGeom>
        </p:spPr>
        <p:txBody>
          <a:bodyPr vert="horz" wrap="square" lIns="0" tIns="13335" rIns="0" bIns="0" rtlCol="0">
            <a:spAutoFit/>
          </a:bodyPr>
          <a:lstStyle/>
          <a:p>
            <a:pPr marL="0" indent="0">
              <a:lnSpc>
                <a:spcPts val="5050"/>
              </a:lnSpc>
              <a:buNone/>
            </a:pPr>
            <a:r>
              <a:rPr lang="en-US" sz="3600" b="1" kern="0" spc="-81" dirty="0">
                <a:solidFill>
                  <a:srgbClr val="7030A0"/>
                </a:solidFill>
                <a:ea typeface="Source Serif Pro Semi Bold" pitchFamily="34" charset="-122"/>
                <a:cs typeface="Source Serif Pro Semi Bold" pitchFamily="34" charset="-120"/>
              </a:rPr>
              <a:t>ADAPTING TO YOUR AUDIENCE</a:t>
            </a:r>
            <a:endParaRPr lang="en-US" sz="3600" b="1" dirty="0">
              <a:solidFill>
                <a:srgbClr val="7030A0"/>
              </a:solidFill>
            </a:endParaRPr>
          </a:p>
        </p:txBody>
      </p:sp>
      <p:pic>
        <p:nvPicPr>
          <p:cNvPr id="17" name="Picture 16">
            <a:extLst>
              <a:ext uri="{FF2B5EF4-FFF2-40B4-BE49-F238E27FC236}">
                <a16:creationId xmlns:a16="http://schemas.microsoft.com/office/drawing/2014/main" id="{722C1033-F903-73E7-9E7D-9DFDECC2AD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2857" y="84338"/>
            <a:ext cx="1146743" cy="1143000"/>
          </a:xfrm>
          <a:prstGeom prst="ellipse">
            <a:avLst/>
          </a:prstGeom>
        </p:spPr>
      </p:pic>
      <p:pic>
        <p:nvPicPr>
          <p:cNvPr id="19" name="Image 1" descr="preencoded.png">
            <a:extLst>
              <a:ext uri="{FF2B5EF4-FFF2-40B4-BE49-F238E27FC236}">
                <a16:creationId xmlns:a16="http://schemas.microsoft.com/office/drawing/2014/main" id="{DA551F30-4ACF-119C-0977-BBB6260CD217}"/>
              </a:ext>
            </a:extLst>
          </p:cNvPr>
          <p:cNvPicPr>
            <a:picLocks noChangeAspect="1"/>
          </p:cNvPicPr>
          <p:nvPr/>
        </p:nvPicPr>
        <p:blipFill>
          <a:blip r:embed="rId6">
            <a:biLevel thresh="50000"/>
          </a:blip>
          <a:stretch>
            <a:fillRect/>
          </a:stretch>
        </p:blipFill>
        <p:spPr>
          <a:xfrm>
            <a:off x="776764" y="2258734"/>
            <a:ext cx="549593" cy="549593"/>
          </a:xfrm>
          <a:prstGeom prst="rect">
            <a:avLst/>
          </a:prstGeom>
        </p:spPr>
      </p:pic>
      <p:sp>
        <p:nvSpPr>
          <p:cNvPr id="20" name="Text 1">
            <a:extLst>
              <a:ext uri="{FF2B5EF4-FFF2-40B4-BE49-F238E27FC236}">
                <a16:creationId xmlns:a16="http://schemas.microsoft.com/office/drawing/2014/main" id="{D4D079C8-EE46-0D14-32E9-6EA0F5F68172}"/>
              </a:ext>
            </a:extLst>
          </p:cNvPr>
          <p:cNvSpPr/>
          <p:nvPr/>
        </p:nvSpPr>
        <p:spPr>
          <a:xfrm>
            <a:off x="776764" y="3048000"/>
            <a:ext cx="2586276" cy="323255"/>
          </a:xfrm>
          <a:prstGeom prst="rect">
            <a:avLst/>
          </a:prstGeom>
          <a:noFill/>
          <a:ln/>
        </p:spPr>
        <p:txBody>
          <a:bodyPr wrap="none" lIns="0" tIns="0" rIns="0" bIns="0" rtlCol="0" anchor="t"/>
          <a:lstStyle/>
          <a:p>
            <a:pPr marL="0" indent="0" algn="l">
              <a:lnSpc>
                <a:spcPts val="2500"/>
              </a:lnSpc>
              <a:buNone/>
            </a:pPr>
            <a:r>
              <a:rPr lang="en-US" sz="2400" kern="0" spc="-41" dirty="0">
                <a:ea typeface="Source Serif Pro Semi Bold" pitchFamily="34" charset="-122"/>
                <a:cs typeface="Source Serif Pro Semi Bold" pitchFamily="34" charset="-120"/>
              </a:rPr>
              <a:t>Understanding</a:t>
            </a:r>
            <a:endParaRPr lang="en-US" sz="2400" dirty="0"/>
          </a:p>
        </p:txBody>
      </p:sp>
      <p:sp>
        <p:nvSpPr>
          <p:cNvPr id="21" name="Text 2">
            <a:extLst>
              <a:ext uri="{FF2B5EF4-FFF2-40B4-BE49-F238E27FC236}">
                <a16:creationId xmlns:a16="http://schemas.microsoft.com/office/drawing/2014/main" id="{662B1176-5E33-C0F0-BFE0-2379E68762F1}"/>
              </a:ext>
            </a:extLst>
          </p:cNvPr>
          <p:cNvSpPr/>
          <p:nvPr/>
        </p:nvSpPr>
        <p:spPr>
          <a:xfrm>
            <a:off x="776764" y="3506630"/>
            <a:ext cx="4163744" cy="504228"/>
          </a:xfrm>
          <a:prstGeom prst="rect">
            <a:avLst/>
          </a:prstGeom>
          <a:noFill/>
          <a:ln/>
        </p:spPr>
        <p:txBody>
          <a:bodyPr wrap="none" lIns="0" tIns="0" rIns="0" bIns="0" rtlCol="0" anchor="t"/>
          <a:lstStyle/>
          <a:p>
            <a:pPr marL="0" indent="0" algn="l">
              <a:lnSpc>
                <a:spcPts val="2750"/>
              </a:lnSpc>
              <a:buNone/>
            </a:pPr>
            <a:r>
              <a:rPr lang="en-US" sz="2400" kern="0" spc="-35" dirty="0">
                <a:ea typeface="Source Sans Pro" pitchFamily="34" charset="-122"/>
                <a:cs typeface="Source Sans Pro" pitchFamily="34" charset="-120"/>
              </a:rPr>
              <a:t>Consider their knowledge, interests, and</a:t>
            </a:r>
          </a:p>
          <a:p>
            <a:pPr marL="0" indent="0" algn="l">
              <a:lnSpc>
                <a:spcPts val="2750"/>
              </a:lnSpc>
              <a:buNone/>
            </a:pPr>
            <a:r>
              <a:rPr lang="en-US" sz="2400" kern="0" spc="-35" dirty="0">
                <a:ea typeface="Source Sans Pro" pitchFamily="34" charset="-122"/>
                <a:cs typeface="Source Sans Pro" pitchFamily="34" charset="-120"/>
              </a:rPr>
              <a:t> perspectives.</a:t>
            </a:r>
            <a:endParaRPr lang="en-US" sz="2400" dirty="0"/>
          </a:p>
        </p:txBody>
      </p:sp>
      <p:pic>
        <p:nvPicPr>
          <p:cNvPr id="22" name="Image 2" descr="preencoded.png">
            <a:extLst>
              <a:ext uri="{FF2B5EF4-FFF2-40B4-BE49-F238E27FC236}">
                <a16:creationId xmlns:a16="http://schemas.microsoft.com/office/drawing/2014/main" id="{D5CBF9D7-334F-03B2-D923-F21076B10B14}"/>
              </a:ext>
            </a:extLst>
          </p:cNvPr>
          <p:cNvPicPr>
            <a:picLocks noChangeAspect="1"/>
          </p:cNvPicPr>
          <p:nvPr/>
        </p:nvPicPr>
        <p:blipFill>
          <a:blip r:embed="rId7">
            <a:biLevel thresh="50000"/>
          </a:blip>
          <a:stretch>
            <a:fillRect/>
          </a:stretch>
        </p:blipFill>
        <p:spPr>
          <a:xfrm>
            <a:off x="6635200" y="2151993"/>
            <a:ext cx="549593" cy="549593"/>
          </a:xfrm>
          <a:prstGeom prst="rect">
            <a:avLst/>
          </a:prstGeom>
        </p:spPr>
      </p:pic>
      <p:sp>
        <p:nvSpPr>
          <p:cNvPr id="23" name="Text 3">
            <a:extLst>
              <a:ext uri="{FF2B5EF4-FFF2-40B4-BE49-F238E27FC236}">
                <a16:creationId xmlns:a16="http://schemas.microsoft.com/office/drawing/2014/main" id="{B8787DEC-1652-9B31-0756-1B6A0922710D}"/>
              </a:ext>
            </a:extLst>
          </p:cNvPr>
          <p:cNvSpPr/>
          <p:nvPr/>
        </p:nvSpPr>
        <p:spPr>
          <a:xfrm>
            <a:off x="6567964" y="2927151"/>
            <a:ext cx="2586276" cy="323255"/>
          </a:xfrm>
          <a:prstGeom prst="rect">
            <a:avLst/>
          </a:prstGeom>
          <a:noFill/>
          <a:ln/>
        </p:spPr>
        <p:txBody>
          <a:bodyPr wrap="none" lIns="0" tIns="0" rIns="0" bIns="0" rtlCol="0" anchor="t"/>
          <a:lstStyle/>
          <a:p>
            <a:pPr marL="0" indent="0" algn="l">
              <a:lnSpc>
                <a:spcPts val="2500"/>
              </a:lnSpc>
              <a:buNone/>
            </a:pPr>
            <a:r>
              <a:rPr lang="en-US" sz="2400" kern="0" spc="-41" dirty="0">
                <a:ea typeface="Source Serif Pro Semi Bold" pitchFamily="34" charset="-122"/>
                <a:cs typeface="Source Serif Pro Semi Bold" pitchFamily="34" charset="-120"/>
              </a:rPr>
              <a:t>Adjusting</a:t>
            </a:r>
            <a:endParaRPr lang="en-US" sz="2400" dirty="0"/>
          </a:p>
        </p:txBody>
      </p:sp>
      <p:sp>
        <p:nvSpPr>
          <p:cNvPr id="24" name="Text 4">
            <a:extLst>
              <a:ext uri="{FF2B5EF4-FFF2-40B4-BE49-F238E27FC236}">
                <a16:creationId xmlns:a16="http://schemas.microsoft.com/office/drawing/2014/main" id="{84CA6468-D5AE-DE7D-EAE0-39E73447BE99}"/>
              </a:ext>
            </a:extLst>
          </p:cNvPr>
          <p:cNvSpPr/>
          <p:nvPr/>
        </p:nvSpPr>
        <p:spPr>
          <a:xfrm>
            <a:off x="6567964" y="3382208"/>
            <a:ext cx="7605236" cy="351592"/>
          </a:xfrm>
          <a:prstGeom prst="rect">
            <a:avLst/>
          </a:prstGeom>
          <a:noFill/>
          <a:ln/>
        </p:spPr>
        <p:txBody>
          <a:bodyPr wrap="none" lIns="0" tIns="0" rIns="0" bIns="0" rtlCol="0" anchor="t"/>
          <a:lstStyle/>
          <a:p>
            <a:pPr marL="0" indent="0" algn="l">
              <a:lnSpc>
                <a:spcPts val="2750"/>
              </a:lnSpc>
              <a:buNone/>
            </a:pPr>
            <a:r>
              <a:rPr lang="en-US" sz="2400" kern="0" spc="-35" dirty="0">
                <a:ea typeface="Source Sans Pro" pitchFamily="34" charset="-122"/>
                <a:cs typeface="Source Sans Pro" pitchFamily="34" charset="-120"/>
              </a:rPr>
              <a:t>Use language they understand, </a:t>
            </a:r>
          </a:p>
          <a:p>
            <a:pPr marL="0" indent="0" algn="l">
              <a:lnSpc>
                <a:spcPts val="2750"/>
              </a:lnSpc>
              <a:buNone/>
            </a:pPr>
            <a:r>
              <a:rPr lang="en-US" sz="2400" kern="0" spc="-35" dirty="0">
                <a:ea typeface="Source Sans Pro" pitchFamily="34" charset="-122"/>
                <a:cs typeface="Source Sans Pro" pitchFamily="34" charset="-120"/>
              </a:rPr>
              <a:t>adapt your tone and style.</a:t>
            </a:r>
            <a:endParaRPr lang="en-US" sz="2400" dirty="0"/>
          </a:p>
        </p:txBody>
      </p:sp>
      <p:pic>
        <p:nvPicPr>
          <p:cNvPr id="25" name="Image 3" descr="preencoded.png">
            <a:extLst>
              <a:ext uri="{FF2B5EF4-FFF2-40B4-BE49-F238E27FC236}">
                <a16:creationId xmlns:a16="http://schemas.microsoft.com/office/drawing/2014/main" id="{F43595EA-1E2D-5254-B173-FF4DBB1297EA}"/>
              </a:ext>
            </a:extLst>
          </p:cNvPr>
          <p:cNvPicPr>
            <a:picLocks noChangeAspect="1"/>
          </p:cNvPicPr>
          <p:nvPr/>
        </p:nvPicPr>
        <p:blipFill>
          <a:blip r:embed="rId8">
            <a:biLevel thresh="50000"/>
          </a:blip>
          <a:stretch>
            <a:fillRect/>
          </a:stretch>
        </p:blipFill>
        <p:spPr>
          <a:xfrm>
            <a:off x="3443764" y="4495800"/>
            <a:ext cx="549593" cy="549593"/>
          </a:xfrm>
          <a:prstGeom prst="rect">
            <a:avLst/>
          </a:prstGeom>
        </p:spPr>
      </p:pic>
      <p:sp>
        <p:nvSpPr>
          <p:cNvPr id="26" name="Text 5">
            <a:extLst>
              <a:ext uri="{FF2B5EF4-FFF2-40B4-BE49-F238E27FC236}">
                <a16:creationId xmlns:a16="http://schemas.microsoft.com/office/drawing/2014/main" id="{A22E89B6-9C70-183C-B14D-C111B0176AE4}"/>
              </a:ext>
            </a:extLst>
          </p:cNvPr>
          <p:cNvSpPr/>
          <p:nvPr/>
        </p:nvSpPr>
        <p:spPr>
          <a:xfrm>
            <a:off x="3443764" y="5265182"/>
            <a:ext cx="2586276" cy="323255"/>
          </a:xfrm>
          <a:prstGeom prst="rect">
            <a:avLst/>
          </a:prstGeom>
          <a:noFill/>
          <a:ln/>
        </p:spPr>
        <p:txBody>
          <a:bodyPr wrap="none" lIns="0" tIns="0" rIns="0" bIns="0" rtlCol="0" anchor="t"/>
          <a:lstStyle/>
          <a:p>
            <a:pPr marL="0" indent="0" algn="l">
              <a:lnSpc>
                <a:spcPts val="2500"/>
              </a:lnSpc>
              <a:buNone/>
            </a:pPr>
            <a:r>
              <a:rPr lang="en-US" sz="2400" kern="0" spc="-41" dirty="0">
                <a:ea typeface="Source Serif Pro Semi Bold" pitchFamily="34" charset="-122"/>
                <a:cs typeface="Source Serif Pro Semi Bold" pitchFamily="34" charset="-120"/>
              </a:rPr>
              <a:t>Engaging</a:t>
            </a:r>
            <a:endParaRPr lang="en-US" sz="2400" dirty="0"/>
          </a:p>
        </p:txBody>
      </p:sp>
      <p:sp>
        <p:nvSpPr>
          <p:cNvPr id="27" name="Text 6">
            <a:extLst>
              <a:ext uri="{FF2B5EF4-FFF2-40B4-BE49-F238E27FC236}">
                <a16:creationId xmlns:a16="http://schemas.microsoft.com/office/drawing/2014/main" id="{4CC83B9A-05FF-B97D-E9C9-F6E359B700FC}"/>
              </a:ext>
            </a:extLst>
          </p:cNvPr>
          <p:cNvSpPr/>
          <p:nvPr/>
        </p:nvSpPr>
        <p:spPr>
          <a:xfrm>
            <a:off x="3443764" y="5720239"/>
            <a:ext cx="7605236" cy="351592"/>
          </a:xfrm>
          <a:prstGeom prst="rect">
            <a:avLst/>
          </a:prstGeom>
          <a:noFill/>
          <a:ln/>
        </p:spPr>
        <p:txBody>
          <a:bodyPr wrap="none" lIns="0" tIns="0" rIns="0" bIns="0" rtlCol="0" anchor="t"/>
          <a:lstStyle/>
          <a:p>
            <a:pPr marL="0" indent="0" algn="l">
              <a:lnSpc>
                <a:spcPts val="2750"/>
              </a:lnSpc>
              <a:buNone/>
            </a:pPr>
            <a:r>
              <a:rPr lang="en-US" sz="2400" kern="0" spc="-35" dirty="0">
                <a:ea typeface="Source Sans Pro" pitchFamily="34" charset="-122"/>
                <a:cs typeface="Source Sans Pro" pitchFamily="34" charset="-120"/>
              </a:rPr>
              <a:t>Encourage questions, seek feedback, and respond appropriately.</a:t>
            </a:r>
            <a:endParaRPr lang="en-US" sz="2400" dirty="0"/>
          </a:p>
        </p:txBody>
      </p:sp>
      <p:pic>
        <p:nvPicPr>
          <p:cNvPr id="3" name="8th">
            <a:hlinkClick r:id="" action="ppaction://media"/>
            <a:extLst>
              <a:ext uri="{FF2B5EF4-FFF2-40B4-BE49-F238E27FC236}">
                <a16:creationId xmlns:a16="http://schemas.microsoft.com/office/drawing/2014/main" id="{FB27A2C0-F730-DBE4-9CCE-EB03C97246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
        <p:nvSpPr>
          <p:cNvPr id="4" name="Rectangle 3">
            <a:extLst>
              <a:ext uri="{FF2B5EF4-FFF2-40B4-BE49-F238E27FC236}">
                <a16:creationId xmlns:a16="http://schemas.microsoft.com/office/drawing/2014/main" id="{F30D0956-CD2D-4CF2-B03F-B9FD8ECC064F}"/>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Footer Placeholder 5">
            <a:extLst>
              <a:ext uri="{FF2B5EF4-FFF2-40B4-BE49-F238E27FC236}">
                <a16:creationId xmlns:a16="http://schemas.microsoft.com/office/drawing/2014/main" id="{05CAB676-D47F-2DBF-AA32-8DE59F464C44}"/>
              </a:ext>
            </a:extLst>
          </p:cNvPr>
          <p:cNvSpPr>
            <a:spLocks noGrp="1"/>
          </p:cNvSpPr>
          <p:nvPr>
            <p:ph type="ftr" sz="quarter" idx="5"/>
          </p:nvPr>
        </p:nvSpPr>
        <p:spPr>
          <a:xfrm>
            <a:off x="4038600" y="6356350"/>
            <a:ext cx="4114800" cy="365125"/>
          </a:xfrm>
        </p:spPr>
        <p:txBody>
          <a:bodyPr/>
          <a:lstStyle/>
          <a:p>
            <a:pPr marL="12700">
              <a:lnSpc>
                <a:spcPts val="1430"/>
              </a:lnSpc>
            </a:pPr>
            <a:r>
              <a:rPr lang="en-US" dirty="0"/>
              <a:t>Government Dental College &amp; Hospital, Mumbai</a:t>
            </a:r>
            <a:endParaRPr lang="en-IN" dirty="0"/>
          </a:p>
        </p:txBody>
      </p:sp>
    </p:spTree>
    <p:extLst>
      <p:ext uri="{BB962C8B-B14F-4D97-AF65-F5344CB8AC3E}">
        <p14:creationId xmlns:p14="http://schemas.microsoft.com/office/powerpoint/2010/main" val="1946961540"/>
      </p:ext>
    </p:extLst>
  </p:cSld>
  <p:clrMapOvr>
    <a:masterClrMapping/>
  </p:clrMapOvr>
  <mc:AlternateContent xmlns:mc="http://schemas.openxmlformats.org/markup-compatibility/2006" xmlns:p14="http://schemas.microsoft.com/office/powerpoint/2010/main">
    <mc:Choice Requires="p14">
      <p:transition spd="slow" p14:dur="2000" advTm="63400"/>
    </mc:Choice>
    <mc:Fallback xmlns="">
      <p:transition spd="slow" advTm="6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63400"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50B76-750E-E12A-E9C6-8A4A07F0D55B}"/>
            </a:ext>
          </a:extLst>
        </p:cNvPr>
        <p:cNvGrpSpPr/>
        <p:nvPr/>
      </p:nvGrpSpPr>
      <p:grpSpPr>
        <a:xfrm>
          <a:off x="0" y="0"/>
          <a:ext cx="0" cy="0"/>
          <a:chOff x="0" y="0"/>
          <a:chExt cx="0" cy="0"/>
        </a:xfrm>
      </p:grpSpPr>
      <p:sp>
        <p:nvSpPr>
          <p:cNvPr id="34" name="Shape 1">
            <a:extLst>
              <a:ext uri="{FF2B5EF4-FFF2-40B4-BE49-F238E27FC236}">
                <a16:creationId xmlns:a16="http://schemas.microsoft.com/office/drawing/2014/main" id="{50605A87-9CA0-47C7-43CE-C6838A80F622}"/>
              </a:ext>
            </a:extLst>
          </p:cNvPr>
          <p:cNvSpPr/>
          <p:nvPr/>
        </p:nvSpPr>
        <p:spPr>
          <a:xfrm>
            <a:off x="6202681" y="2362200"/>
            <a:ext cx="45719" cy="2660213"/>
          </a:xfrm>
          <a:prstGeom prst="roundRect">
            <a:avLst>
              <a:gd name="adj" fmla="val 298142"/>
            </a:avLst>
          </a:prstGeom>
          <a:solidFill>
            <a:srgbClr val="D6BADD"/>
          </a:solidFill>
          <a:ln/>
        </p:spPr>
      </p:sp>
      <p:sp>
        <p:nvSpPr>
          <p:cNvPr id="2" name="object 2">
            <a:extLst>
              <a:ext uri="{FF2B5EF4-FFF2-40B4-BE49-F238E27FC236}">
                <a16:creationId xmlns:a16="http://schemas.microsoft.com/office/drawing/2014/main" id="{E744DB66-496D-E3CD-D969-A18E6253C2A9}"/>
              </a:ext>
            </a:extLst>
          </p:cNvPr>
          <p:cNvSpPr txBox="1"/>
          <p:nvPr/>
        </p:nvSpPr>
        <p:spPr>
          <a:xfrm>
            <a:off x="152400" y="914400"/>
            <a:ext cx="7848600" cy="616259"/>
          </a:xfrm>
          <a:prstGeom prst="rect">
            <a:avLst/>
          </a:prstGeom>
        </p:spPr>
        <p:txBody>
          <a:bodyPr vert="horz" wrap="square" lIns="0" tIns="13335" rIns="0" bIns="0" rtlCol="0">
            <a:spAutoFit/>
          </a:bodyPr>
          <a:lstStyle/>
          <a:p>
            <a:pPr marL="0" indent="0">
              <a:lnSpc>
                <a:spcPts val="5000"/>
              </a:lnSpc>
              <a:buNone/>
            </a:pPr>
            <a:r>
              <a:rPr lang="en-US" sz="3600" b="1" kern="0" spc="-80" dirty="0">
                <a:solidFill>
                  <a:srgbClr val="7030A0"/>
                </a:solidFill>
                <a:ea typeface="Source Serif Pro Semi Bold" pitchFamily="34" charset="-122"/>
                <a:cs typeface="Source Serif Pro Semi Bold" pitchFamily="34" charset="-120"/>
              </a:rPr>
              <a:t>HANDLING DIFFICULT CONVERSATIONS</a:t>
            </a:r>
            <a:endParaRPr lang="en-US" sz="3600" b="1" dirty="0">
              <a:solidFill>
                <a:srgbClr val="7030A0"/>
              </a:solidFill>
            </a:endParaRPr>
          </a:p>
        </p:txBody>
      </p:sp>
      <p:pic>
        <p:nvPicPr>
          <p:cNvPr id="5" name="Picture 4">
            <a:extLst>
              <a:ext uri="{FF2B5EF4-FFF2-40B4-BE49-F238E27FC236}">
                <a16:creationId xmlns:a16="http://schemas.microsoft.com/office/drawing/2014/main" id="{4C27A29C-2874-0DEA-91C6-DBE763CBBC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2857" y="79529"/>
            <a:ext cx="1146743" cy="1143000"/>
          </a:xfrm>
          <a:prstGeom prst="ellipse">
            <a:avLst/>
          </a:prstGeom>
        </p:spPr>
      </p:pic>
      <p:sp>
        <p:nvSpPr>
          <p:cNvPr id="6" name="Footer Placeholder 5">
            <a:extLst>
              <a:ext uri="{FF2B5EF4-FFF2-40B4-BE49-F238E27FC236}">
                <a16:creationId xmlns:a16="http://schemas.microsoft.com/office/drawing/2014/main" id="{F33EB3DC-CE72-A091-A343-078B785C3808}"/>
              </a:ext>
            </a:extLst>
          </p:cNvPr>
          <p:cNvSpPr>
            <a:spLocks noGrp="1"/>
          </p:cNvSpPr>
          <p:nvPr>
            <p:ph type="ftr" sz="quarter" idx="5"/>
          </p:nvPr>
        </p:nvSpPr>
        <p:spPr>
          <a:xfrm>
            <a:off x="3810000" y="6264275"/>
            <a:ext cx="4114800" cy="365125"/>
          </a:xfrm>
        </p:spPr>
        <p:txBody>
          <a:bodyPr/>
          <a:lstStyle/>
          <a:p>
            <a:pPr marL="12700">
              <a:lnSpc>
                <a:spcPts val="1430"/>
              </a:lnSpc>
            </a:pPr>
            <a:r>
              <a:rPr lang="en-US" dirty="0"/>
              <a:t>Government Dental College &amp; Hospital, Mumbai</a:t>
            </a:r>
            <a:endParaRPr lang="en-IN" dirty="0"/>
          </a:p>
        </p:txBody>
      </p:sp>
      <p:sp>
        <p:nvSpPr>
          <p:cNvPr id="4" name="Text 0">
            <a:extLst>
              <a:ext uri="{FF2B5EF4-FFF2-40B4-BE49-F238E27FC236}">
                <a16:creationId xmlns:a16="http://schemas.microsoft.com/office/drawing/2014/main" id="{DE058EFA-D1E5-EBEF-91C1-09D718FC9FF3}"/>
              </a:ext>
            </a:extLst>
          </p:cNvPr>
          <p:cNvSpPr/>
          <p:nvPr/>
        </p:nvSpPr>
        <p:spPr>
          <a:xfrm>
            <a:off x="457200" y="1408153"/>
            <a:ext cx="7264837" cy="636389"/>
          </a:xfrm>
          <a:prstGeom prst="rect">
            <a:avLst/>
          </a:prstGeom>
          <a:noFill/>
          <a:ln/>
        </p:spPr>
        <p:txBody>
          <a:bodyPr wrap="none" lIns="0" tIns="0" rIns="0" bIns="0" rtlCol="0" anchor="t"/>
          <a:lstStyle/>
          <a:p>
            <a:pPr marL="0" indent="0">
              <a:lnSpc>
                <a:spcPts val="5000"/>
              </a:lnSpc>
              <a:buNone/>
            </a:pPr>
            <a:endParaRPr lang="en-US" sz="2400" dirty="0"/>
          </a:p>
        </p:txBody>
      </p:sp>
      <p:sp>
        <p:nvSpPr>
          <p:cNvPr id="8" name="Shape 1">
            <a:extLst>
              <a:ext uri="{FF2B5EF4-FFF2-40B4-BE49-F238E27FC236}">
                <a16:creationId xmlns:a16="http://schemas.microsoft.com/office/drawing/2014/main" id="{D44DED13-CDF2-55EF-DFC2-C0827E620DF5}"/>
              </a:ext>
            </a:extLst>
          </p:cNvPr>
          <p:cNvSpPr/>
          <p:nvPr/>
        </p:nvSpPr>
        <p:spPr>
          <a:xfrm>
            <a:off x="766404" y="2368987"/>
            <a:ext cx="45719" cy="2660213"/>
          </a:xfrm>
          <a:prstGeom prst="roundRect">
            <a:avLst>
              <a:gd name="adj" fmla="val 298142"/>
            </a:avLst>
          </a:prstGeom>
          <a:solidFill>
            <a:srgbClr val="D6BADD"/>
          </a:solidFill>
          <a:ln/>
        </p:spPr>
      </p:sp>
      <p:sp>
        <p:nvSpPr>
          <p:cNvPr id="9" name="Shape 2">
            <a:extLst>
              <a:ext uri="{FF2B5EF4-FFF2-40B4-BE49-F238E27FC236}">
                <a16:creationId xmlns:a16="http://schemas.microsoft.com/office/drawing/2014/main" id="{9148E732-7276-9F96-4647-575E0373B2FB}"/>
              </a:ext>
            </a:extLst>
          </p:cNvPr>
          <p:cNvSpPr/>
          <p:nvPr/>
        </p:nvSpPr>
        <p:spPr>
          <a:xfrm>
            <a:off x="994529" y="2840474"/>
            <a:ext cx="757238" cy="30480"/>
          </a:xfrm>
          <a:prstGeom prst="roundRect">
            <a:avLst>
              <a:gd name="adj" fmla="val 298142"/>
            </a:avLst>
          </a:prstGeom>
          <a:solidFill>
            <a:srgbClr val="D6BADD"/>
          </a:solidFill>
          <a:ln/>
        </p:spPr>
      </p:sp>
      <p:sp>
        <p:nvSpPr>
          <p:cNvPr id="10" name="Shape 3">
            <a:extLst>
              <a:ext uri="{FF2B5EF4-FFF2-40B4-BE49-F238E27FC236}">
                <a16:creationId xmlns:a16="http://schemas.microsoft.com/office/drawing/2014/main" id="{DE81F222-E8AD-AB38-3A9B-39B0AEE79BE4}"/>
              </a:ext>
            </a:extLst>
          </p:cNvPr>
          <p:cNvSpPr/>
          <p:nvPr/>
        </p:nvSpPr>
        <p:spPr>
          <a:xfrm>
            <a:off x="538281" y="2612351"/>
            <a:ext cx="486727" cy="486728"/>
          </a:xfrm>
          <a:prstGeom prst="roundRect">
            <a:avLst>
              <a:gd name="adj" fmla="val 18670"/>
            </a:avLst>
          </a:prstGeom>
          <a:solidFill>
            <a:srgbClr val="F0D4F7"/>
          </a:solidFill>
          <a:ln w="7620">
            <a:solidFill>
              <a:srgbClr val="D6BADD"/>
            </a:solidFill>
            <a:prstDash val="solid"/>
          </a:ln>
        </p:spPr>
      </p:sp>
      <p:sp>
        <p:nvSpPr>
          <p:cNvPr id="11" name="Text 4">
            <a:extLst>
              <a:ext uri="{FF2B5EF4-FFF2-40B4-BE49-F238E27FC236}">
                <a16:creationId xmlns:a16="http://schemas.microsoft.com/office/drawing/2014/main" id="{E1BD9FC2-8806-7521-622A-4A306212A86A}"/>
              </a:ext>
            </a:extLst>
          </p:cNvPr>
          <p:cNvSpPr/>
          <p:nvPr/>
        </p:nvSpPr>
        <p:spPr>
          <a:xfrm>
            <a:off x="705207" y="2702957"/>
            <a:ext cx="152757" cy="305514"/>
          </a:xfrm>
          <a:prstGeom prst="rect">
            <a:avLst/>
          </a:prstGeom>
          <a:noFill/>
          <a:ln/>
        </p:spPr>
        <p:txBody>
          <a:bodyPr wrap="none" lIns="0" tIns="0" rIns="0" bIns="0" rtlCol="0" anchor="t"/>
          <a:lstStyle/>
          <a:p>
            <a:pPr marL="0" indent="0" algn="ctr">
              <a:lnSpc>
                <a:spcPts val="2400"/>
              </a:lnSpc>
              <a:buNone/>
            </a:pPr>
            <a:r>
              <a:rPr lang="en-US" sz="2400" kern="0" spc="-48" dirty="0">
                <a:solidFill>
                  <a:srgbClr val="272525"/>
                </a:solidFill>
                <a:ea typeface="Source Serif Pro Semi Bold" pitchFamily="34" charset="-122"/>
                <a:cs typeface="Source Serif Pro Semi Bold" pitchFamily="34" charset="-120"/>
              </a:rPr>
              <a:t>1</a:t>
            </a:r>
            <a:endParaRPr lang="en-US" sz="2400" dirty="0"/>
          </a:p>
        </p:txBody>
      </p:sp>
      <p:sp>
        <p:nvSpPr>
          <p:cNvPr id="12" name="Text 5">
            <a:extLst>
              <a:ext uri="{FF2B5EF4-FFF2-40B4-BE49-F238E27FC236}">
                <a16:creationId xmlns:a16="http://schemas.microsoft.com/office/drawing/2014/main" id="{8D8B3A05-7A6A-A61F-D103-CECA5057BD54}"/>
              </a:ext>
            </a:extLst>
          </p:cNvPr>
          <p:cNvSpPr/>
          <p:nvPr/>
        </p:nvSpPr>
        <p:spPr>
          <a:xfrm>
            <a:off x="1971555" y="2585324"/>
            <a:ext cx="2545437" cy="318135"/>
          </a:xfrm>
          <a:prstGeom prst="rect">
            <a:avLst/>
          </a:prstGeom>
          <a:noFill/>
          <a:ln/>
        </p:spPr>
        <p:txBody>
          <a:bodyPr wrap="none" lIns="0" tIns="0" rIns="0" bIns="0" rtlCol="0" anchor="t"/>
          <a:lstStyle/>
          <a:p>
            <a:pPr marL="0" indent="0" algn="l">
              <a:lnSpc>
                <a:spcPts val="2500"/>
              </a:lnSpc>
              <a:buNone/>
            </a:pPr>
            <a:r>
              <a:rPr lang="en-US" sz="2400" kern="0" spc="-40" dirty="0">
                <a:solidFill>
                  <a:srgbClr val="272525"/>
                </a:solidFill>
                <a:ea typeface="Source Serif Pro Semi Bold" pitchFamily="34" charset="-122"/>
                <a:cs typeface="Source Serif Pro Semi Bold" pitchFamily="34" charset="-120"/>
              </a:rPr>
              <a:t>Remain Calm</a:t>
            </a:r>
            <a:endParaRPr lang="en-US" sz="2400" dirty="0"/>
          </a:p>
        </p:txBody>
      </p:sp>
      <p:sp>
        <p:nvSpPr>
          <p:cNvPr id="13" name="Text 6">
            <a:extLst>
              <a:ext uri="{FF2B5EF4-FFF2-40B4-BE49-F238E27FC236}">
                <a16:creationId xmlns:a16="http://schemas.microsoft.com/office/drawing/2014/main" id="{D8C77C8A-6FFB-FC30-FD46-2AA75E45D511}"/>
              </a:ext>
            </a:extLst>
          </p:cNvPr>
          <p:cNvSpPr/>
          <p:nvPr/>
        </p:nvSpPr>
        <p:spPr>
          <a:xfrm>
            <a:off x="1971557" y="3033237"/>
            <a:ext cx="2545436" cy="486728"/>
          </a:xfrm>
          <a:prstGeom prst="rect">
            <a:avLst/>
          </a:prstGeom>
          <a:noFill/>
          <a:ln/>
        </p:spPr>
        <p:txBody>
          <a:bodyPr wrap="none" lIns="0" tIns="0" rIns="0" bIns="0" rtlCol="0" anchor="t"/>
          <a:lstStyle/>
          <a:p>
            <a:pPr marL="0" indent="0" algn="l">
              <a:lnSpc>
                <a:spcPts val="2700"/>
              </a:lnSpc>
              <a:buNone/>
            </a:pPr>
            <a:r>
              <a:rPr lang="en-US" sz="2400" kern="0" spc="-34" dirty="0">
                <a:solidFill>
                  <a:srgbClr val="272525"/>
                </a:solidFill>
                <a:ea typeface="Source Sans Pro" pitchFamily="34" charset="-122"/>
                <a:cs typeface="Source Sans Pro" pitchFamily="34" charset="-120"/>
              </a:rPr>
              <a:t>Control your emotions and </a:t>
            </a:r>
            <a:br>
              <a:rPr lang="en-US" sz="2400" kern="0" spc="-34" dirty="0">
                <a:solidFill>
                  <a:srgbClr val="272525"/>
                </a:solidFill>
                <a:ea typeface="Source Sans Pro" pitchFamily="34" charset="-122"/>
                <a:cs typeface="Source Sans Pro" pitchFamily="34" charset="-120"/>
              </a:rPr>
            </a:br>
            <a:r>
              <a:rPr lang="en-US" sz="2400" kern="0" spc="-34" dirty="0">
                <a:solidFill>
                  <a:srgbClr val="272525"/>
                </a:solidFill>
                <a:ea typeface="Source Sans Pro" pitchFamily="34" charset="-122"/>
                <a:cs typeface="Source Sans Pro" pitchFamily="34" charset="-120"/>
              </a:rPr>
              <a:t>avoid getting defensive.</a:t>
            </a:r>
            <a:endParaRPr lang="en-US" sz="2400" dirty="0"/>
          </a:p>
        </p:txBody>
      </p:sp>
      <p:sp>
        <p:nvSpPr>
          <p:cNvPr id="14" name="Shape 7">
            <a:extLst>
              <a:ext uri="{FF2B5EF4-FFF2-40B4-BE49-F238E27FC236}">
                <a16:creationId xmlns:a16="http://schemas.microsoft.com/office/drawing/2014/main" id="{A80FCA9A-1454-F19E-CA6D-BEBC71F2BFEB}"/>
              </a:ext>
            </a:extLst>
          </p:cNvPr>
          <p:cNvSpPr/>
          <p:nvPr/>
        </p:nvSpPr>
        <p:spPr>
          <a:xfrm>
            <a:off x="994529" y="4283512"/>
            <a:ext cx="757238" cy="30480"/>
          </a:xfrm>
          <a:prstGeom prst="roundRect">
            <a:avLst>
              <a:gd name="adj" fmla="val 298142"/>
            </a:avLst>
          </a:prstGeom>
          <a:solidFill>
            <a:srgbClr val="D6BADD"/>
          </a:solidFill>
          <a:ln/>
        </p:spPr>
      </p:sp>
      <p:sp>
        <p:nvSpPr>
          <p:cNvPr id="15" name="Shape 8">
            <a:extLst>
              <a:ext uri="{FF2B5EF4-FFF2-40B4-BE49-F238E27FC236}">
                <a16:creationId xmlns:a16="http://schemas.microsoft.com/office/drawing/2014/main" id="{FFF34E30-A7CA-96B1-8848-6EF10246E228}"/>
              </a:ext>
            </a:extLst>
          </p:cNvPr>
          <p:cNvSpPr/>
          <p:nvPr/>
        </p:nvSpPr>
        <p:spPr>
          <a:xfrm>
            <a:off x="538281" y="4055388"/>
            <a:ext cx="486727" cy="486728"/>
          </a:xfrm>
          <a:prstGeom prst="roundRect">
            <a:avLst>
              <a:gd name="adj" fmla="val 18670"/>
            </a:avLst>
          </a:prstGeom>
          <a:solidFill>
            <a:srgbClr val="F0D4F7"/>
          </a:solidFill>
          <a:ln w="7620">
            <a:solidFill>
              <a:srgbClr val="D6BADD"/>
            </a:solidFill>
            <a:prstDash val="solid"/>
          </a:ln>
        </p:spPr>
      </p:sp>
      <p:sp>
        <p:nvSpPr>
          <p:cNvPr id="16" name="Text 9">
            <a:extLst>
              <a:ext uri="{FF2B5EF4-FFF2-40B4-BE49-F238E27FC236}">
                <a16:creationId xmlns:a16="http://schemas.microsoft.com/office/drawing/2014/main" id="{5DB6D59C-CB36-0670-6D98-622A6A31D5F8}"/>
              </a:ext>
            </a:extLst>
          </p:cNvPr>
          <p:cNvSpPr/>
          <p:nvPr/>
        </p:nvSpPr>
        <p:spPr>
          <a:xfrm>
            <a:off x="705207" y="4145995"/>
            <a:ext cx="152757" cy="305514"/>
          </a:xfrm>
          <a:prstGeom prst="rect">
            <a:avLst/>
          </a:prstGeom>
          <a:noFill/>
          <a:ln/>
        </p:spPr>
        <p:txBody>
          <a:bodyPr wrap="none" lIns="0" tIns="0" rIns="0" bIns="0" rtlCol="0" anchor="t"/>
          <a:lstStyle/>
          <a:p>
            <a:pPr marL="0" indent="0" algn="ctr">
              <a:lnSpc>
                <a:spcPts val="2400"/>
              </a:lnSpc>
              <a:buNone/>
            </a:pPr>
            <a:r>
              <a:rPr lang="en-US" sz="2400" kern="0" spc="-48" dirty="0">
                <a:solidFill>
                  <a:srgbClr val="272525"/>
                </a:solidFill>
                <a:ea typeface="Source Serif Pro Semi Bold" pitchFamily="34" charset="-122"/>
                <a:cs typeface="Source Serif Pro Semi Bold" pitchFamily="34" charset="-120"/>
              </a:rPr>
              <a:t>2</a:t>
            </a:r>
            <a:endParaRPr lang="en-US" sz="2400" dirty="0"/>
          </a:p>
        </p:txBody>
      </p:sp>
      <p:sp>
        <p:nvSpPr>
          <p:cNvPr id="17" name="Text 10">
            <a:extLst>
              <a:ext uri="{FF2B5EF4-FFF2-40B4-BE49-F238E27FC236}">
                <a16:creationId xmlns:a16="http://schemas.microsoft.com/office/drawing/2014/main" id="{E979406F-4DDF-524C-B82D-B26F6D4A95ED}"/>
              </a:ext>
            </a:extLst>
          </p:cNvPr>
          <p:cNvSpPr/>
          <p:nvPr/>
        </p:nvSpPr>
        <p:spPr>
          <a:xfrm>
            <a:off x="1971555" y="4028361"/>
            <a:ext cx="2545437" cy="318135"/>
          </a:xfrm>
          <a:prstGeom prst="rect">
            <a:avLst/>
          </a:prstGeom>
          <a:noFill/>
          <a:ln/>
        </p:spPr>
        <p:txBody>
          <a:bodyPr wrap="none" lIns="0" tIns="0" rIns="0" bIns="0" rtlCol="0" anchor="t"/>
          <a:lstStyle/>
          <a:p>
            <a:pPr marL="0" indent="0" algn="l">
              <a:lnSpc>
                <a:spcPts val="2500"/>
              </a:lnSpc>
              <a:buNone/>
            </a:pPr>
            <a:r>
              <a:rPr lang="en-US" sz="2400" kern="0" spc="-40" dirty="0">
                <a:solidFill>
                  <a:srgbClr val="272525"/>
                </a:solidFill>
                <a:ea typeface="Source Serif Pro Semi Bold" pitchFamily="34" charset="-122"/>
                <a:cs typeface="Source Serif Pro Semi Bold" pitchFamily="34" charset="-120"/>
              </a:rPr>
              <a:t>Active Listening</a:t>
            </a:r>
            <a:endParaRPr lang="en-US" sz="2400" dirty="0"/>
          </a:p>
        </p:txBody>
      </p:sp>
      <p:sp>
        <p:nvSpPr>
          <p:cNvPr id="18" name="Text 11">
            <a:extLst>
              <a:ext uri="{FF2B5EF4-FFF2-40B4-BE49-F238E27FC236}">
                <a16:creationId xmlns:a16="http://schemas.microsoft.com/office/drawing/2014/main" id="{9283AAE3-14E3-0A01-0EF1-36D64E2244AB}"/>
              </a:ext>
            </a:extLst>
          </p:cNvPr>
          <p:cNvSpPr/>
          <p:nvPr/>
        </p:nvSpPr>
        <p:spPr>
          <a:xfrm>
            <a:off x="1971555" y="4476274"/>
            <a:ext cx="2829045" cy="552926"/>
          </a:xfrm>
          <a:prstGeom prst="rect">
            <a:avLst/>
          </a:prstGeom>
          <a:noFill/>
          <a:ln/>
        </p:spPr>
        <p:txBody>
          <a:bodyPr wrap="none" lIns="0" tIns="0" rIns="0" bIns="0" rtlCol="0" anchor="t"/>
          <a:lstStyle/>
          <a:p>
            <a:pPr marL="0" indent="0" algn="l">
              <a:lnSpc>
                <a:spcPts val="2700"/>
              </a:lnSpc>
              <a:buNone/>
            </a:pPr>
            <a:r>
              <a:rPr lang="en-US" sz="2400" kern="0" spc="-34" dirty="0">
                <a:solidFill>
                  <a:srgbClr val="272525"/>
                </a:solidFill>
                <a:ea typeface="Source Sans Pro" pitchFamily="34" charset="-122"/>
                <a:cs typeface="Source Sans Pro" pitchFamily="34" charset="-120"/>
              </a:rPr>
              <a:t>Focus on understanding the </a:t>
            </a:r>
            <a:br>
              <a:rPr lang="en-US" sz="2400" kern="0" spc="-34" dirty="0">
                <a:solidFill>
                  <a:srgbClr val="272525"/>
                </a:solidFill>
                <a:ea typeface="Source Sans Pro" pitchFamily="34" charset="-122"/>
                <a:cs typeface="Source Sans Pro" pitchFamily="34" charset="-120"/>
              </a:rPr>
            </a:br>
            <a:r>
              <a:rPr lang="en-US" sz="2400" kern="0" spc="-34" dirty="0">
                <a:solidFill>
                  <a:srgbClr val="272525"/>
                </a:solidFill>
                <a:ea typeface="Source Sans Pro" pitchFamily="34" charset="-122"/>
                <a:cs typeface="Source Sans Pro" pitchFamily="34" charset="-120"/>
              </a:rPr>
              <a:t>other person's perspective.</a:t>
            </a:r>
            <a:endParaRPr lang="en-US" sz="2400" dirty="0"/>
          </a:p>
        </p:txBody>
      </p:sp>
      <p:sp>
        <p:nvSpPr>
          <p:cNvPr id="24" name="Shape 17">
            <a:extLst>
              <a:ext uri="{FF2B5EF4-FFF2-40B4-BE49-F238E27FC236}">
                <a16:creationId xmlns:a16="http://schemas.microsoft.com/office/drawing/2014/main" id="{AC102F47-1196-383B-FB0D-4AFEC39B9B78}"/>
              </a:ext>
            </a:extLst>
          </p:cNvPr>
          <p:cNvSpPr/>
          <p:nvPr/>
        </p:nvSpPr>
        <p:spPr>
          <a:xfrm>
            <a:off x="6471405" y="4109323"/>
            <a:ext cx="757238" cy="30480"/>
          </a:xfrm>
          <a:prstGeom prst="roundRect">
            <a:avLst>
              <a:gd name="adj" fmla="val 298142"/>
            </a:avLst>
          </a:prstGeom>
          <a:solidFill>
            <a:srgbClr val="D6BADD"/>
          </a:solidFill>
          <a:ln/>
        </p:spPr>
      </p:sp>
      <p:sp>
        <p:nvSpPr>
          <p:cNvPr id="25" name="Shape 18">
            <a:extLst>
              <a:ext uri="{FF2B5EF4-FFF2-40B4-BE49-F238E27FC236}">
                <a16:creationId xmlns:a16="http://schemas.microsoft.com/office/drawing/2014/main" id="{2D8E4A97-5974-BFF2-9476-115E1D7B31EB}"/>
              </a:ext>
            </a:extLst>
          </p:cNvPr>
          <p:cNvSpPr/>
          <p:nvPr/>
        </p:nvSpPr>
        <p:spPr>
          <a:xfrm>
            <a:off x="6015157" y="3881199"/>
            <a:ext cx="486727" cy="486728"/>
          </a:xfrm>
          <a:prstGeom prst="roundRect">
            <a:avLst>
              <a:gd name="adj" fmla="val 18670"/>
            </a:avLst>
          </a:prstGeom>
          <a:solidFill>
            <a:srgbClr val="F0D4F7"/>
          </a:solidFill>
          <a:ln w="7620">
            <a:solidFill>
              <a:srgbClr val="D6BADD"/>
            </a:solidFill>
            <a:prstDash val="solid"/>
          </a:ln>
        </p:spPr>
      </p:sp>
      <p:sp>
        <p:nvSpPr>
          <p:cNvPr id="26" name="Text 19">
            <a:extLst>
              <a:ext uri="{FF2B5EF4-FFF2-40B4-BE49-F238E27FC236}">
                <a16:creationId xmlns:a16="http://schemas.microsoft.com/office/drawing/2014/main" id="{34D6B8B6-70C4-F682-E14E-1ED6E58F8626}"/>
              </a:ext>
            </a:extLst>
          </p:cNvPr>
          <p:cNvSpPr/>
          <p:nvPr/>
        </p:nvSpPr>
        <p:spPr>
          <a:xfrm>
            <a:off x="6182083" y="3971806"/>
            <a:ext cx="152757" cy="305514"/>
          </a:xfrm>
          <a:prstGeom prst="rect">
            <a:avLst/>
          </a:prstGeom>
          <a:noFill/>
          <a:ln/>
        </p:spPr>
        <p:txBody>
          <a:bodyPr wrap="none" lIns="0" tIns="0" rIns="0" bIns="0" rtlCol="0" anchor="t"/>
          <a:lstStyle/>
          <a:p>
            <a:pPr marL="0" indent="0" algn="ctr">
              <a:lnSpc>
                <a:spcPts val="2400"/>
              </a:lnSpc>
              <a:buNone/>
            </a:pPr>
            <a:r>
              <a:rPr lang="en-US" sz="2400" kern="0" spc="-48" dirty="0">
                <a:solidFill>
                  <a:srgbClr val="272525"/>
                </a:solidFill>
                <a:ea typeface="Source Serif Pro Semi Bold" pitchFamily="34" charset="-122"/>
                <a:cs typeface="Source Serif Pro Semi Bold" pitchFamily="34" charset="-120"/>
              </a:rPr>
              <a:t>4</a:t>
            </a:r>
            <a:endParaRPr lang="en-US" sz="2400" dirty="0"/>
          </a:p>
        </p:txBody>
      </p:sp>
      <p:sp>
        <p:nvSpPr>
          <p:cNvPr id="27" name="Text 20">
            <a:extLst>
              <a:ext uri="{FF2B5EF4-FFF2-40B4-BE49-F238E27FC236}">
                <a16:creationId xmlns:a16="http://schemas.microsoft.com/office/drawing/2014/main" id="{33448596-9D4F-D2C2-97B8-502317F6A7B7}"/>
              </a:ext>
            </a:extLst>
          </p:cNvPr>
          <p:cNvSpPr/>
          <p:nvPr/>
        </p:nvSpPr>
        <p:spPr>
          <a:xfrm>
            <a:off x="7448431" y="3854172"/>
            <a:ext cx="3023711" cy="318135"/>
          </a:xfrm>
          <a:prstGeom prst="rect">
            <a:avLst/>
          </a:prstGeom>
          <a:noFill/>
          <a:ln/>
        </p:spPr>
        <p:txBody>
          <a:bodyPr wrap="none" lIns="0" tIns="0" rIns="0" bIns="0" rtlCol="0" anchor="t"/>
          <a:lstStyle/>
          <a:p>
            <a:pPr marL="0" indent="0" algn="l">
              <a:lnSpc>
                <a:spcPts val="2500"/>
              </a:lnSpc>
              <a:buNone/>
            </a:pPr>
            <a:r>
              <a:rPr lang="en-US" sz="2400" kern="0" spc="-40" dirty="0">
                <a:solidFill>
                  <a:srgbClr val="272525"/>
                </a:solidFill>
                <a:ea typeface="Source Serif Pro Semi Bold" pitchFamily="34" charset="-122"/>
                <a:cs typeface="Source Serif Pro Semi Bold" pitchFamily="34" charset="-120"/>
              </a:rPr>
              <a:t>Respectful Communication</a:t>
            </a:r>
            <a:endParaRPr lang="en-US" sz="2400" dirty="0"/>
          </a:p>
        </p:txBody>
      </p:sp>
      <p:sp>
        <p:nvSpPr>
          <p:cNvPr id="28" name="Text 21">
            <a:extLst>
              <a:ext uri="{FF2B5EF4-FFF2-40B4-BE49-F238E27FC236}">
                <a16:creationId xmlns:a16="http://schemas.microsoft.com/office/drawing/2014/main" id="{0912B676-27D4-BD13-9FF1-BC69EA99C840}"/>
              </a:ext>
            </a:extLst>
          </p:cNvPr>
          <p:cNvSpPr/>
          <p:nvPr/>
        </p:nvSpPr>
        <p:spPr>
          <a:xfrm>
            <a:off x="7448431" y="4302085"/>
            <a:ext cx="6115169" cy="346115"/>
          </a:xfrm>
          <a:prstGeom prst="rect">
            <a:avLst/>
          </a:prstGeom>
          <a:noFill/>
          <a:ln/>
        </p:spPr>
        <p:txBody>
          <a:bodyPr wrap="none" lIns="0" tIns="0" rIns="0" bIns="0" rtlCol="0" anchor="t"/>
          <a:lstStyle/>
          <a:p>
            <a:pPr marL="0" indent="0" algn="l">
              <a:lnSpc>
                <a:spcPts val="2700"/>
              </a:lnSpc>
              <a:buNone/>
            </a:pPr>
            <a:r>
              <a:rPr lang="en-US" sz="2400" kern="0" spc="-34" dirty="0">
                <a:solidFill>
                  <a:srgbClr val="272525"/>
                </a:solidFill>
                <a:ea typeface="Source Sans Pro" pitchFamily="34" charset="-122"/>
                <a:cs typeface="Source Sans Pro" pitchFamily="34" charset="-120"/>
              </a:rPr>
              <a:t>Express yourself clearly and </a:t>
            </a:r>
            <a:br>
              <a:rPr lang="en-US" sz="2400" kern="0" spc="-34" dirty="0">
                <a:solidFill>
                  <a:srgbClr val="272525"/>
                </a:solidFill>
                <a:ea typeface="Source Sans Pro" pitchFamily="34" charset="-122"/>
                <a:cs typeface="Source Sans Pro" pitchFamily="34" charset="-120"/>
              </a:rPr>
            </a:br>
            <a:r>
              <a:rPr lang="en-US" sz="2400" kern="0" spc="-34" dirty="0">
                <a:solidFill>
                  <a:srgbClr val="272525"/>
                </a:solidFill>
                <a:ea typeface="Source Sans Pro" pitchFamily="34" charset="-122"/>
                <a:cs typeface="Source Sans Pro" pitchFamily="34" charset="-120"/>
              </a:rPr>
              <a:t>respectfully, even when disagreeing.</a:t>
            </a:r>
            <a:endParaRPr lang="en-US" sz="2400" dirty="0"/>
          </a:p>
        </p:txBody>
      </p:sp>
      <p:sp>
        <p:nvSpPr>
          <p:cNvPr id="29" name="Shape 12">
            <a:extLst>
              <a:ext uri="{FF2B5EF4-FFF2-40B4-BE49-F238E27FC236}">
                <a16:creationId xmlns:a16="http://schemas.microsoft.com/office/drawing/2014/main" id="{B313DB0B-A1B7-D703-5DAF-C269373B8854}"/>
              </a:ext>
            </a:extLst>
          </p:cNvPr>
          <p:cNvSpPr/>
          <p:nvPr/>
        </p:nvSpPr>
        <p:spPr>
          <a:xfrm>
            <a:off x="6324600" y="2788920"/>
            <a:ext cx="757238" cy="30480"/>
          </a:xfrm>
          <a:prstGeom prst="roundRect">
            <a:avLst>
              <a:gd name="adj" fmla="val 298142"/>
            </a:avLst>
          </a:prstGeom>
          <a:solidFill>
            <a:srgbClr val="D6BADD"/>
          </a:solidFill>
          <a:ln/>
        </p:spPr>
      </p:sp>
      <p:sp>
        <p:nvSpPr>
          <p:cNvPr id="30" name="Shape 13">
            <a:extLst>
              <a:ext uri="{FF2B5EF4-FFF2-40B4-BE49-F238E27FC236}">
                <a16:creationId xmlns:a16="http://schemas.microsoft.com/office/drawing/2014/main" id="{197E240A-8128-8062-2307-50832B1C0B8C}"/>
              </a:ext>
            </a:extLst>
          </p:cNvPr>
          <p:cNvSpPr/>
          <p:nvPr/>
        </p:nvSpPr>
        <p:spPr>
          <a:xfrm>
            <a:off x="5990273" y="2561272"/>
            <a:ext cx="486727" cy="486728"/>
          </a:xfrm>
          <a:prstGeom prst="roundRect">
            <a:avLst>
              <a:gd name="adj" fmla="val 18670"/>
            </a:avLst>
          </a:prstGeom>
          <a:solidFill>
            <a:srgbClr val="F0D4F7"/>
          </a:solidFill>
          <a:ln w="7620">
            <a:solidFill>
              <a:srgbClr val="D6BADD"/>
            </a:solidFill>
            <a:prstDash val="solid"/>
          </a:ln>
        </p:spPr>
      </p:sp>
      <p:sp>
        <p:nvSpPr>
          <p:cNvPr id="31" name="Text 14">
            <a:extLst>
              <a:ext uri="{FF2B5EF4-FFF2-40B4-BE49-F238E27FC236}">
                <a16:creationId xmlns:a16="http://schemas.microsoft.com/office/drawing/2014/main" id="{3E7B1325-F1B1-8193-E013-6323D45A6B00}"/>
              </a:ext>
            </a:extLst>
          </p:cNvPr>
          <p:cNvSpPr/>
          <p:nvPr/>
        </p:nvSpPr>
        <p:spPr>
          <a:xfrm>
            <a:off x="6157199" y="2651878"/>
            <a:ext cx="152757" cy="305514"/>
          </a:xfrm>
          <a:prstGeom prst="rect">
            <a:avLst/>
          </a:prstGeom>
          <a:noFill/>
          <a:ln/>
        </p:spPr>
        <p:txBody>
          <a:bodyPr wrap="none" lIns="0" tIns="0" rIns="0" bIns="0" rtlCol="0" anchor="t"/>
          <a:lstStyle/>
          <a:p>
            <a:pPr marL="0" indent="0" algn="ctr">
              <a:lnSpc>
                <a:spcPts val="2400"/>
              </a:lnSpc>
              <a:buNone/>
            </a:pPr>
            <a:r>
              <a:rPr lang="en-US" sz="2400" kern="0" spc="-48" dirty="0">
                <a:solidFill>
                  <a:srgbClr val="272525"/>
                </a:solidFill>
                <a:ea typeface="Source Serif Pro Semi Bold" pitchFamily="34" charset="-122"/>
                <a:cs typeface="Source Serif Pro Semi Bold" pitchFamily="34" charset="-120"/>
              </a:rPr>
              <a:t>3</a:t>
            </a:r>
            <a:endParaRPr lang="en-US" sz="2400" dirty="0"/>
          </a:p>
        </p:txBody>
      </p:sp>
      <p:sp>
        <p:nvSpPr>
          <p:cNvPr id="32" name="Text 15">
            <a:extLst>
              <a:ext uri="{FF2B5EF4-FFF2-40B4-BE49-F238E27FC236}">
                <a16:creationId xmlns:a16="http://schemas.microsoft.com/office/drawing/2014/main" id="{DEAC1451-4D8D-A0AD-F92A-66ACF96C9ABC}"/>
              </a:ext>
            </a:extLst>
          </p:cNvPr>
          <p:cNvSpPr/>
          <p:nvPr/>
        </p:nvSpPr>
        <p:spPr>
          <a:xfrm>
            <a:off x="7346393" y="2402203"/>
            <a:ext cx="2545437" cy="318135"/>
          </a:xfrm>
          <a:prstGeom prst="rect">
            <a:avLst/>
          </a:prstGeom>
          <a:noFill/>
          <a:ln/>
        </p:spPr>
        <p:txBody>
          <a:bodyPr wrap="none" lIns="0" tIns="0" rIns="0" bIns="0" rtlCol="0" anchor="t"/>
          <a:lstStyle/>
          <a:p>
            <a:pPr marL="0" indent="0" algn="l">
              <a:lnSpc>
                <a:spcPts val="2500"/>
              </a:lnSpc>
              <a:buNone/>
            </a:pPr>
            <a:r>
              <a:rPr lang="en-US" sz="2400" kern="0" spc="-40" dirty="0">
                <a:solidFill>
                  <a:srgbClr val="272525"/>
                </a:solidFill>
                <a:ea typeface="Source Serif Pro Semi Bold" pitchFamily="34" charset="-122"/>
                <a:cs typeface="Source Serif Pro Semi Bold" pitchFamily="34" charset="-120"/>
              </a:rPr>
              <a:t>Find Common Ground</a:t>
            </a:r>
            <a:endParaRPr lang="en-US" sz="2400" dirty="0"/>
          </a:p>
        </p:txBody>
      </p:sp>
      <p:sp>
        <p:nvSpPr>
          <p:cNvPr id="33" name="Text 16">
            <a:extLst>
              <a:ext uri="{FF2B5EF4-FFF2-40B4-BE49-F238E27FC236}">
                <a16:creationId xmlns:a16="http://schemas.microsoft.com/office/drawing/2014/main" id="{84D6A312-1374-15DD-4286-DA5F22402D8A}"/>
              </a:ext>
            </a:extLst>
          </p:cNvPr>
          <p:cNvSpPr/>
          <p:nvPr/>
        </p:nvSpPr>
        <p:spPr>
          <a:xfrm>
            <a:off x="7346393" y="2850116"/>
            <a:ext cx="2792850" cy="655084"/>
          </a:xfrm>
          <a:prstGeom prst="rect">
            <a:avLst/>
          </a:prstGeom>
          <a:noFill/>
          <a:ln/>
        </p:spPr>
        <p:txBody>
          <a:bodyPr wrap="none" lIns="0" tIns="0" rIns="0" bIns="0" rtlCol="0" anchor="t"/>
          <a:lstStyle/>
          <a:p>
            <a:pPr marL="0" indent="0" algn="l">
              <a:lnSpc>
                <a:spcPts val="2700"/>
              </a:lnSpc>
              <a:buNone/>
            </a:pPr>
            <a:r>
              <a:rPr lang="en-US" sz="2400" kern="0" spc="-34" dirty="0">
                <a:solidFill>
                  <a:srgbClr val="272525"/>
                </a:solidFill>
                <a:ea typeface="Source Sans Pro" pitchFamily="34" charset="-122"/>
                <a:cs typeface="Source Sans Pro" pitchFamily="34" charset="-120"/>
              </a:rPr>
              <a:t>Look for areas of agreement </a:t>
            </a:r>
            <a:br>
              <a:rPr lang="en-US" sz="2400" kern="0" spc="-34" dirty="0">
                <a:solidFill>
                  <a:srgbClr val="272525"/>
                </a:solidFill>
                <a:ea typeface="Source Sans Pro" pitchFamily="34" charset="-122"/>
                <a:cs typeface="Source Sans Pro" pitchFamily="34" charset="-120"/>
              </a:rPr>
            </a:br>
            <a:r>
              <a:rPr lang="en-US" sz="2400" kern="0" spc="-34" dirty="0">
                <a:solidFill>
                  <a:srgbClr val="272525"/>
                </a:solidFill>
                <a:ea typeface="Source Sans Pro" pitchFamily="34" charset="-122"/>
                <a:cs typeface="Source Sans Pro" pitchFamily="34" charset="-120"/>
              </a:rPr>
              <a:t>and focus on solutions.</a:t>
            </a:r>
            <a:endParaRPr lang="en-US" sz="2400" dirty="0"/>
          </a:p>
        </p:txBody>
      </p:sp>
      <p:pic>
        <p:nvPicPr>
          <p:cNvPr id="3" name="9th">
            <a:hlinkClick r:id="" action="ppaction://media"/>
            <a:extLst>
              <a:ext uri="{FF2B5EF4-FFF2-40B4-BE49-F238E27FC236}">
                <a16:creationId xmlns:a16="http://schemas.microsoft.com/office/drawing/2014/main" id="{681E5DEB-53FE-47F9-377C-4A050AC1D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Rectangle 6">
            <a:extLst>
              <a:ext uri="{FF2B5EF4-FFF2-40B4-BE49-F238E27FC236}">
                <a16:creationId xmlns:a16="http://schemas.microsoft.com/office/drawing/2014/main" id="{B58CF37F-3BD9-C4CB-461C-2F9AB6DBEA2B}"/>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91278222"/>
      </p:ext>
    </p:extLst>
  </p:cSld>
  <p:clrMapOvr>
    <a:masterClrMapping/>
  </p:clrMapOvr>
  <mc:AlternateContent xmlns:mc="http://schemas.openxmlformats.org/markup-compatibility/2006" xmlns:p14="http://schemas.microsoft.com/office/powerpoint/2010/main">
    <mc:Choice Requires="p14">
      <p:transition spd="slow" p14:dur="2000" advTm="40800"/>
    </mc:Choice>
    <mc:Fallback xmlns="">
      <p:transition spd="slow" advTm="4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6" objId="3"/>
        <p14:stopEvt time="40276"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2109</TotalTime>
  <Words>717</Words>
  <Application>Microsoft Office PowerPoint</Application>
  <PresentationFormat>Widescreen</PresentationFormat>
  <Paragraphs>116</Paragraphs>
  <Slides>13</Slides>
  <Notes>10</Notes>
  <HiddenSlides>0</HiddenSlides>
  <MMClips>13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Arial MT</vt:lpstr>
      <vt:lpstr>Calibri</vt:lpstr>
      <vt:lpstr>Calibri Light</vt:lpstr>
      <vt:lpstr>Source Sans Pro</vt:lpstr>
      <vt:lpstr>Source Serif Pro Semi Bold</vt:lpstr>
      <vt:lpstr>Wingdings</vt:lpstr>
      <vt:lpstr>Office Theme</vt:lpstr>
      <vt:lpstr>1_Office Theme</vt:lpstr>
      <vt:lpstr>VERBAL COMMUNICATION SKILLS</vt:lpstr>
      <vt:lpstr>CONTENT</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IQAC NAAC</dc:creator>
  <cp:lastModifiedBy>akanksha makode</cp:lastModifiedBy>
  <cp:revision>91</cp:revision>
  <dcterms:created xsi:type="dcterms:W3CDTF">2023-09-19T16:42:09Z</dcterms:created>
  <dcterms:modified xsi:type="dcterms:W3CDTF">2024-12-21T07:10:58Z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2022-11-29T00:00:00Z</vt:filetime>
  </property>
  <property fmtid="{D5CDD505-2E9C-101B-9397-08002B2CF9AE}" pid="3" name="Creator">
    <vt:lpwstr>Microsoft® PowerPoint® 2019</vt:lpwstr>
  </property>
  <property fmtid="{D5CDD505-2E9C-101B-9397-08002B2CF9AE}" pid="4" name="LastSaved">
    <vt:filetime>2023-09-19T00:00:00Z</vt:filetime>
  </property>
</Properties>
</file>