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6"/>
  </p:notesMasterIdLst>
  <p:sldIdLst>
    <p:sldId id="312" r:id="rId3"/>
    <p:sldId id="258" r:id="rId4"/>
    <p:sldId id="259" r:id="rId5"/>
    <p:sldId id="317" r:id="rId6"/>
    <p:sldId id="301" r:id="rId7"/>
    <p:sldId id="322" r:id="rId8"/>
    <p:sldId id="314" r:id="rId9"/>
    <p:sldId id="316" r:id="rId10"/>
    <p:sldId id="318" r:id="rId11"/>
    <p:sldId id="319" r:id="rId12"/>
    <p:sldId id="320" r:id="rId13"/>
    <p:sldId id="313" r:id="rId14"/>
    <p:sldId id="311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7" autoAdjust="0"/>
    <p:restoredTop sz="94660"/>
  </p:normalViewPr>
  <p:slideViewPr>
    <p:cSldViewPr>
      <p:cViewPr varScale="1">
        <p:scale>
          <a:sx n="74" d="100"/>
          <a:sy n="74" d="100"/>
        </p:scale>
        <p:origin x="126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DAAE-49A9-4371-9CAE-1F128A4C01B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1703-48BD-4280-9492-A539343292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3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914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AC1A-5328-0E06-E178-3560FCF3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25A8E-C1F0-A122-C877-0585922FA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53E2D-528E-EA14-7E0A-BDC1EB3A4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85F7-9E18-0809-883B-317991858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5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0C46-EF6D-00AC-62CC-155F74AA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2BC1B-14D6-6401-2BFF-0521F1457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D12D4-2A01-5FD0-B2DE-021AF2FF8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76E3B-1439-E07F-881F-23C788BBD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25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61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69F56-F144-371F-5560-291CE1CB5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25D28-DBC4-15E0-07AF-0D8B25752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A7674-8798-C3E8-919A-F1065F522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8385D-889D-7751-8F88-C3A9C6CAE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2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91C0B-F378-FA46-CC28-37187B7B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D4A37-9807-256A-A393-5FD147A1C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74EE5-3A2E-7413-81E1-9BDA42347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80C16-0DC5-2B4F-0ECC-F3FA67F5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24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17FA-EA7D-A297-81FE-E41EC5FC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18B2B-45D9-6FDD-642C-34EFC708C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21352-C543-99C2-A355-B22E80CE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B8BBD-AB5A-F814-18DE-C398599EB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47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A2E4-259B-588A-9370-D5DB7B4A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85FA2-650C-626A-873A-ADCF2C9B5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5BD84-9F03-3771-74E6-27F10D05C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5A295-D887-F4A2-F420-25445B7AB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0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6D7-99D0-248B-9386-395492C1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53E3E-A9B0-0928-B1F7-952AF18DE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5C44F-C618-7D09-6727-EDC0ACC00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C175E-62FE-7E96-7344-1DBA0D21A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40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4FF9-EABA-80B3-DAD5-627ADC34A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B22E1-D02A-1551-1A10-C29AF211F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14B41-E25F-4956-D603-29F086A74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DC986-3E83-6E44-3E24-EC4C41B7D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0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730-0535-4325-A862-C41282738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EB469-CFF5-4858-ABD7-FA07445A0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ED71-2B21-4E56-81F6-CB58D1C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40B2-311C-435C-BC2A-0035E99B0381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4C3A-D686-4162-B54B-042D8E41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66A9-0693-4315-900F-1515832C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E44D-1D63-4E2E-A90F-7F659EDB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4347E-936C-4B6D-AEE9-54625F187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1610-1463-4FA6-A6F1-26FC412D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03B-C825-4802-A2D0-FD58862B6825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9266-8D03-494E-82B5-6ECF9391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9AAC-B949-445B-B7C6-44FD19F9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4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8FB65-63EB-453D-8010-11ACE3AD9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264CF-AC36-42D0-8C75-64671BC1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77AD-B93C-4BCD-8760-AB54A415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135-1919-4FB8-8986-DFC8D5ED20C0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9628-F1DE-4D35-B864-FA397F6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95AB-0B21-46B9-92E0-477EB586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84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010" y="699896"/>
            <a:ext cx="59359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B7F6-1AA2-4C37-8B09-64E1D1A3DD86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84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8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2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0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7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2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3C7F-9821-48FF-A052-4A556A46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CC0A-F12A-4DE2-B960-3E736BAB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957-EB6C-4938-9257-96071E7E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A1CA-19A7-42F3-BD10-D333C3A508F7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6021-1489-453C-9D0F-A86F3616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6BAB-1A8A-40EF-8560-C6645970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30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89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4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47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8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42DC-3109-4524-A16D-BC134B04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6C9C-7BED-4F9E-940D-30A2A5EF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B8A1-2271-46E8-AD09-68B4C15D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BAA0-75E4-4937-8AEF-28E93756B0EA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70B-E2E4-486E-974E-F6E746C0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493C-E31A-4D63-A528-F687C1E1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6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7087-A2DE-40ED-A0C7-6C9828B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380C-1F92-49DA-899C-A1F907A0D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0A1FA-CA99-4E7D-BBB7-89CC81DF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8BE2-09A6-4BC0-8695-E9934897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D09-0E0A-414A-9137-E7F36F0EE69C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F5D06-612A-4163-A2AB-F7405DB2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FA00-B84B-41BA-B419-943611D1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8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CAC3-1D99-4501-BB03-38262D31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0F575-900C-4DA5-B45A-C17A3259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BAC5D-AF69-4043-AA58-6CF20B5C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E6EB-56D9-45AF-98B2-4055A151B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17B11-706E-4D18-A364-7CC60B8D2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09C32-AC10-4F76-B9B7-342C3530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7ADE-758F-42EA-AF12-932B905B1CD2}" type="datetime1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B1DF9-10DC-4BE7-A528-1748CC06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9C78-1A16-4742-B1DB-A5B4A930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6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9E5-CA3A-4737-9AF3-751A787B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5AB06-ACA0-471F-AEC6-0011194F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8BF-C1A9-4B5F-B61B-26057976F397}" type="datetime1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AB11-3BC6-4748-841A-3F021A08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D8BB-1B8B-4EB1-B1F5-6DFB45D1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6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F0504-927C-4D21-9B48-390AEE49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72D-9C7B-4EA6-9ED4-4AF625CBBF64}" type="datetime1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D52FE-5139-4781-B0A9-BE88BD9D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5BB7-4871-4D8F-B59C-8493A872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6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BCD7-32D5-4A9F-8480-A12583C6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5392-DBC8-496A-BEFE-44129D71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3567-7F3B-46D1-82CA-F3EE109C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1B5D-A290-41EF-8F65-1BE10F45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4909-DC8F-4A3C-9F36-1F462592370C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3946-AD1C-4C4F-A58D-1174F550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5EB6F-8344-4468-9A25-1ED06B7F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34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998-6B4F-4AE3-A63D-1F141C68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3D77F-0CE2-4745-8A4E-44F20130D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1537D-192F-4E95-83C3-D76B38D18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79C35-E9B2-4D43-974F-77F8DBD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DB12-3391-4B6A-9A7F-ECFE1F81B3D0}" type="datetime1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75D92-E9EE-4376-87DD-D19A6E64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31D4-4CA6-4ED9-873D-5E442FF9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1905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55133-4E52-4DFD-8F0C-3176AC91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1209C-5086-42FB-A988-5E1095BB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6AD6-F180-4842-9AE4-2C4220DA6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2A86-645B-4FF8-BD3D-6D8452784F60}" type="datetime1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B07E0-7AD8-4E17-B3C2-E1891A957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C2A8-6D78-49F9-A3C9-7CA540F64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A068B-C894-40B2-AA24-F7F9A7F9A0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990600" cy="10168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E8F4-7C8F-475F-85E7-E9E077286C73}" type="datetimeFigureOut">
              <a:rPr lang="en-IN" smtClean="0"/>
              <a:t>22-12-2024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74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0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0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0.pn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gdchmumbai.org/" TargetMode="External"/><Relationship Id="rId3" Type="http://schemas.openxmlformats.org/officeDocument/2006/relationships/audio" Target="../media/media13.m4a"/><Relationship Id="rId7" Type="http://schemas.openxmlformats.org/officeDocument/2006/relationships/image" Target="../media/image4.png"/><Relationship Id="rId12" Type="http://schemas.openxmlformats.org/officeDocument/2006/relationships/hyperlink" Target="mailto:deangdch_Mumbai@yahoo.com" TargetMode="External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0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0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0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0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4082141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8" name="object 8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38400"/>
            <a:ext cx="3775473" cy="29727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0572" y="2833013"/>
            <a:ext cx="626766" cy="662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4400" y="5105400"/>
            <a:ext cx="784860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b="1" spc="-20" dirty="0">
                <a:solidFill>
                  <a:srgbClr val="99244F"/>
                </a:solidFill>
                <a:latin typeface="Calibri"/>
                <a:cs typeface="Calibri"/>
              </a:rPr>
              <a:t>DEPARTMENT</a:t>
            </a:r>
            <a:r>
              <a:rPr b="1" spc="5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99244F"/>
                </a:solidFill>
                <a:latin typeface="Calibri"/>
                <a:cs typeface="Calibri"/>
              </a:rPr>
              <a:t>OF</a:t>
            </a:r>
            <a:r>
              <a:rPr b="1" spc="10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99244F"/>
                </a:solidFill>
                <a:latin typeface="Calibri"/>
                <a:cs typeface="Calibri"/>
              </a:rPr>
              <a:t>PE</a:t>
            </a:r>
            <a:r>
              <a:rPr lang="en-IN" b="1" spc="-10" dirty="0">
                <a:solidFill>
                  <a:srgbClr val="99244F"/>
                </a:solidFill>
                <a:latin typeface="Calibri"/>
                <a:cs typeface="Calibri"/>
              </a:rPr>
              <a:t>DIATRIC AND PREVENTIVE DENTISTRY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PRESENTED BY: DR. KOMMINENI DIVYA SREE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                              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3581400"/>
            <a:ext cx="76075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GOVERNMENT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7030A0"/>
                </a:solidFill>
                <a:latin typeface="Calibri"/>
                <a:cs typeface="Calibri"/>
              </a:rPr>
              <a:t>DENTAL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COLLEGE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HOSPITAL,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MUMBAI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20929" y="126341"/>
            <a:ext cx="5997522" cy="1492936"/>
          </a:xfrm>
          <a:prstGeom prst="rect">
            <a:avLst/>
          </a:prstGeom>
        </p:spPr>
        <p:txBody>
          <a:bodyPr vert="horz" wrap="square" lIns="0" tIns="381218" rIns="0" bIns="0" rtlCol="0" anchor="ctr">
            <a:spAutoFit/>
          </a:bodyPr>
          <a:lstStyle/>
          <a:p>
            <a:pPr marL="1123950" algn="ctr">
              <a:lnSpc>
                <a:spcPct val="100000"/>
              </a:lnSpc>
              <a:spcBef>
                <a:spcPts val="110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 NON-VERBAL COMMUNICATION</a:t>
            </a:r>
            <a:endParaRPr lang="en-IN" sz="36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3FEA4-377A-63C8-7C15-B5474A7776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611848" cy="609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D1">
            <a:hlinkClick r:id="" action="ppaction://media"/>
            <a:extLst>
              <a:ext uri="{FF2B5EF4-FFF2-40B4-BE49-F238E27FC236}">
                <a16:creationId xmlns:a16="http://schemas.microsoft.com/office/drawing/2014/main" id="{AEBC1F4D-1542-D9C6-7151-7175880AEA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87000" y="1131914"/>
            <a:ext cx="487363" cy="487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BA1671-BB6D-742E-152A-358AA33F18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0400" y="152400"/>
            <a:ext cx="1219200" cy="11898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98"/>
    </mc:Choice>
    <mc:Fallback>
      <p:transition spd="slow" advTm="15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50" objId="15"/>
        <p14:stopEvt time="15134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0F8A-F466-81E8-B4FE-891ACAD0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65AD70E-F374-A45A-35BE-87AB66C3726E}"/>
              </a:ext>
            </a:extLst>
          </p:cNvPr>
          <p:cNvSpPr txBox="1"/>
          <p:nvPr/>
        </p:nvSpPr>
        <p:spPr>
          <a:xfrm>
            <a:off x="76200" y="1531620"/>
            <a:ext cx="12039600" cy="495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Misinterpretation: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Misreading cues due to cultural or individual differences.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Inconsistency: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Body language contradicting spoken words.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Overuse of Non-Verbal: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Excessive gestures or intrusive closeness.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Ignoring Context: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Misjudging the appropriateness of certain cues in specific settings.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DDC67-52F3-D549-3733-B4BAEC1AD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57EA-7EC7-4624-E685-826A0F4A48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BE05F-BC91-760E-88B5-7E9C9A18196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8D456-7571-356F-72CC-CB5B181DF866}"/>
              </a:ext>
            </a:extLst>
          </p:cNvPr>
          <p:cNvSpPr txBox="1"/>
          <p:nvPr/>
        </p:nvSpPr>
        <p:spPr>
          <a:xfrm>
            <a:off x="148657" y="877669"/>
            <a:ext cx="10976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COMMON NON-VERBAL COMMUNICATION BARRIERS</a:t>
            </a:r>
          </a:p>
        </p:txBody>
      </p:sp>
      <p:pic>
        <p:nvPicPr>
          <p:cNvPr id="2" name="D11">
            <a:hlinkClick r:id="" action="ppaction://media"/>
            <a:extLst>
              <a:ext uri="{FF2B5EF4-FFF2-40B4-BE49-F238E27FC236}">
                <a16:creationId xmlns:a16="http://schemas.microsoft.com/office/drawing/2014/main" id="{CFE0019E-9802-6B13-9F78-8B83DA4E3E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6236" y="52788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50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36"/>
    </mc:Choice>
    <mc:Fallback>
      <p:transition spd="slow" advTm="39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50" objId="2"/>
        <p14:stopEvt time="37412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F738-FD54-4590-944E-5A5D264A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457CB66-CF65-5F38-AA10-7C9AB5F948C4}"/>
              </a:ext>
            </a:extLst>
          </p:cNvPr>
          <p:cNvSpPr txBox="1"/>
          <p:nvPr/>
        </p:nvSpPr>
        <p:spPr>
          <a:xfrm>
            <a:off x="304800" y="846915"/>
            <a:ext cx="120396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</a:rPr>
              <a:t>PRACTICAL APPLICATIONS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61749-9CF9-2636-AA57-0053D9769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4F647-5AC4-D49D-F32D-8F827CB6F2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AA2A1-122B-C2D2-5DA3-23D9D16CE95A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4E958-3609-A2B6-B450-A93901D970B0}"/>
              </a:ext>
            </a:extLst>
          </p:cNvPr>
          <p:cNvSpPr txBox="1"/>
          <p:nvPr/>
        </p:nvSpPr>
        <p:spPr>
          <a:xfrm>
            <a:off x="228599" y="1752600"/>
            <a:ext cx="11814743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Public Speaking: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Engage the audience with purposeful gestures and vocal variety.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Interviews: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Exhibit confidence through posture, handshake, and eye contact.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Team Collaboration: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Encourage openness and active listening through supportive non-verbal cues.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Healthcare Settings: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Show empathy and reassurance with calming body language.</a:t>
            </a:r>
          </a:p>
        </p:txBody>
      </p:sp>
      <p:pic>
        <p:nvPicPr>
          <p:cNvPr id="3" name="D12">
            <a:hlinkClick r:id="" action="ppaction://media"/>
            <a:extLst>
              <a:ext uri="{FF2B5EF4-FFF2-40B4-BE49-F238E27FC236}">
                <a16:creationId xmlns:a16="http://schemas.microsoft.com/office/drawing/2014/main" id="{5D5B5B78-BBFD-2EE6-C702-BFCB479857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1127" y="68070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35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89"/>
    </mc:Choice>
    <mc:Fallback>
      <p:transition spd="slow" advTm="96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55" objId="3"/>
        <p14:stopEvt time="95091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BF91D-EFCE-6343-4C09-4C6F94DD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6DB984-B32B-C34F-F809-D7DAFB30960F}"/>
              </a:ext>
            </a:extLst>
          </p:cNvPr>
          <p:cNvSpPr txBox="1"/>
          <p:nvPr/>
        </p:nvSpPr>
        <p:spPr>
          <a:xfrm>
            <a:off x="152400" y="914400"/>
            <a:ext cx="32442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CONCLUSION</a:t>
            </a:r>
            <a:endParaRPr lang="en-US" sz="36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771FBD-B940-4859-C7CC-69A901419825}"/>
              </a:ext>
            </a:extLst>
          </p:cNvPr>
          <p:cNvSpPr txBox="1"/>
          <p:nvPr/>
        </p:nvSpPr>
        <p:spPr>
          <a:xfrm>
            <a:off x="76200" y="1531620"/>
            <a:ext cx="12039600" cy="2171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Non-verbal communication complements verbal interaction.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Understand and adapt to cultural and contextual differences.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Practice for personal and professional growth.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9BF1D-E915-F3EF-421C-1C6EFA085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BE91A-DF99-0423-1B36-D25A61C7B4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D644C-15B7-EDD3-6329-A57A4472FD19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13">
            <a:hlinkClick r:id="" action="ppaction://media"/>
            <a:extLst>
              <a:ext uri="{FF2B5EF4-FFF2-40B4-BE49-F238E27FC236}">
                <a16:creationId xmlns:a16="http://schemas.microsoft.com/office/drawing/2014/main" id="{D864D6D0-9653-7AA5-F865-77E7D20B40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4992" y="9544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9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64"/>
    </mc:Choice>
    <mc:Fallback>
      <p:transition spd="slow" advTm="53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62" objId="4"/>
        <p14:stopEvt time="5288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3760407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4" name="object 4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0102" y="4029041"/>
            <a:ext cx="351923" cy="469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4365" y="4809680"/>
            <a:ext cx="406561" cy="5420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5800" y="2133600"/>
            <a:ext cx="3927873" cy="328255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44860" y="2890292"/>
            <a:ext cx="262753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7030A0"/>
                </a:solidFill>
                <a:latin typeface="+mn-lt"/>
              </a:rPr>
              <a:t>THANK</a:t>
            </a:r>
            <a:r>
              <a:rPr sz="3600" b="1" spc="-114" dirty="0">
                <a:solidFill>
                  <a:srgbClr val="7030A0"/>
                </a:solidFill>
                <a:latin typeface="+mn-lt"/>
              </a:rPr>
              <a:t> </a:t>
            </a:r>
            <a:r>
              <a:rPr sz="3600" b="1" spc="-25" dirty="0">
                <a:solidFill>
                  <a:srgbClr val="7030A0"/>
                </a:solidFill>
                <a:latin typeface="+mn-lt"/>
              </a:rPr>
              <a:t>YOU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9944" y="4169414"/>
            <a:ext cx="22142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2"/>
              </a:rPr>
              <a:t>deangdch_Mumbai@yahoo.com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2600" y="4953000"/>
            <a:ext cx="2001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3"/>
              </a:rPr>
              <a:t>http://www.gdchmumbai.org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7" name="D16">
            <a:hlinkClick r:id="" action="ppaction://media"/>
            <a:extLst>
              <a:ext uri="{FF2B5EF4-FFF2-40B4-BE49-F238E27FC236}">
                <a16:creationId xmlns:a16="http://schemas.microsoft.com/office/drawing/2014/main" id="{B85B6BF4-BFED-B13A-ABA3-978FC2F4ED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39732" y="304800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79"/>
    </mc:Choice>
    <mc:Fallback>
      <p:transition spd="slow" advTm="12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48" objId="17"/>
        <p14:stopEvt time="12209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83623"/>
            <a:ext cx="515467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5" dirty="0">
                <a:solidFill>
                  <a:srgbClr val="7030A0"/>
                </a:solidFill>
                <a:latin typeface="+mn-lt"/>
              </a:rPr>
              <a:t>CONTENT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839E-E31E-4D49-BA9B-8678E78EA813}"/>
              </a:ext>
            </a:extLst>
          </p:cNvPr>
          <p:cNvSpPr txBox="1"/>
          <p:nvPr/>
        </p:nvSpPr>
        <p:spPr>
          <a:xfrm flipH="1">
            <a:off x="0" y="1524000"/>
            <a:ext cx="12192000" cy="455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of non-verbal  communication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 of non-verbal  communication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/>
              <a:t>Non verbal communication in professional setting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/>
              <a:t>Role of building relationships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applications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79682-7841-46C6-BC2E-4C6B6E63AEA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2">
            <a:hlinkClick r:id="" action="ppaction://media"/>
            <a:extLst>
              <a:ext uri="{FF2B5EF4-FFF2-40B4-BE49-F238E27FC236}">
                <a16:creationId xmlns:a16="http://schemas.microsoft.com/office/drawing/2014/main" id="{28F48A6E-3D5F-5836-7808-A9A8F39015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2701" y="777175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8"/>
    </mc:Choice>
    <mc:Fallback>
      <p:transition spd="slow" advTm="20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90" objId="3"/>
        <p14:stopEvt time="17248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838200"/>
            <a:ext cx="32905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30" dirty="0">
                <a:solidFill>
                  <a:srgbClr val="7030A0"/>
                </a:solidFill>
                <a:latin typeface="+mn-lt"/>
              </a:rPr>
              <a:t>INTRODUCTION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600200"/>
            <a:ext cx="10744200" cy="4763933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What is Non-Verbal Communication?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Definition:</a:t>
            </a:r>
            <a:br>
              <a:rPr lang="en-US" sz="2400" dirty="0"/>
            </a:br>
            <a:r>
              <a:rPr lang="en-US" sz="2400" dirty="0"/>
              <a:t>The process of conveying information without the use of spoken or written words.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Key Features: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Universal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Instantaneous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Supports or contradicts verbal communication</a:t>
            </a:r>
          </a:p>
          <a:p>
            <a:pPr marL="354965" indent="-342900">
              <a:lnSpc>
                <a:spcPct val="150000"/>
              </a:lnSpc>
              <a:spcBef>
                <a:spcPts val="153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endParaRPr lang="en-US" sz="2400" spc="-1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177DA-3991-51A7-992C-5FA611368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5BB86-860F-49D5-B5CB-6760302196E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3">
            <a:hlinkClick r:id="" action="ppaction://media"/>
            <a:extLst>
              <a:ext uri="{FF2B5EF4-FFF2-40B4-BE49-F238E27FC236}">
                <a16:creationId xmlns:a16="http://schemas.microsoft.com/office/drawing/2014/main" id="{D61309D6-4482-8F91-AA31-E47451880C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404018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75"/>
    </mc:Choice>
    <mc:Fallback>
      <p:transition spd="slow" advTm="2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37" objId="4"/>
        <p14:stopEvt time="26791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61E3-1F86-9AE3-53E1-0B9938FB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5BA683-AFF9-B3DE-BCAA-9E460C32F671}"/>
              </a:ext>
            </a:extLst>
          </p:cNvPr>
          <p:cNvSpPr txBox="1"/>
          <p:nvPr/>
        </p:nvSpPr>
        <p:spPr>
          <a:xfrm>
            <a:off x="152400" y="914400"/>
            <a:ext cx="9829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</a:rPr>
              <a:t> IMPORTANCE OF NON-VERBAL</a:t>
            </a:r>
            <a:r>
              <a:rPr lang="en-US" sz="3600" b="1" dirty="0">
                <a:solidFill>
                  <a:srgbClr val="7030A0"/>
                </a:solidFill>
                <a:cs typeface="Calibri"/>
              </a:rPr>
              <a:t> COMMUNICATION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1305F5-19CB-A0E8-6067-5871834C244E}"/>
              </a:ext>
            </a:extLst>
          </p:cNvPr>
          <p:cNvSpPr txBox="1"/>
          <p:nvPr/>
        </p:nvSpPr>
        <p:spPr>
          <a:xfrm>
            <a:off x="76200" y="1531620"/>
            <a:ext cx="12039600" cy="440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Communication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Percentage of Impact: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~55% body language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~38% tone of voice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~7% words (Mehrabian Model)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Builds trust, clarity, and understanding.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Often conveys emotions better than words.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C1033-F903-73E7-9E7D-9DFDECC2AD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60CB-C4DF-C459-2B33-36C7B42002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3FBD2-F30E-4ED1-EBFB-8AC2762C4D64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4">
            <a:hlinkClick r:id="" action="ppaction://media"/>
            <a:extLst>
              <a:ext uri="{FF2B5EF4-FFF2-40B4-BE49-F238E27FC236}">
                <a16:creationId xmlns:a16="http://schemas.microsoft.com/office/drawing/2014/main" id="{F2E3EEFF-1AAC-D676-88B4-E6FE189998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5427" y="3048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96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36"/>
    </mc:Choice>
    <mc:Fallback>
      <p:transition spd="slow" advTm="2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64" objId="4"/>
        <p14:stopEvt time="223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14400"/>
            <a:ext cx="90678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</a:rPr>
              <a:t>TYPES OF NON-VERBAL COMMUNICATION</a:t>
            </a:r>
            <a:endParaRPr lang="en-IN" sz="3600" b="1" dirty="0">
              <a:solidFill>
                <a:srgbClr val="7030A0"/>
              </a:solidFill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769090"/>
            <a:ext cx="12039600" cy="7724359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Kinesics (Body Language):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Gestures, posture, eye contact, facial expressions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Proxemics (Use of Space):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Personal space, physical closeness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Paralanguage (Vocal Elements):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Tone, pitch, volume, pauses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  <a:p>
            <a:pPr lvl="1">
              <a:lnSpc>
                <a:spcPct val="150000"/>
              </a:lnSpc>
            </a:pPr>
            <a:endParaRPr lang="en-IN" sz="2400" dirty="0"/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71E33-D793-DC7F-36C2-30636F709C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0F997-D314-4E03-AD21-C81571A82D8C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5">
            <a:hlinkClick r:id="" action="ppaction://media"/>
            <a:extLst>
              <a:ext uri="{FF2B5EF4-FFF2-40B4-BE49-F238E27FC236}">
                <a16:creationId xmlns:a16="http://schemas.microsoft.com/office/drawing/2014/main" id="{F29703D8-BB07-AD2C-1155-63C55125DF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6434" y="823723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05"/>
    </mc:Choice>
    <mc:Fallback>
      <p:transition spd="slow" advTm="41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28" objId="4"/>
        <p14:stopEvt time="3949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5D96-6E52-9D8D-A274-33106131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AC3684-32EE-9193-99BE-D3D6E64A0C74}"/>
              </a:ext>
            </a:extLst>
          </p:cNvPr>
          <p:cNvSpPr txBox="1"/>
          <p:nvPr/>
        </p:nvSpPr>
        <p:spPr>
          <a:xfrm>
            <a:off x="152400" y="914400"/>
            <a:ext cx="90678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</a:rPr>
              <a:t>TYPES OF NON-VERBAL COMMUNICATION</a:t>
            </a:r>
            <a:endParaRPr lang="en-IN" sz="3600" b="1" dirty="0">
              <a:solidFill>
                <a:srgbClr val="7030A0"/>
              </a:solidFill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9B91212-D916-2CCF-D51A-E3E81BEF31D2}"/>
              </a:ext>
            </a:extLst>
          </p:cNvPr>
          <p:cNvSpPr txBox="1"/>
          <p:nvPr/>
        </p:nvSpPr>
        <p:spPr>
          <a:xfrm>
            <a:off x="76200" y="1769090"/>
            <a:ext cx="12039600" cy="3846374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Haptics (Touch):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Handshakes, pats, physical interactions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Appearance: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Clothing, grooming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Chronemics (Time):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Punctuality, response times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45115-50E8-DD9B-283E-401B0A5B2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74E2C-7578-8D39-9A1A-CA2319CC79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78493-444E-7DFE-F931-0A45E8BC2D1E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6">
            <a:hlinkClick r:id="" action="ppaction://media"/>
            <a:extLst>
              <a:ext uri="{FF2B5EF4-FFF2-40B4-BE49-F238E27FC236}">
                <a16:creationId xmlns:a16="http://schemas.microsoft.com/office/drawing/2014/main" id="{079DCD35-62A0-901E-C949-769AFCF902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01865" y="85438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6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41"/>
    </mc:Choice>
    <mc:Fallback>
      <p:transition spd="slow" advTm="30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91" objId="4"/>
        <p14:stopEvt time="29484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4E1F-532C-0BE6-80A6-639C10DD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14AD43-A40F-29D2-5273-C4C7EE724B93}"/>
              </a:ext>
            </a:extLst>
          </p:cNvPr>
          <p:cNvSpPr txBox="1"/>
          <p:nvPr/>
        </p:nvSpPr>
        <p:spPr>
          <a:xfrm>
            <a:off x="152400" y="914400"/>
            <a:ext cx="95250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IN" sz="3600" b="1" dirty="0">
                <a:solidFill>
                  <a:srgbClr val="7030A0"/>
                </a:solidFill>
              </a:rPr>
              <a:t>NON VERBAL COMMUNICATION IN PROFESSION</a:t>
            </a:r>
            <a:endParaRPr lang="en-US" sz="3600" b="1" dirty="0">
              <a:solidFill>
                <a:srgbClr val="7030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E9DDBF-15FA-B91A-24B6-B1E49CAAC0E1}"/>
              </a:ext>
            </a:extLst>
          </p:cNvPr>
          <p:cNvSpPr txBox="1"/>
          <p:nvPr/>
        </p:nvSpPr>
        <p:spPr>
          <a:xfrm>
            <a:off x="76200" y="1769090"/>
            <a:ext cx="12039600" cy="2738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Non-Verbal Communication in Professional Settings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Enhances Presentations:</a:t>
            </a:r>
            <a:r>
              <a:rPr lang="en-US" sz="2400" dirty="0"/>
              <a:t> Engaging gestures and tone.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Builds Relationships:</a:t>
            </a:r>
            <a:r>
              <a:rPr lang="en-US" sz="2400" dirty="0"/>
              <a:t> Trust through open body language.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Aids Conflict Resolution:</a:t>
            </a:r>
            <a:r>
              <a:rPr lang="en-US" sz="2400" dirty="0"/>
              <a:t> Calming non-verbal cues.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C630-DC5F-93B4-E6A7-517578E1E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823B-C7B4-2CB1-4448-F5543D588B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0E11D-3493-4946-FC0A-2B3B3EAAF06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7">
            <a:hlinkClick r:id="" action="ppaction://media"/>
            <a:extLst>
              <a:ext uri="{FF2B5EF4-FFF2-40B4-BE49-F238E27FC236}">
                <a16:creationId xmlns:a16="http://schemas.microsoft.com/office/drawing/2014/main" id="{DD8F754B-570F-36C8-5124-E768CC1EBF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15752" y="61070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02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05"/>
    </mc:Choice>
    <mc:Fallback>
      <p:transition spd="slow" advTm="25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59" objId="4"/>
        <p14:stopEvt time="2282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BA2F-D4CD-B504-C700-BEFF76DC5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42AE-C4E1-0473-FD4C-B89B5F5A2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B676-D47F-2DBF-AA32-8DE59F464C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D87B1-1DD3-E270-85BF-AAFAAF34D5A0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A77C1-EB39-037F-60E5-2B6A757A4A3B}"/>
              </a:ext>
            </a:extLst>
          </p:cNvPr>
          <p:cNvSpPr txBox="1"/>
          <p:nvPr/>
        </p:nvSpPr>
        <p:spPr>
          <a:xfrm>
            <a:off x="1066800" y="399871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HOW TO IMPROVE NON-VERBAL COMMUNICATION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F116D3-8B90-E754-053B-7FC8B3C8C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7402155" cy="225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Observe: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Be aware of others' cues.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Practice: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Use open gestures, maintain good posture.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Adapt: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Consider cultural differences.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Self-Awareness: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Align body language with your words. </a:t>
            </a:r>
          </a:p>
        </p:txBody>
      </p:sp>
      <p:pic>
        <p:nvPicPr>
          <p:cNvPr id="2" name="D9">
            <a:hlinkClick r:id="" action="ppaction://media"/>
            <a:extLst>
              <a:ext uri="{FF2B5EF4-FFF2-40B4-BE49-F238E27FC236}">
                <a16:creationId xmlns:a16="http://schemas.microsoft.com/office/drawing/2014/main" id="{ADF51B02-154C-9624-A16C-89E72C7601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7283" y="75635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70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14"/>
    </mc:Choice>
    <mc:Fallback>
      <p:transition spd="slow" advTm="23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16" objId="2"/>
        <p14:stopEvt time="22625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0B76-750E-E12A-E9C6-8A4A07F0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44DB66-496D-E3CD-D969-A18E6253C2A9}"/>
              </a:ext>
            </a:extLst>
          </p:cNvPr>
          <p:cNvSpPr txBox="1"/>
          <p:nvPr/>
        </p:nvSpPr>
        <p:spPr>
          <a:xfrm>
            <a:off x="152400" y="923115"/>
            <a:ext cx="117348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IN" sz="3600" b="1" dirty="0">
                <a:solidFill>
                  <a:srgbClr val="7030A0"/>
                </a:solidFill>
              </a:rPr>
              <a:t>ROLE OF IN BUILDING RELATIONSHIPS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D173B8-E7F0-4D50-0BEF-61B6A77D9C5A}"/>
              </a:ext>
            </a:extLst>
          </p:cNvPr>
          <p:cNvSpPr txBox="1"/>
          <p:nvPr/>
        </p:nvSpPr>
        <p:spPr>
          <a:xfrm>
            <a:off x="76200" y="1531620"/>
            <a:ext cx="12039600" cy="494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Trust: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Open body posture and consistent gestures foster trust.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Empathy: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Mirroring emotions through facial expressions shows understanding.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Credibility: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Steady eye contact and confident gestures enhance your perceived reliability.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Conflict Resolution:</a:t>
            </a:r>
            <a:endParaRPr lang="en-IN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/>
              <a:t>Calming non-verbal cues (e.g., relaxed tone, open gestures) diffuse tension.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29C-2874-0DEA-91C6-DBE763CBB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EB3DC-CE72-A091-A343-078B785C38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8E23E-82EB-23F2-8475-A5720E31D4A3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10">
            <a:hlinkClick r:id="" action="ppaction://media"/>
            <a:extLst>
              <a:ext uri="{FF2B5EF4-FFF2-40B4-BE49-F238E27FC236}">
                <a16:creationId xmlns:a16="http://schemas.microsoft.com/office/drawing/2014/main" id="{91AA1DDB-4066-4FA2-33AA-3BEE0E0929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5200" y="97551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2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49"/>
    </mc:Choice>
    <mc:Fallback>
      <p:transition spd="slow" advTm="40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29" objId="4"/>
        <p14:stopEvt time="38255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553</Words>
  <Application>Microsoft Office PowerPoint</Application>
  <PresentationFormat>Widescreen</PresentationFormat>
  <Paragraphs>114</Paragraphs>
  <Slides>13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Wingdings</vt:lpstr>
      <vt:lpstr>Office Theme</vt:lpstr>
      <vt:lpstr>1_Office Theme</vt:lpstr>
      <vt:lpstr> NON-VERBAL COMMUNICATION</vt:lpstr>
      <vt:lpstr>CONTENT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IQAC NAAC</dc:creator>
  <cp:lastModifiedBy>akanksha makode</cp:lastModifiedBy>
  <cp:revision>86</cp:revision>
  <dcterms:created xsi:type="dcterms:W3CDTF">2023-09-19T16:42:09Z</dcterms:created>
  <dcterms:modified xsi:type="dcterms:W3CDTF">2024-12-22T14:30:49Z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2023-09-19T00:00:00Z</vt:filetime>
  </property>
</Properties>
</file>