
<file path=[Content_Types].xml><?xml version="1.0" encoding="utf-8"?>
<Types xmlns="http://schemas.openxmlformats.org/package/2006/content-types">
  <Default Extension="aac" ContentType="audio/aa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334" r:id="rId2"/>
    <p:sldId id="258" r:id="rId3"/>
    <p:sldId id="259" r:id="rId4"/>
    <p:sldId id="328" r:id="rId5"/>
    <p:sldId id="313" r:id="rId6"/>
    <p:sldId id="314" r:id="rId7"/>
    <p:sldId id="324" r:id="rId8"/>
    <p:sldId id="329" r:id="rId9"/>
    <p:sldId id="325" r:id="rId10"/>
    <p:sldId id="326" r:id="rId11"/>
    <p:sldId id="327" r:id="rId12"/>
    <p:sldId id="323" r:id="rId13"/>
    <p:sldId id="31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2FD9A-8939-4E55-A8F5-E005FE11226A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4380A-BCBE-4315-8274-D1192FB137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63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591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ED98-B03A-49E7-97FA-975AFCFFF0D2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4395BA4-6744-4378-A4D1-0F60952697CE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6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ED98-B03A-49E7-97FA-975AFCFFF0D2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5BA4-6744-4378-A4D1-0F60952697CE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ED98-B03A-49E7-97FA-975AFCFFF0D2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5BA4-6744-4378-A4D1-0F60952697CE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2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ED98-B03A-49E7-97FA-975AFCFFF0D2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5BA4-6744-4378-A4D1-0F60952697CE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3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ED98-B03A-49E7-97FA-975AFCFFF0D2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5BA4-6744-4378-A4D1-0F60952697CE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9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ED98-B03A-49E7-97FA-975AFCFFF0D2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5BA4-6744-4378-A4D1-0F60952697CE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7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ED98-B03A-49E7-97FA-975AFCFFF0D2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5BA4-6744-4378-A4D1-0F60952697CE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90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ED98-B03A-49E7-97FA-975AFCFFF0D2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5BA4-6744-4378-A4D1-0F60952697CE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39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ED98-B03A-49E7-97FA-975AFCFFF0D2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5BA4-6744-4378-A4D1-0F60952697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88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ED98-B03A-49E7-97FA-975AFCFFF0D2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5BA4-6744-4378-A4D1-0F60952697CE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1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E0BED98-B03A-49E7-97FA-975AFCFFF0D2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5BA4-6744-4378-A4D1-0F60952697CE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9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1"/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BED98-B03A-49E7-97FA-975AFCFFF0D2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4395BA4-6744-4378-A4D1-0F60952697CE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2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media1.aac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aac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aac"/><Relationship Id="rId2" Type="http://schemas.microsoft.com/office/2007/relationships/media" Target="../media/media10.aac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aac"/><Relationship Id="rId2" Type="http://schemas.microsoft.com/office/2007/relationships/media" Target="../media/media11.aac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aac"/><Relationship Id="rId2" Type="http://schemas.microsoft.com/office/2007/relationships/media" Target="../media/media12.aac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://www.gdchmumbai.org/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deangdch_Mumbai@yaho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aac"/><Relationship Id="rId7" Type="http://schemas.openxmlformats.org/officeDocument/2006/relationships/image" Target="../media/image10.png"/><Relationship Id="rId2" Type="http://schemas.microsoft.com/office/2007/relationships/media" Target="../media/media2.aac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aac"/><Relationship Id="rId2" Type="http://schemas.microsoft.com/office/2007/relationships/media" Target="../media/media3.aac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aac"/><Relationship Id="rId2" Type="http://schemas.microsoft.com/office/2007/relationships/media" Target="../media/media4.aac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aac"/><Relationship Id="rId7" Type="http://schemas.openxmlformats.org/officeDocument/2006/relationships/image" Target="../media/image10.png"/><Relationship Id="rId2" Type="http://schemas.microsoft.com/office/2007/relationships/media" Target="../media/media5.aac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aac"/><Relationship Id="rId2" Type="http://schemas.microsoft.com/office/2007/relationships/media" Target="../media/media6.aac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aac"/><Relationship Id="rId2" Type="http://schemas.microsoft.com/office/2007/relationships/media" Target="../media/media7.aac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aac"/><Relationship Id="rId2" Type="http://schemas.microsoft.com/office/2007/relationships/media" Target="../media/media8.aac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aac"/><Relationship Id="rId2" Type="http://schemas.microsoft.com/office/2007/relationships/media" Target="../media/media9.aac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4862" y="4082141"/>
            <a:ext cx="1116965" cy="0"/>
          </a:xfrm>
          <a:custGeom>
            <a:avLst/>
            <a:gdLst/>
            <a:ahLst/>
            <a:cxnLst/>
            <a:rect l="l" t="t" r="r" b="b"/>
            <a:pathLst>
              <a:path w="1116964">
                <a:moveTo>
                  <a:pt x="0" y="0"/>
                </a:moveTo>
                <a:lnTo>
                  <a:pt x="1116466" y="0"/>
                </a:lnTo>
              </a:path>
            </a:pathLst>
          </a:custGeom>
          <a:ln w="5715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9107" y="2475191"/>
            <a:ext cx="100583" cy="1341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8259" y="2475191"/>
            <a:ext cx="100583" cy="1341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24190" y="2475191"/>
            <a:ext cx="100583" cy="1341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80122" y="2475191"/>
            <a:ext cx="100583" cy="13411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749721" y="4182722"/>
            <a:ext cx="2715895" cy="2677160"/>
            <a:chOff x="6225720" y="4182722"/>
            <a:chExt cx="2715895" cy="2677160"/>
          </a:xfrm>
        </p:grpSpPr>
        <p:sp>
          <p:nvSpPr>
            <p:cNvPr id="8" name="object 8"/>
            <p:cNvSpPr/>
            <p:nvPr/>
          </p:nvSpPr>
          <p:spPr>
            <a:xfrm>
              <a:off x="6466114" y="4408932"/>
              <a:ext cx="2473960" cy="2449195"/>
            </a:xfrm>
            <a:custGeom>
              <a:avLst/>
              <a:gdLst/>
              <a:ahLst/>
              <a:cxnLst/>
              <a:rect l="l" t="t" r="r" b="b"/>
              <a:pathLst>
                <a:path w="2473959" h="2449195">
                  <a:moveTo>
                    <a:pt x="2111503" y="482816"/>
                  </a:moveTo>
                  <a:lnTo>
                    <a:pt x="2138834" y="520411"/>
                  </a:lnTo>
                  <a:lnTo>
                    <a:pt x="2165094" y="558860"/>
                  </a:lnTo>
                  <a:lnTo>
                    <a:pt x="2190282" y="598128"/>
                  </a:lnTo>
                  <a:lnTo>
                    <a:pt x="2214398" y="638182"/>
                  </a:lnTo>
                  <a:lnTo>
                    <a:pt x="2237442" y="678987"/>
                  </a:lnTo>
                  <a:lnTo>
                    <a:pt x="2259415" y="720509"/>
                  </a:lnTo>
                  <a:lnTo>
                    <a:pt x="2280315" y="762714"/>
                  </a:lnTo>
                  <a:lnTo>
                    <a:pt x="2300144" y="805568"/>
                  </a:lnTo>
                  <a:lnTo>
                    <a:pt x="2318901" y="849037"/>
                  </a:lnTo>
                  <a:lnTo>
                    <a:pt x="2336586" y="893086"/>
                  </a:lnTo>
                  <a:lnTo>
                    <a:pt x="2353199" y="937682"/>
                  </a:lnTo>
                  <a:lnTo>
                    <a:pt x="2368741" y="982790"/>
                  </a:lnTo>
                  <a:lnTo>
                    <a:pt x="2383210" y="1028377"/>
                  </a:lnTo>
                  <a:lnTo>
                    <a:pt x="2396608" y="1074407"/>
                  </a:lnTo>
                  <a:lnTo>
                    <a:pt x="2408934" y="1120847"/>
                  </a:lnTo>
                  <a:lnTo>
                    <a:pt x="2420188" y="1167662"/>
                  </a:lnTo>
                  <a:lnTo>
                    <a:pt x="2430371" y="1214819"/>
                  </a:lnTo>
                  <a:lnTo>
                    <a:pt x="2439481" y="1262284"/>
                  </a:lnTo>
                  <a:lnTo>
                    <a:pt x="2447520" y="1310022"/>
                  </a:lnTo>
                  <a:lnTo>
                    <a:pt x="2454487" y="1357998"/>
                  </a:lnTo>
                  <a:lnTo>
                    <a:pt x="2460382" y="1406180"/>
                  </a:lnTo>
                  <a:lnTo>
                    <a:pt x="2465205" y="1454533"/>
                  </a:lnTo>
                  <a:lnTo>
                    <a:pt x="2468956" y="1503022"/>
                  </a:lnTo>
                  <a:lnTo>
                    <a:pt x="2471636" y="1551613"/>
                  </a:lnTo>
                  <a:lnTo>
                    <a:pt x="2473244" y="1600273"/>
                  </a:lnTo>
                  <a:lnTo>
                    <a:pt x="2473779" y="1648967"/>
                  </a:lnTo>
                  <a:lnTo>
                    <a:pt x="2473244" y="1697661"/>
                  </a:lnTo>
                  <a:lnTo>
                    <a:pt x="2471636" y="1746321"/>
                  </a:lnTo>
                  <a:lnTo>
                    <a:pt x="2468956" y="1794912"/>
                  </a:lnTo>
                  <a:lnTo>
                    <a:pt x="2465205" y="1843401"/>
                  </a:lnTo>
                  <a:lnTo>
                    <a:pt x="2460382" y="1891754"/>
                  </a:lnTo>
                  <a:lnTo>
                    <a:pt x="2454487" y="1939935"/>
                  </a:lnTo>
                  <a:lnTo>
                    <a:pt x="2447520" y="1987912"/>
                  </a:lnTo>
                  <a:lnTo>
                    <a:pt x="2439481" y="2035650"/>
                  </a:lnTo>
                  <a:lnTo>
                    <a:pt x="2430371" y="2083114"/>
                  </a:lnTo>
                  <a:lnTo>
                    <a:pt x="2420188" y="2130271"/>
                  </a:lnTo>
                  <a:lnTo>
                    <a:pt x="2408934" y="2177087"/>
                  </a:lnTo>
                  <a:lnTo>
                    <a:pt x="2396608" y="2223527"/>
                  </a:lnTo>
                  <a:lnTo>
                    <a:pt x="2383210" y="2269557"/>
                  </a:lnTo>
                  <a:lnTo>
                    <a:pt x="2368741" y="2315143"/>
                  </a:lnTo>
                  <a:lnTo>
                    <a:pt x="2353199" y="2360251"/>
                  </a:lnTo>
                  <a:lnTo>
                    <a:pt x="2336586" y="2404847"/>
                  </a:lnTo>
                  <a:lnTo>
                    <a:pt x="2318901" y="2448896"/>
                  </a:lnTo>
                  <a:lnTo>
                    <a:pt x="2318827" y="2449067"/>
                  </a:lnTo>
                </a:path>
                <a:path w="2473959" h="2449195">
                  <a:moveTo>
                    <a:pt x="154952" y="2449067"/>
                  </a:moveTo>
                  <a:lnTo>
                    <a:pt x="137193" y="2404847"/>
                  </a:lnTo>
                  <a:lnTo>
                    <a:pt x="120580" y="2360251"/>
                  </a:lnTo>
                  <a:lnTo>
                    <a:pt x="105038" y="2315143"/>
                  </a:lnTo>
                  <a:lnTo>
                    <a:pt x="90569" y="2269557"/>
                  </a:lnTo>
                  <a:lnTo>
                    <a:pt x="77171" y="2223527"/>
                  </a:lnTo>
                  <a:lnTo>
                    <a:pt x="64845" y="2177087"/>
                  </a:lnTo>
                  <a:lnTo>
                    <a:pt x="53591" y="2130271"/>
                  </a:lnTo>
                  <a:lnTo>
                    <a:pt x="43408" y="2083114"/>
                  </a:lnTo>
                  <a:lnTo>
                    <a:pt x="34298" y="2035650"/>
                  </a:lnTo>
                  <a:lnTo>
                    <a:pt x="26259" y="1987912"/>
                  </a:lnTo>
                  <a:lnTo>
                    <a:pt x="19292" y="1939935"/>
                  </a:lnTo>
                  <a:lnTo>
                    <a:pt x="13397" y="1891754"/>
                  </a:lnTo>
                  <a:lnTo>
                    <a:pt x="8574" y="1843401"/>
                  </a:lnTo>
                  <a:lnTo>
                    <a:pt x="4823" y="1794912"/>
                  </a:lnTo>
                  <a:lnTo>
                    <a:pt x="2143" y="1746321"/>
                  </a:lnTo>
                  <a:lnTo>
                    <a:pt x="535" y="1697661"/>
                  </a:lnTo>
                  <a:lnTo>
                    <a:pt x="0" y="1648967"/>
                  </a:lnTo>
                  <a:lnTo>
                    <a:pt x="535" y="1600273"/>
                  </a:lnTo>
                  <a:lnTo>
                    <a:pt x="2143" y="1551613"/>
                  </a:lnTo>
                  <a:lnTo>
                    <a:pt x="4823" y="1503022"/>
                  </a:lnTo>
                  <a:lnTo>
                    <a:pt x="8574" y="1454533"/>
                  </a:lnTo>
                  <a:lnTo>
                    <a:pt x="13397" y="1406180"/>
                  </a:lnTo>
                  <a:lnTo>
                    <a:pt x="19292" y="1357998"/>
                  </a:lnTo>
                  <a:lnTo>
                    <a:pt x="26259" y="1310022"/>
                  </a:lnTo>
                  <a:lnTo>
                    <a:pt x="34298" y="1262284"/>
                  </a:lnTo>
                  <a:lnTo>
                    <a:pt x="43408" y="1214819"/>
                  </a:lnTo>
                  <a:lnTo>
                    <a:pt x="53591" y="1167662"/>
                  </a:lnTo>
                  <a:lnTo>
                    <a:pt x="64845" y="1120847"/>
                  </a:lnTo>
                  <a:lnTo>
                    <a:pt x="77171" y="1074407"/>
                  </a:lnTo>
                  <a:lnTo>
                    <a:pt x="90569" y="1028377"/>
                  </a:lnTo>
                  <a:lnTo>
                    <a:pt x="105038" y="982790"/>
                  </a:lnTo>
                  <a:lnTo>
                    <a:pt x="120580" y="937682"/>
                  </a:lnTo>
                  <a:lnTo>
                    <a:pt x="137193" y="893086"/>
                  </a:lnTo>
                  <a:lnTo>
                    <a:pt x="154878" y="849037"/>
                  </a:lnTo>
                  <a:lnTo>
                    <a:pt x="173635" y="805568"/>
                  </a:lnTo>
                  <a:lnTo>
                    <a:pt x="193464" y="762714"/>
                  </a:lnTo>
                  <a:lnTo>
                    <a:pt x="214364" y="720509"/>
                  </a:lnTo>
                  <a:lnTo>
                    <a:pt x="236337" y="678987"/>
                  </a:lnTo>
                  <a:lnTo>
                    <a:pt x="259381" y="638182"/>
                  </a:lnTo>
                  <a:lnTo>
                    <a:pt x="283497" y="598128"/>
                  </a:lnTo>
                  <a:lnTo>
                    <a:pt x="308685" y="558860"/>
                  </a:lnTo>
                  <a:lnTo>
                    <a:pt x="334945" y="520411"/>
                  </a:lnTo>
                  <a:lnTo>
                    <a:pt x="362276" y="482816"/>
                  </a:lnTo>
                  <a:lnTo>
                    <a:pt x="393510" y="442581"/>
                  </a:lnTo>
                  <a:lnTo>
                    <a:pt x="425524" y="404096"/>
                  </a:lnTo>
                  <a:lnTo>
                    <a:pt x="458285" y="367360"/>
                  </a:lnTo>
                  <a:lnTo>
                    <a:pt x="491756" y="332373"/>
                  </a:lnTo>
                  <a:lnTo>
                    <a:pt x="525903" y="299136"/>
                  </a:lnTo>
                  <a:lnTo>
                    <a:pt x="560693" y="267648"/>
                  </a:lnTo>
                  <a:lnTo>
                    <a:pt x="596089" y="237909"/>
                  </a:lnTo>
                  <a:lnTo>
                    <a:pt x="632058" y="209920"/>
                  </a:lnTo>
                  <a:lnTo>
                    <a:pt x="668565" y="183680"/>
                  </a:lnTo>
                  <a:lnTo>
                    <a:pt x="705574" y="159189"/>
                  </a:lnTo>
                  <a:lnTo>
                    <a:pt x="743052" y="136448"/>
                  </a:lnTo>
                  <a:lnTo>
                    <a:pt x="780963" y="115456"/>
                  </a:lnTo>
                  <a:lnTo>
                    <a:pt x="819273" y="96213"/>
                  </a:lnTo>
                  <a:lnTo>
                    <a:pt x="857948" y="78720"/>
                  </a:lnTo>
                  <a:lnTo>
                    <a:pt x="896952" y="62976"/>
                  </a:lnTo>
                  <a:lnTo>
                    <a:pt x="936251" y="48981"/>
                  </a:lnTo>
                  <a:lnTo>
                    <a:pt x="975810" y="36736"/>
                  </a:lnTo>
                  <a:lnTo>
                    <a:pt x="1015594" y="26240"/>
                  </a:lnTo>
                  <a:lnTo>
                    <a:pt x="1055570" y="17493"/>
                  </a:lnTo>
                  <a:lnTo>
                    <a:pt x="1095701" y="10496"/>
                  </a:lnTo>
                  <a:lnTo>
                    <a:pt x="1135954" y="5248"/>
                  </a:lnTo>
                  <a:lnTo>
                    <a:pt x="1176293" y="1749"/>
                  </a:lnTo>
                  <a:lnTo>
                    <a:pt x="1216685" y="0"/>
                  </a:lnTo>
                  <a:lnTo>
                    <a:pt x="1257094" y="0"/>
                  </a:lnTo>
                  <a:lnTo>
                    <a:pt x="1297485" y="1749"/>
                  </a:lnTo>
                  <a:lnTo>
                    <a:pt x="1337825" y="5248"/>
                  </a:lnTo>
                  <a:lnTo>
                    <a:pt x="1378078" y="10496"/>
                  </a:lnTo>
                  <a:lnTo>
                    <a:pt x="1418209" y="17493"/>
                  </a:lnTo>
                  <a:lnTo>
                    <a:pt x="1458185" y="26240"/>
                  </a:lnTo>
                  <a:lnTo>
                    <a:pt x="1497969" y="36736"/>
                  </a:lnTo>
                  <a:lnTo>
                    <a:pt x="1537528" y="48981"/>
                  </a:lnTo>
                  <a:lnTo>
                    <a:pt x="1576827" y="62976"/>
                  </a:lnTo>
                  <a:lnTo>
                    <a:pt x="1615831" y="78720"/>
                  </a:lnTo>
                  <a:lnTo>
                    <a:pt x="1654505" y="96213"/>
                  </a:lnTo>
                  <a:lnTo>
                    <a:pt x="1692816" y="115456"/>
                  </a:lnTo>
                  <a:lnTo>
                    <a:pt x="1730727" y="136448"/>
                  </a:lnTo>
                  <a:lnTo>
                    <a:pt x="1768205" y="159189"/>
                  </a:lnTo>
                  <a:lnTo>
                    <a:pt x="1805214" y="183680"/>
                  </a:lnTo>
                  <a:lnTo>
                    <a:pt x="1841721" y="209920"/>
                  </a:lnTo>
                  <a:lnTo>
                    <a:pt x="1877690" y="237909"/>
                  </a:lnTo>
                  <a:lnTo>
                    <a:pt x="1913086" y="267648"/>
                  </a:lnTo>
                  <a:lnTo>
                    <a:pt x="1947875" y="299136"/>
                  </a:lnTo>
                  <a:lnTo>
                    <a:pt x="1982023" y="332373"/>
                  </a:lnTo>
                  <a:lnTo>
                    <a:pt x="2015494" y="367360"/>
                  </a:lnTo>
                  <a:lnTo>
                    <a:pt x="2048255" y="404096"/>
                  </a:lnTo>
                  <a:lnTo>
                    <a:pt x="2080269" y="442581"/>
                  </a:lnTo>
                  <a:lnTo>
                    <a:pt x="2111503" y="482816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227307" y="4184309"/>
              <a:ext cx="951230" cy="1268730"/>
            </a:xfrm>
            <a:custGeom>
              <a:avLst/>
              <a:gdLst/>
              <a:ahLst/>
              <a:cxnLst/>
              <a:rect l="l" t="t" r="r" b="b"/>
              <a:pathLst>
                <a:path w="951229" h="1268729">
                  <a:moveTo>
                    <a:pt x="811848" y="185721"/>
                  </a:moveTo>
                  <a:lnTo>
                    <a:pt x="838314" y="223981"/>
                  </a:lnTo>
                  <a:lnTo>
                    <a:pt x="861993" y="264318"/>
                  </a:lnTo>
                  <a:lnTo>
                    <a:pt x="882887" y="306501"/>
                  </a:lnTo>
                  <a:lnTo>
                    <a:pt x="900995" y="350299"/>
                  </a:lnTo>
                  <a:lnTo>
                    <a:pt x="916317" y="395483"/>
                  </a:lnTo>
                  <a:lnTo>
                    <a:pt x="928853" y="441820"/>
                  </a:lnTo>
                  <a:lnTo>
                    <a:pt x="938603" y="489080"/>
                  </a:lnTo>
                  <a:lnTo>
                    <a:pt x="945568" y="537033"/>
                  </a:lnTo>
                  <a:lnTo>
                    <a:pt x="949747" y="585447"/>
                  </a:lnTo>
                  <a:lnTo>
                    <a:pt x="951139" y="634093"/>
                  </a:lnTo>
                  <a:lnTo>
                    <a:pt x="949747" y="682738"/>
                  </a:lnTo>
                  <a:lnTo>
                    <a:pt x="945568" y="731152"/>
                  </a:lnTo>
                  <a:lnTo>
                    <a:pt x="938603" y="779105"/>
                  </a:lnTo>
                  <a:lnTo>
                    <a:pt x="928853" y="826365"/>
                  </a:lnTo>
                  <a:lnTo>
                    <a:pt x="916317" y="872702"/>
                  </a:lnTo>
                  <a:lnTo>
                    <a:pt x="900995" y="917886"/>
                  </a:lnTo>
                  <a:lnTo>
                    <a:pt x="882887" y="961684"/>
                  </a:lnTo>
                  <a:lnTo>
                    <a:pt x="861993" y="1003867"/>
                  </a:lnTo>
                  <a:lnTo>
                    <a:pt x="838314" y="1044204"/>
                  </a:lnTo>
                  <a:lnTo>
                    <a:pt x="811848" y="1082464"/>
                  </a:lnTo>
                  <a:lnTo>
                    <a:pt x="779866" y="1121443"/>
                  </a:lnTo>
                  <a:lnTo>
                    <a:pt x="745984" y="1155836"/>
                  </a:lnTo>
                  <a:lnTo>
                    <a:pt x="710440" y="1185643"/>
                  </a:lnTo>
                  <a:lnTo>
                    <a:pt x="673471" y="1210864"/>
                  </a:lnTo>
                  <a:lnTo>
                    <a:pt x="635316" y="1231500"/>
                  </a:lnTo>
                  <a:lnTo>
                    <a:pt x="596210" y="1247550"/>
                  </a:lnTo>
                  <a:lnTo>
                    <a:pt x="556392" y="1259015"/>
                  </a:lnTo>
                  <a:lnTo>
                    <a:pt x="516100" y="1265893"/>
                  </a:lnTo>
                  <a:lnTo>
                    <a:pt x="475569" y="1268186"/>
                  </a:lnTo>
                  <a:lnTo>
                    <a:pt x="435039" y="1265893"/>
                  </a:lnTo>
                  <a:lnTo>
                    <a:pt x="394747" y="1259015"/>
                  </a:lnTo>
                  <a:lnTo>
                    <a:pt x="354929" y="1247550"/>
                  </a:lnTo>
                  <a:lnTo>
                    <a:pt x="315823" y="1231500"/>
                  </a:lnTo>
                  <a:lnTo>
                    <a:pt x="277668" y="1210864"/>
                  </a:lnTo>
                  <a:lnTo>
                    <a:pt x="240699" y="1185643"/>
                  </a:lnTo>
                  <a:lnTo>
                    <a:pt x="205155" y="1155836"/>
                  </a:lnTo>
                  <a:lnTo>
                    <a:pt x="171273" y="1121443"/>
                  </a:lnTo>
                  <a:lnTo>
                    <a:pt x="139291" y="1082464"/>
                  </a:lnTo>
                  <a:lnTo>
                    <a:pt x="112825" y="1044204"/>
                  </a:lnTo>
                  <a:lnTo>
                    <a:pt x="89146" y="1003867"/>
                  </a:lnTo>
                  <a:lnTo>
                    <a:pt x="68252" y="961684"/>
                  </a:lnTo>
                  <a:lnTo>
                    <a:pt x="50144" y="917886"/>
                  </a:lnTo>
                  <a:lnTo>
                    <a:pt x="34822" y="872702"/>
                  </a:lnTo>
                  <a:lnTo>
                    <a:pt x="22286" y="826365"/>
                  </a:lnTo>
                  <a:lnTo>
                    <a:pt x="12536" y="779105"/>
                  </a:lnTo>
                  <a:lnTo>
                    <a:pt x="5571" y="731152"/>
                  </a:lnTo>
                  <a:lnTo>
                    <a:pt x="1392" y="682738"/>
                  </a:lnTo>
                  <a:lnTo>
                    <a:pt x="0" y="634093"/>
                  </a:lnTo>
                  <a:lnTo>
                    <a:pt x="1392" y="585447"/>
                  </a:lnTo>
                  <a:lnTo>
                    <a:pt x="5571" y="537033"/>
                  </a:lnTo>
                  <a:lnTo>
                    <a:pt x="12536" y="489080"/>
                  </a:lnTo>
                  <a:lnTo>
                    <a:pt x="22286" y="441820"/>
                  </a:lnTo>
                  <a:lnTo>
                    <a:pt x="34822" y="395483"/>
                  </a:lnTo>
                  <a:lnTo>
                    <a:pt x="50144" y="350299"/>
                  </a:lnTo>
                  <a:lnTo>
                    <a:pt x="68252" y="306501"/>
                  </a:lnTo>
                  <a:lnTo>
                    <a:pt x="89146" y="264318"/>
                  </a:lnTo>
                  <a:lnTo>
                    <a:pt x="112825" y="223981"/>
                  </a:lnTo>
                  <a:lnTo>
                    <a:pt x="139291" y="185721"/>
                  </a:lnTo>
                  <a:lnTo>
                    <a:pt x="171273" y="146742"/>
                  </a:lnTo>
                  <a:lnTo>
                    <a:pt x="205155" y="112350"/>
                  </a:lnTo>
                  <a:lnTo>
                    <a:pt x="240699" y="82542"/>
                  </a:lnTo>
                  <a:lnTo>
                    <a:pt x="277668" y="57321"/>
                  </a:lnTo>
                  <a:lnTo>
                    <a:pt x="315823" y="36685"/>
                  </a:lnTo>
                  <a:lnTo>
                    <a:pt x="354929" y="20635"/>
                  </a:lnTo>
                  <a:lnTo>
                    <a:pt x="394747" y="9171"/>
                  </a:lnTo>
                  <a:lnTo>
                    <a:pt x="435039" y="2292"/>
                  </a:lnTo>
                  <a:lnTo>
                    <a:pt x="475569" y="0"/>
                  </a:lnTo>
                  <a:lnTo>
                    <a:pt x="516100" y="2292"/>
                  </a:lnTo>
                  <a:lnTo>
                    <a:pt x="556392" y="9171"/>
                  </a:lnTo>
                  <a:lnTo>
                    <a:pt x="596210" y="20635"/>
                  </a:lnTo>
                  <a:lnTo>
                    <a:pt x="635316" y="36685"/>
                  </a:lnTo>
                  <a:lnTo>
                    <a:pt x="673471" y="57321"/>
                  </a:lnTo>
                  <a:lnTo>
                    <a:pt x="710440" y="82542"/>
                  </a:lnTo>
                  <a:lnTo>
                    <a:pt x="745984" y="112350"/>
                  </a:lnTo>
                  <a:lnTo>
                    <a:pt x="779866" y="146742"/>
                  </a:lnTo>
                  <a:lnTo>
                    <a:pt x="811848" y="185721"/>
                  </a:lnTo>
                  <a:close/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5800" y="2438400"/>
            <a:ext cx="3775473" cy="297279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30572" y="2833013"/>
            <a:ext cx="626766" cy="6620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24400" y="5105400"/>
            <a:ext cx="784860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457200">
              <a:spcBef>
                <a:spcPts val="100"/>
              </a:spcBef>
            </a:pPr>
            <a:r>
              <a:rPr b="1" spc="-20" dirty="0">
                <a:solidFill>
                  <a:srgbClr val="99244F"/>
                </a:solidFill>
                <a:latin typeface="Calibri"/>
                <a:cs typeface="Calibri"/>
              </a:rPr>
              <a:t>DEPARTMENT</a:t>
            </a:r>
            <a:r>
              <a:rPr b="1" spc="5" dirty="0">
                <a:solidFill>
                  <a:srgbClr val="99244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99244F"/>
                </a:solidFill>
                <a:latin typeface="Calibri"/>
                <a:cs typeface="Calibri"/>
              </a:rPr>
              <a:t>OF</a:t>
            </a:r>
            <a:r>
              <a:rPr b="1" spc="10" dirty="0">
                <a:solidFill>
                  <a:srgbClr val="99244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99244F"/>
                </a:solidFill>
                <a:latin typeface="Calibri"/>
                <a:cs typeface="Calibri"/>
              </a:rPr>
              <a:t>PE</a:t>
            </a:r>
            <a:r>
              <a:rPr lang="en-IN" b="1" spc="-10" dirty="0">
                <a:solidFill>
                  <a:srgbClr val="99244F"/>
                </a:solidFill>
                <a:latin typeface="Calibri"/>
                <a:cs typeface="Calibri"/>
              </a:rPr>
              <a:t>DIATRIC AND PREVENTIVE DENTISTRY</a:t>
            </a:r>
          </a:p>
          <a:p>
            <a:pPr marL="12700" marR="5080" defTabSz="457200">
              <a:spcBef>
                <a:spcPts val="100"/>
              </a:spcBef>
            </a:pPr>
            <a:r>
              <a:rPr lang="en-US" b="1" spc="-10" dirty="0">
                <a:solidFill>
                  <a:srgbClr val="99244F"/>
                </a:solidFill>
                <a:latin typeface="Calibri"/>
                <a:cs typeface="Calibri"/>
              </a:rPr>
              <a:t>PRESENTED BY: DR. VANDANA TRIPATHI</a:t>
            </a:r>
          </a:p>
          <a:p>
            <a:pPr marL="12700" marR="5080" defTabSz="457200">
              <a:spcBef>
                <a:spcPts val="100"/>
              </a:spcBef>
            </a:pPr>
            <a:r>
              <a:rPr lang="en-US" b="1" spc="-10" dirty="0">
                <a:solidFill>
                  <a:srgbClr val="99244F"/>
                </a:solidFill>
                <a:latin typeface="Calibri"/>
                <a:cs typeface="Calibri"/>
              </a:rPr>
              <a:t>                             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4400" y="3581400"/>
            <a:ext cx="76075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GOVERNMENT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7030A0"/>
                </a:solidFill>
                <a:latin typeface="Calibri"/>
                <a:cs typeface="Calibri"/>
              </a:rPr>
              <a:t>DENTAL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COLLEGE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&amp;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HOSPITAL,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MUMBAI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 idx="4294967295"/>
          </p:nvPr>
        </p:nvSpPr>
        <p:spPr>
          <a:xfrm>
            <a:off x="2172935" y="274484"/>
            <a:ext cx="7199313" cy="1492250"/>
          </a:xfrm>
          <a:prstGeom prst="rect">
            <a:avLst/>
          </a:prstGeom>
        </p:spPr>
        <p:txBody>
          <a:bodyPr vert="horz" wrap="square" lIns="0" tIns="381218" rIns="0" bIns="0" rtlCol="0" anchor="ctr">
            <a:spAutoFit/>
          </a:bodyPr>
          <a:lstStyle/>
          <a:p>
            <a:pPr marL="1123950" algn="ctr">
              <a:lnSpc>
                <a:spcPct val="100000"/>
              </a:lnSpc>
              <a:spcBef>
                <a:spcPts val="110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  BEHAVIORAL PSYCHOLOGY BASICS </a:t>
            </a:r>
            <a:endParaRPr lang="en-IN" sz="3600" dirty="0">
              <a:latin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13FEA4-377A-63C8-7C15-B5474A7776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611848" cy="6098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76B851-6CA4-1C58-9645-943F8E7011C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7682" t="10783" r="9692" b="9687"/>
          <a:stretch/>
        </p:blipFill>
        <p:spPr>
          <a:xfrm>
            <a:off x="10686453" y="337458"/>
            <a:ext cx="1144738" cy="1315412"/>
          </a:xfrm>
          <a:prstGeom prst="rect">
            <a:avLst/>
          </a:prstGeom>
        </p:spPr>
      </p:pic>
      <p:pic>
        <p:nvPicPr>
          <p:cNvPr id="15" name="WhatsApp Audio 2024-12-13 at 4.05.00 PM">
            <a:hlinkClick r:id="" action="ppaction://media"/>
            <a:extLst>
              <a:ext uri="{FF2B5EF4-FFF2-40B4-BE49-F238E27FC236}">
                <a16:creationId xmlns:a16="http://schemas.microsoft.com/office/drawing/2014/main" id="{3DE0D6F4-6603-0F01-071E-C721A2A671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43434" y="3843289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3"/>
    </mc:Choice>
    <mc:Fallback xmlns="">
      <p:transition spd="slow" advTm="14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52" objId="15"/>
        <p14:stopEvt time="13483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5AA6676-2521-F8F2-EDBD-3FEACEBFC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24F4-E155-FDE9-FF5C-DDCE9182E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 Formation and Extinction</a:t>
            </a:r>
            <a:b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IN" sz="3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8EF0B-1948-BFC4-448B-5FEA26068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Habituation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decreased response to a stimulus over time (e.g., no longer noticing the ticking of a clock).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Extinction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When a behavior decreases or disappears because reinforcement stops (e.g., a vending machine stops working, so you stop using it).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39050-7C62-F80C-A178-B0B8781A0894}"/>
              </a:ext>
            </a:extLst>
          </p:cNvPr>
          <p:cNvSpPr txBox="1"/>
          <p:nvPr/>
        </p:nvSpPr>
        <p:spPr>
          <a:xfrm>
            <a:off x="3403171" y="6534019"/>
            <a:ext cx="6104658" cy="25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43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Government Dental College &amp; Hospital, Mumbai</a:t>
            </a: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583538B6-D7DD-4018-1E8B-00D57604ED9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259" y="119306"/>
            <a:ext cx="626766" cy="662008"/>
          </a:xfrm>
          <a:prstGeom prst="rect">
            <a:avLst/>
          </a:prstGeom>
        </p:spPr>
      </p:pic>
      <p:pic>
        <p:nvPicPr>
          <p:cNvPr id="6" name="WhatsApp Audio 2024-11-28 at 10.24.04 PM">
            <a:hlinkClick r:id="" action="ppaction://media"/>
            <a:extLst>
              <a:ext uri="{FF2B5EF4-FFF2-40B4-BE49-F238E27FC236}">
                <a16:creationId xmlns:a16="http://schemas.microsoft.com/office/drawing/2014/main" id="{AC24CA64-4405-9146-A120-82A17B1332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523947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51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52"/>
    </mc:Choice>
    <mc:Fallback xmlns="">
      <p:transition spd="slow" advTm="23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74" objId="6"/>
        <p14:stopEvt time="22849" objId="6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76594E0-40F0-9F19-9B34-1364DD741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500F-93AE-D933-B4E4-347F1CA9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 in Everyday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92CE9-4288-E432-061E-B94BDF1E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40317"/>
            <a:ext cx="9603275" cy="3450613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Personal Life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Forming good habits: Exercising daily by rewarding yourself with a treat afterward.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Breaking bad habits: Understanding triggers and replacing them with positive actions.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Technology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Apps use rewards and notifications to engage users (e.g., badges in fitness apps or likes on social media).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CCDEF-F8EF-1832-FB0E-C1A2AA7EDAAB}"/>
              </a:ext>
            </a:extLst>
          </p:cNvPr>
          <p:cNvSpPr txBox="1"/>
          <p:nvPr/>
        </p:nvSpPr>
        <p:spPr>
          <a:xfrm>
            <a:off x="3501491" y="6563524"/>
            <a:ext cx="6104658" cy="25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43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Government Dental College &amp; Hospital, Mumbai</a:t>
            </a: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3E5CCC26-2F66-B73E-9C27-2C3BEFA27BF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259" y="119306"/>
            <a:ext cx="626766" cy="662008"/>
          </a:xfrm>
          <a:prstGeom prst="rect">
            <a:avLst/>
          </a:prstGeom>
        </p:spPr>
      </p:pic>
      <p:pic>
        <p:nvPicPr>
          <p:cNvPr id="6" name="WhatsApp Audio 2024-11-28 at 10.17.18 PM">
            <a:hlinkClick r:id="" action="ppaction://media"/>
            <a:extLst>
              <a:ext uri="{FF2B5EF4-FFF2-40B4-BE49-F238E27FC236}">
                <a16:creationId xmlns:a16="http://schemas.microsoft.com/office/drawing/2014/main" id="{D0195E6E-2728-F513-0A96-1B4B6831B83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549510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3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99"/>
    </mc:Choice>
    <mc:Fallback xmlns="">
      <p:transition spd="slow" advTm="29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14" objId="6"/>
        <p14:stopEvt time="28183" objId="6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4E32-1ECF-1415-EABE-C6EBB72C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1223-4027-56C9-8DDF-EFB46ABE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9108266" cy="3450613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 is shaped by conditioning, observation, and consequences.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use these principles to better understand ourselves and others.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about ways to apply these tools to improve your daily life!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DF6DCD83-60C8-60EF-6456-1DC3E63FBB8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259" y="119306"/>
            <a:ext cx="626766" cy="662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AE9EBA-7644-F4F5-4C1F-454C19896613}"/>
              </a:ext>
            </a:extLst>
          </p:cNvPr>
          <p:cNvSpPr txBox="1"/>
          <p:nvPr/>
        </p:nvSpPr>
        <p:spPr>
          <a:xfrm>
            <a:off x="3048000" y="6397426"/>
            <a:ext cx="6096000" cy="28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43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Dental College &amp; Hospital, Mumbai</a:t>
            </a:r>
          </a:p>
        </p:txBody>
      </p:sp>
      <p:pic>
        <p:nvPicPr>
          <p:cNvPr id="5" name="WhatsApp Audio 2024-11-28 at 10.14.47 PM">
            <a:hlinkClick r:id="" action="ppaction://media"/>
            <a:extLst>
              <a:ext uri="{FF2B5EF4-FFF2-40B4-BE49-F238E27FC236}">
                <a16:creationId xmlns:a16="http://schemas.microsoft.com/office/drawing/2014/main" id="{B6FA64DA-1B13-5DB6-E1AE-79FDF45C87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5249302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6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72"/>
    </mc:Choice>
    <mc:Fallback xmlns="">
      <p:transition spd="slow" advTm="17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00" objId="5"/>
        <p14:stopEvt time="16967" objId="5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4862" y="3760407"/>
            <a:ext cx="1116965" cy="0"/>
          </a:xfrm>
          <a:custGeom>
            <a:avLst/>
            <a:gdLst/>
            <a:ahLst/>
            <a:cxnLst/>
            <a:rect l="l" t="t" r="r" b="b"/>
            <a:pathLst>
              <a:path w="1116964">
                <a:moveTo>
                  <a:pt x="0" y="0"/>
                </a:moveTo>
                <a:lnTo>
                  <a:pt x="1116466" y="0"/>
                </a:lnTo>
              </a:path>
            </a:pathLst>
          </a:custGeom>
          <a:ln w="5715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49721" y="4182722"/>
            <a:ext cx="2715895" cy="2677160"/>
            <a:chOff x="6225720" y="4182722"/>
            <a:chExt cx="2715895" cy="2677160"/>
          </a:xfrm>
        </p:grpSpPr>
        <p:sp>
          <p:nvSpPr>
            <p:cNvPr id="4" name="object 4"/>
            <p:cNvSpPr/>
            <p:nvPr/>
          </p:nvSpPr>
          <p:spPr>
            <a:xfrm>
              <a:off x="6466114" y="4408932"/>
              <a:ext cx="2473960" cy="2449195"/>
            </a:xfrm>
            <a:custGeom>
              <a:avLst/>
              <a:gdLst/>
              <a:ahLst/>
              <a:cxnLst/>
              <a:rect l="l" t="t" r="r" b="b"/>
              <a:pathLst>
                <a:path w="2473959" h="2449195">
                  <a:moveTo>
                    <a:pt x="2111503" y="482816"/>
                  </a:moveTo>
                  <a:lnTo>
                    <a:pt x="2138834" y="520411"/>
                  </a:lnTo>
                  <a:lnTo>
                    <a:pt x="2165094" y="558860"/>
                  </a:lnTo>
                  <a:lnTo>
                    <a:pt x="2190282" y="598128"/>
                  </a:lnTo>
                  <a:lnTo>
                    <a:pt x="2214398" y="638182"/>
                  </a:lnTo>
                  <a:lnTo>
                    <a:pt x="2237442" y="678987"/>
                  </a:lnTo>
                  <a:lnTo>
                    <a:pt x="2259415" y="720509"/>
                  </a:lnTo>
                  <a:lnTo>
                    <a:pt x="2280315" y="762714"/>
                  </a:lnTo>
                  <a:lnTo>
                    <a:pt x="2300144" y="805568"/>
                  </a:lnTo>
                  <a:lnTo>
                    <a:pt x="2318901" y="849037"/>
                  </a:lnTo>
                  <a:lnTo>
                    <a:pt x="2336586" y="893086"/>
                  </a:lnTo>
                  <a:lnTo>
                    <a:pt x="2353199" y="937682"/>
                  </a:lnTo>
                  <a:lnTo>
                    <a:pt x="2368741" y="982790"/>
                  </a:lnTo>
                  <a:lnTo>
                    <a:pt x="2383210" y="1028377"/>
                  </a:lnTo>
                  <a:lnTo>
                    <a:pt x="2396608" y="1074407"/>
                  </a:lnTo>
                  <a:lnTo>
                    <a:pt x="2408934" y="1120847"/>
                  </a:lnTo>
                  <a:lnTo>
                    <a:pt x="2420188" y="1167662"/>
                  </a:lnTo>
                  <a:lnTo>
                    <a:pt x="2430371" y="1214819"/>
                  </a:lnTo>
                  <a:lnTo>
                    <a:pt x="2439481" y="1262284"/>
                  </a:lnTo>
                  <a:lnTo>
                    <a:pt x="2447520" y="1310022"/>
                  </a:lnTo>
                  <a:lnTo>
                    <a:pt x="2454487" y="1357998"/>
                  </a:lnTo>
                  <a:lnTo>
                    <a:pt x="2460382" y="1406180"/>
                  </a:lnTo>
                  <a:lnTo>
                    <a:pt x="2465205" y="1454533"/>
                  </a:lnTo>
                  <a:lnTo>
                    <a:pt x="2468956" y="1503022"/>
                  </a:lnTo>
                  <a:lnTo>
                    <a:pt x="2471636" y="1551613"/>
                  </a:lnTo>
                  <a:lnTo>
                    <a:pt x="2473244" y="1600273"/>
                  </a:lnTo>
                  <a:lnTo>
                    <a:pt x="2473779" y="1648967"/>
                  </a:lnTo>
                  <a:lnTo>
                    <a:pt x="2473244" y="1697661"/>
                  </a:lnTo>
                  <a:lnTo>
                    <a:pt x="2471636" y="1746321"/>
                  </a:lnTo>
                  <a:lnTo>
                    <a:pt x="2468956" y="1794912"/>
                  </a:lnTo>
                  <a:lnTo>
                    <a:pt x="2465205" y="1843401"/>
                  </a:lnTo>
                  <a:lnTo>
                    <a:pt x="2460382" y="1891754"/>
                  </a:lnTo>
                  <a:lnTo>
                    <a:pt x="2454487" y="1939935"/>
                  </a:lnTo>
                  <a:lnTo>
                    <a:pt x="2447520" y="1987912"/>
                  </a:lnTo>
                  <a:lnTo>
                    <a:pt x="2439481" y="2035650"/>
                  </a:lnTo>
                  <a:lnTo>
                    <a:pt x="2430371" y="2083114"/>
                  </a:lnTo>
                  <a:lnTo>
                    <a:pt x="2420188" y="2130271"/>
                  </a:lnTo>
                  <a:lnTo>
                    <a:pt x="2408934" y="2177087"/>
                  </a:lnTo>
                  <a:lnTo>
                    <a:pt x="2396608" y="2223527"/>
                  </a:lnTo>
                  <a:lnTo>
                    <a:pt x="2383210" y="2269557"/>
                  </a:lnTo>
                  <a:lnTo>
                    <a:pt x="2368741" y="2315143"/>
                  </a:lnTo>
                  <a:lnTo>
                    <a:pt x="2353199" y="2360251"/>
                  </a:lnTo>
                  <a:lnTo>
                    <a:pt x="2336586" y="2404847"/>
                  </a:lnTo>
                  <a:lnTo>
                    <a:pt x="2318901" y="2448896"/>
                  </a:lnTo>
                  <a:lnTo>
                    <a:pt x="2318827" y="2449067"/>
                  </a:lnTo>
                </a:path>
                <a:path w="2473959" h="2449195">
                  <a:moveTo>
                    <a:pt x="154952" y="2449067"/>
                  </a:moveTo>
                  <a:lnTo>
                    <a:pt x="137193" y="2404847"/>
                  </a:lnTo>
                  <a:lnTo>
                    <a:pt x="120580" y="2360251"/>
                  </a:lnTo>
                  <a:lnTo>
                    <a:pt x="105038" y="2315143"/>
                  </a:lnTo>
                  <a:lnTo>
                    <a:pt x="90569" y="2269557"/>
                  </a:lnTo>
                  <a:lnTo>
                    <a:pt x="77171" y="2223527"/>
                  </a:lnTo>
                  <a:lnTo>
                    <a:pt x="64845" y="2177087"/>
                  </a:lnTo>
                  <a:lnTo>
                    <a:pt x="53591" y="2130271"/>
                  </a:lnTo>
                  <a:lnTo>
                    <a:pt x="43408" y="2083114"/>
                  </a:lnTo>
                  <a:lnTo>
                    <a:pt x="34298" y="2035650"/>
                  </a:lnTo>
                  <a:lnTo>
                    <a:pt x="26259" y="1987912"/>
                  </a:lnTo>
                  <a:lnTo>
                    <a:pt x="19292" y="1939935"/>
                  </a:lnTo>
                  <a:lnTo>
                    <a:pt x="13397" y="1891754"/>
                  </a:lnTo>
                  <a:lnTo>
                    <a:pt x="8574" y="1843401"/>
                  </a:lnTo>
                  <a:lnTo>
                    <a:pt x="4823" y="1794912"/>
                  </a:lnTo>
                  <a:lnTo>
                    <a:pt x="2143" y="1746321"/>
                  </a:lnTo>
                  <a:lnTo>
                    <a:pt x="535" y="1697661"/>
                  </a:lnTo>
                  <a:lnTo>
                    <a:pt x="0" y="1648967"/>
                  </a:lnTo>
                  <a:lnTo>
                    <a:pt x="535" y="1600273"/>
                  </a:lnTo>
                  <a:lnTo>
                    <a:pt x="2143" y="1551613"/>
                  </a:lnTo>
                  <a:lnTo>
                    <a:pt x="4823" y="1503022"/>
                  </a:lnTo>
                  <a:lnTo>
                    <a:pt x="8574" y="1454533"/>
                  </a:lnTo>
                  <a:lnTo>
                    <a:pt x="13397" y="1406180"/>
                  </a:lnTo>
                  <a:lnTo>
                    <a:pt x="19292" y="1357998"/>
                  </a:lnTo>
                  <a:lnTo>
                    <a:pt x="26259" y="1310022"/>
                  </a:lnTo>
                  <a:lnTo>
                    <a:pt x="34298" y="1262284"/>
                  </a:lnTo>
                  <a:lnTo>
                    <a:pt x="43408" y="1214819"/>
                  </a:lnTo>
                  <a:lnTo>
                    <a:pt x="53591" y="1167662"/>
                  </a:lnTo>
                  <a:lnTo>
                    <a:pt x="64845" y="1120847"/>
                  </a:lnTo>
                  <a:lnTo>
                    <a:pt x="77171" y="1074407"/>
                  </a:lnTo>
                  <a:lnTo>
                    <a:pt x="90569" y="1028377"/>
                  </a:lnTo>
                  <a:lnTo>
                    <a:pt x="105038" y="982790"/>
                  </a:lnTo>
                  <a:lnTo>
                    <a:pt x="120580" y="937682"/>
                  </a:lnTo>
                  <a:lnTo>
                    <a:pt x="137193" y="893086"/>
                  </a:lnTo>
                  <a:lnTo>
                    <a:pt x="154878" y="849037"/>
                  </a:lnTo>
                  <a:lnTo>
                    <a:pt x="173635" y="805568"/>
                  </a:lnTo>
                  <a:lnTo>
                    <a:pt x="193464" y="762714"/>
                  </a:lnTo>
                  <a:lnTo>
                    <a:pt x="214364" y="720509"/>
                  </a:lnTo>
                  <a:lnTo>
                    <a:pt x="236337" y="678987"/>
                  </a:lnTo>
                  <a:lnTo>
                    <a:pt x="259381" y="638182"/>
                  </a:lnTo>
                  <a:lnTo>
                    <a:pt x="283497" y="598128"/>
                  </a:lnTo>
                  <a:lnTo>
                    <a:pt x="308685" y="558860"/>
                  </a:lnTo>
                  <a:lnTo>
                    <a:pt x="334945" y="520411"/>
                  </a:lnTo>
                  <a:lnTo>
                    <a:pt x="362276" y="482816"/>
                  </a:lnTo>
                  <a:lnTo>
                    <a:pt x="393510" y="442581"/>
                  </a:lnTo>
                  <a:lnTo>
                    <a:pt x="425524" y="404096"/>
                  </a:lnTo>
                  <a:lnTo>
                    <a:pt x="458285" y="367360"/>
                  </a:lnTo>
                  <a:lnTo>
                    <a:pt x="491756" y="332373"/>
                  </a:lnTo>
                  <a:lnTo>
                    <a:pt x="525903" y="299136"/>
                  </a:lnTo>
                  <a:lnTo>
                    <a:pt x="560693" y="267648"/>
                  </a:lnTo>
                  <a:lnTo>
                    <a:pt x="596089" y="237909"/>
                  </a:lnTo>
                  <a:lnTo>
                    <a:pt x="632058" y="209920"/>
                  </a:lnTo>
                  <a:lnTo>
                    <a:pt x="668565" y="183680"/>
                  </a:lnTo>
                  <a:lnTo>
                    <a:pt x="705574" y="159189"/>
                  </a:lnTo>
                  <a:lnTo>
                    <a:pt x="743052" y="136448"/>
                  </a:lnTo>
                  <a:lnTo>
                    <a:pt x="780963" y="115456"/>
                  </a:lnTo>
                  <a:lnTo>
                    <a:pt x="819273" y="96213"/>
                  </a:lnTo>
                  <a:lnTo>
                    <a:pt x="857948" y="78720"/>
                  </a:lnTo>
                  <a:lnTo>
                    <a:pt x="896952" y="62976"/>
                  </a:lnTo>
                  <a:lnTo>
                    <a:pt x="936251" y="48981"/>
                  </a:lnTo>
                  <a:lnTo>
                    <a:pt x="975810" y="36736"/>
                  </a:lnTo>
                  <a:lnTo>
                    <a:pt x="1015594" y="26240"/>
                  </a:lnTo>
                  <a:lnTo>
                    <a:pt x="1055570" y="17493"/>
                  </a:lnTo>
                  <a:lnTo>
                    <a:pt x="1095701" y="10496"/>
                  </a:lnTo>
                  <a:lnTo>
                    <a:pt x="1135954" y="5248"/>
                  </a:lnTo>
                  <a:lnTo>
                    <a:pt x="1176293" y="1749"/>
                  </a:lnTo>
                  <a:lnTo>
                    <a:pt x="1216685" y="0"/>
                  </a:lnTo>
                  <a:lnTo>
                    <a:pt x="1257094" y="0"/>
                  </a:lnTo>
                  <a:lnTo>
                    <a:pt x="1297485" y="1749"/>
                  </a:lnTo>
                  <a:lnTo>
                    <a:pt x="1337825" y="5248"/>
                  </a:lnTo>
                  <a:lnTo>
                    <a:pt x="1378078" y="10496"/>
                  </a:lnTo>
                  <a:lnTo>
                    <a:pt x="1418209" y="17493"/>
                  </a:lnTo>
                  <a:lnTo>
                    <a:pt x="1458185" y="26240"/>
                  </a:lnTo>
                  <a:lnTo>
                    <a:pt x="1497969" y="36736"/>
                  </a:lnTo>
                  <a:lnTo>
                    <a:pt x="1537528" y="48981"/>
                  </a:lnTo>
                  <a:lnTo>
                    <a:pt x="1576827" y="62976"/>
                  </a:lnTo>
                  <a:lnTo>
                    <a:pt x="1615831" y="78720"/>
                  </a:lnTo>
                  <a:lnTo>
                    <a:pt x="1654505" y="96213"/>
                  </a:lnTo>
                  <a:lnTo>
                    <a:pt x="1692816" y="115456"/>
                  </a:lnTo>
                  <a:lnTo>
                    <a:pt x="1730727" y="136448"/>
                  </a:lnTo>
                  <a:lnTo>
                    <a:pt x="1768205" y="159189"/>
                  </a:lnTo>
                  <a:lnTo>
                    <a:pt x="1805214" y="183680"/>
                  </a:lnTo>
                  <a:lnTo>
                    <a:pt x="1841721" y="209920"/>
                  </a:lnTo>
                  <a:lnTo>
                    <a:pt x="1877690" y="237909"/>
                  </a:lnTo>
                  <a:lnTo>
                    <a:pt x="1913086" y="267648"/>
                  </a:lnTo>
                  <a:lnTo>
                    <a:pt x="1947875" y="299136"/>
                  </a:lnTo>
                  <a:lnTo>
                    <a:pt x="1982023" y="332373"/>
                  </a:lnTo>
                  <a:lnTo>
                    <a:pt x="2015494" y="367360"/>
                  </a:lnTo>
                  <a:lnTo>
                    <a:pt x="2048255" y="404096"/>
                  </a:lnTo>
                  <a:lnTo>
                    <a:pt x="2080269" y="442581"/>
                  </a:lnTo>
                  <a:lnTo>
                    <a:pt x="2111503" y="482816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227307" y="4184309"/>
              <a:ext cx="951230" cy="1268730"/>
            </a:xfrm>
            <a:custGeom>
              <a:avLst/>
              <a:gdLst/>
              <a:ahLst/>
              <a:cxnLst/>
              <a:rect l="l" t="t" r="r" b="b"/>
              <a:pathLst>
                <a:path w="951229" h="1268729">
                  <a:moveTo>
                    <a:pt x="811848" y="185721"/>
                  </a:moveTo>
                  <a:lnTo>
                    <a:pt x="838314" y="223981"/>
                  </a:lnTo>
                  <a:lnTo>
                    <a:pt x="861993" y="264318"/>
                  </a:lnTo>
                  <a:lnTo>
                    <a:pt x="882887" y="306501"/>
                  </a:lnTo>
                  <a:lnTo>
                    <a:pt x="900995" y="350299"/>
                  </a:lnTo>
                  <a:lnTo>
                    <a:pt x="916317" y="395483"/>
                  </a:lnTo>
                  <a:lnTo>
                    <a:pt x="928853" y="441820"/>
                  </a:lnTo>
                  <a:lnTo>
                    <a:pt x="938603" y="489080"/>
                  </a:lnTo>
                  <a:lnTo>
                    <a:pt x="945568" y="537033"/>
                  </a:lnTo>
                  <a:lnTo>
                    <a:pt x="949747" y="585447"/>
                  </a:lnTo>
                  <a:lnTo>
                    <a:pt x="951139" y="634093"/>
                  </a:lnTo>
                  <a:lnTo>
                    <a:pt x="949747" y="682738"/>
                  </a:lnTo>
                  <a:lnTo>
                    <a:pt x="945568" y="731152"/>
                  </a:lnTo>
                  <a:lnTo>
                    <a:pt x="938603" y="779105"/>
                  </a:lnTo>
                  <a:lnTo>
                    <a:pt x="928853" y="826365"/>
                  </a:lnTo>
                  <a:lnTo>
                    <a:pt x="916317" y="872702"/>
                  </a:lnTo>
                  <a:lnTo>
                    <a:pt x="900995" y="917886"/>
                  </a:lnTo>
                  <a:lnTo>
                    <a:pt x="882887" y="961684"/>
                  </a:lnTo>
                  <a:lnTo>
                    <a:pt x="861993" y="1003867"/>
                  </a:lnTo>
                  <a:lnTo>
                    <a:pt x="838314" y="1044204"/>
                  </a:lnTo>
                  <a:lnTo>
                    <a:pt x="811848" y="1082464"/>
                  </a:lnTo>
                  <a:lnTo>
                    <a:pt x="779866" y="1121443"/>
                  </a:lnTo>
                  <a:lnTo>
                    <a:pt x="745984" y="1155836"/>
                  </a:lnTo>
                  <a:lnTo>
                    <a:pt x="710440" y="1185643"/>
                  </a:lnTo>
                  <a:lnTo>
                    <a:pt x="673471" y="1210864"/>
                  </a:lnTo>
                  <a:lnTo>
                    <a:pt x="635316" y="1231500"/>
                  </a:lnTo>
                  <a:lnTo>
                    <a:pt x="596210" y="1247550"/>
                  </a:lnTo>
                  <a:lnTo>
                    <a:pt x="556392" y="1259015"/>
                  </a:lnTo>
                  <a:lnTo>
                    <a:pt x="516100" y="1265893"/>
                  </a:lnTo>
                  <a:lnTo>
                    <a:pt x="475569" y="1268186"/>
                  </a:lnTo>
                  <a:lnTo>
                    <a:pt x="435039" y="1265893"/>
                  </a:lnTo>
                  <a:lnTo>
                    <a:pt x="394747" y="1259015"/>
                  </a:lnTo>
                  <a:lnTo>
                    <a:pt x="354929" y="1247550"/>
                  </a:lnTo>
                  <a:lnTo>
                    <a:pt x="315823" y="1231500"/>
                  </a:lnTo>
                  <a:lnTo>
                    <a:pt x="277668" y="1210864"/>
                  </a:lnTo>
                  <a:lnTo>
                    <a:pt x="240699" y="1185643"/>
                  </a:lnTo>
                  <a:lnTo>
                    <a:pt x="205155" y="1155836"/>
                  </a:lnTo>
                  <a:lnTo>
                    <a:pt x="171273" y="1121443"/>
                  </a:lnTo>
                  <a:lnTo>
                    <a:pt x="139291" y="1082464"/>
                  </a:lnTo>
                  <a:lnTo>
                    <a:pt x="112825" y="1044204"/>
                  </a:lnTo>
                  <a:lnTo>
                    <a:pt x="89146" y="1003867"/>
                  </a:lnTo>
                  <a:lnTo>
                    <a:pt x="68252" y="961684"/>
                  </a:lnTo>
                  <a:lnTo>
                    <a:pt x="50144" y="917886"/>
                  </a:lnTo>
                  <a:lnTo>
                    <a:pt x="34822" y="872702"/>
                  </a:lnTo>
                  <a:lnTo>
                    <a:pt x="22286" y="826365"/>
                  </a:lnTo>
                  <a:lnTo>
                    <a:pt x="12536" y="779105"/>
                  </a:lnTo>
                  <a:lnTo>
                    <a:pt x="5571" y="731152"/>
                  </a:lnTo>
                  <a:lnTo>
                    <a:pt x="1392" y="682738"/>
                  </a:lnTo>
                  <a:lnTo>
                    <a:pt x="0" y="634093"/>
                  </a:lnTo>
                  <a:lnTo>
                    <a:pt x="1392" y="585447"/>
                  </a:lnTo>
                  <a:lnTo>
                    <a:pt x="5571" y="537033"/>
                  </a:lnTo>
                  <a:lnTo>
                    <a:pt x="12536" y="489080"/>
                  </a:lnTo>
                  <a:lnTo>
                    <a:pt x="22286" y="441820"/>
                  </a:lnTo>
                  <a:lnTo>
                    <a:pt x="34822" y="395483"/>
                  </a:lnTo>
                  <a:lnTo>
                    <a:pt x="50144" y="350299"/>
                  </a:lnTo>
                  <a:lnTo>
                    <a:pt x="68252" y="306501"/>
                  </a:lnTo>
                  <a:lnTo>
                    <a:pt x="89146" y="264318"/>
                  </a:lnTo>
                  <a:lnTo>
                    <a:pt x="112825" y="223981"/>
                  </a:lnTo>
                  <a:lnTo>
                    <a:pt x="139291" y="185721"/>
                  </a:lnTo>
                  <a:lnTo>
                    <a:pt x="171273" y="146742"/>
                  </a:lnTo>
                  <a:lnTo>
                    <a:pt x="205155" y="112350"/>
                  </a:lnTo>
                  <a:lnTo>
                    <a:pt x="240699" y="82542"/>
                  </a:lnTo>
                  <a:lnTo>
                    <a:pt x="277668" y="57321"/>
                  </a:lnTo>
                  <a:lnTo>
                    <a:pt x="315823" y="36685"/>
                  </a:lnTo>
                  <a:lnTo>
                    <a:pt x="354929" y="20635"/>
                  </a:lnTo>
                  <a:lnTo>
                    <a:pt x="394747" y="9171"/>
                  </a:lnTo>
                  <a:lnTo>
                    <a:pt x="435039" y="2292"/>
                  </a:lnTo>
                  <a:lnTo>
                    <a:pt x="475569" y="0"/>
                  </a:lnTo>
                  <a:lnTo>
                    <a:pt x="516100" y="2292"/>
                  </a:lnTo>
                  <a:lnTo>
                    <a:pt x="556392" y="9171"/>
                  </a:lnTo>
                  <a:lnTo>
                    <a:pt x="596210" y="20635"/>
                  </a:lnTo>
                  <a:lnTo>
                    <a:pt x="635316" y="36685"/>
                  </a:lnTo>
                  <a:lnTo>
                    <a:pt x="673471" y="57321"/>
                  </a:lnTo>
                  <a:lnTo>
                    <a:pt x="710440" y="82542"/>
                  </a:lnTo>
                  <a:lnTo>
                    <a:pt x="745984" y="112350"/>
                  </a:lnTo>
                  <a:lnTo>
                    <a:pt x="779866" y="146742"/>
                  </a:lnTo>
                  <a:lnTo>
                    <a:pt x="811848" y="185721"/>
                  </a:lnTo>
                  <a:close/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0102" y="4029041"/>
            <a:ext cx="351923" cy="4692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9107" y="2475191"/>
            <a:ext cx="100583" cy="1341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8259" y="2475191"/>
            <a:ext cx="100583" cy="1341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4190" y="2475191"/>
            <a:ext cx="100583" cy="1341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0122" y="2475191"/>
            <a:ext cx="100583" cy="13411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14365" y="4809680"/>
            <a:ext cx="406561" cy="5420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5800" y="2133600"/>
            <a:ext cx="3927873" cy="328255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44860" y="2890292"/>
            <a:ext cx="262753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7030A0"/>
                </a:solidFill>
                <a:latin typeface="+mn-lt"/>
              </a:rPr>
              <a:t>THANK</a:t>
            </a:r>
            <a:r>
              <a:rPr sz="3600" b="1" spc="-114" dirty="0">
                <a:solidFill>
                  <a:srgbClr val="7030A0"/>
                </a:solidFill>
                <a:latin typeface="+mn-lt"/>
              </a:rPr>
              <a:t> </a:t>
            </a:r>
            <a:r>
              <a:rPr sz="3600" b="1" spc="-25" dirty="0">
                <a:solidFill>
                  <a:srgbClr val="7030A0"/>
                </a:solidFill>
                <a:latin typeface="+mn-lt"/>
              </a:rPr>
              <a:t>YOU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69944" y="4169414"/>
            <a:ext cx="221424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1300" spc="-10" dirty="0">
                <a:solidFill>
                  <a:prstClr val="black"/>
                </a:solidFill>
                <a:latin typeface="Calibri"/>
                <a:cs typeface="Calibri"/>
                <a:hlinkClick r:id="rId9"/>
              </a:rPr>
              <a:t>deangdch_Mumbai@yahoo.com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2600" y="4953000"/>
            <a:ext cx="20015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1300" spc="-10" dirty="0">
                <a:solidFill>
                  <a:prstClr val="black"/>
                </a:solidFill>
                <a:latin typeface="Calibri"/>
                <a:cs typeface="Calibri"/>
                <a:hlinkClick r:id="rId10"/>
              </a:rPr>
              <a:t>http://www.gdchmumbai.org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8" name="object 11">
            <a:extLst>
              <a:ext uri="{FF2B5EF4-FFF2-40B4-BE49-F238E27FC236}">
                <a16:creationId xmlns:a16="http://schemas.microsoft.com/office/drawing/2014/main" id="{9DEC1F30-E6AE-74AC-F553-F641FDBF0421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4259" y="119306"/>
            <a:ext cx="626766" cy="662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6"/>
    </mc:Choice>
    <mc:Fallback xmlns="">
      <p:transition spd="slow" advTm="25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2893" y="883623"/>
            <a:ext cx="515467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spc="-5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</a:t>
            </a:r>
            <a:endParaRPr sz="3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87090" y="6513818"/>
            <a:ext cx="5938836" cy="309201"/>
          </a:xfrm>
        </p:spPr>
        <p:txBody>
          <a:bodyPr/>
          <a:lstStyle/>
          <a:p>
            <a:pPr marL="12700">
              <a:lnSpc>
                <a:spcPts val="1430"/>
              </a:lnSpc>
            </a:pPr>
            <a:r>
              <a:rPr lang="en-US" dirty="0"/>
              <a:t>Government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Dental</a:t>
            </a:r>
            <a:r>
              <a:rPr lang="en-US" dirty="0"/>
              <a:t> College &amp; Hospital, Mumbai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1839E-E31E-4D49-BA9B-8678E78EA813}"/>
              </a:ext>
            </a:extLst>
          </p:cNvPr>
          <p:cNvSpPr txBox="1"/>
          <p:nvPr/>
        </p:nvSpPr>
        <p:spPr>
          <a:xfrm flipH="1">
            <a:off x="1215736" y="1268361"/>
            <a:ext cx="10976264" cy="512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Principles of Behavioral Psychology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Classical Conditioning 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Operant Conditioning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Learning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 Formation and Extinction</a:t>
            </a: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Quiz </a:t>
            </a:r>
          </a:p>
        </p:txBody>
      </p:sp>
      <p:pic>
        <p:nvPicPr>
          <p:cNvPr id="3" name="object 11">
            <a:extLst>
              <a:ext uri="{FF2B5EF4-FFF2-40B4-BE49-F238E27FC236}">
                <a16:creationId xmlns:a16="http://schemas.microsoft.com/office/drawing/2014/main" id="{D70D2345-730C-D2E2-95E5-F36802ED76C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930" y="158637"/>
            <a:ext cx="626766" cy="662008"/>
          </a:xfrm>
          <a:prstGeom prst="rect">
            <a:avLst/>
          </a:prstGeom>
        </p:spPr>
      </p:pic>
      <p:pic>
        <p:nvPicPr>
          <p:cNvPr id="4" name="WhatsApp Audio 2024-11-28 at 10.29.55 PM (1)">
            <a:hlinkClick r:id="" action="ppaction://media"/>
            <a:extLst>
              <a:ext uri="{FF2B5EF4-FFF2-40B4-BE49-F238E27FC236}">
                <a16:creationId xmlns:a16="http://schemas.microsoft.com/office/drawing/2014/main" id="{E92BF0FB-CAE8-A3F2-6639-EC5B21D590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5603266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6"/>
    </mc:Choice>
    <mc:Fallback xmlns="">
      <p:transition spd="slow" advTm="16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1" objId="4"/>
        <p14:stopEvt time="12980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51" y="838200"/>
            <a:ext cx="944388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spc="-3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sz="3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00277" y="6503983"/>
            <a:ext cx="5938836" cy="309201"/>
          </a:xfrm>
        </p:spPr>
        <p:txBody>
          <a:bodyPr/>
          <a:lstStyle/>
          <a:p>
            <a:pPr marL="12700">
              <a:lnSpc>
                <a:spcPts val="143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Dental College &amp; Hospital, Mumbai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D2625-81B4-4B55-76C4-BA97900E657F}"/>
              </a:ext>
            </a:extLst>
          </p:cNvPr>
          <p:cNvSpPr txBox="1"/>
          <p:nvPr/>
        </p:nvSpPr>
        <p:spPr>
          <a:xfrm>
            <a:off x="1022556" y="1870620"/>
            <a:ext cx="875071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Behavioral psychology, also known as behaviorism, is a branch of psychology focused on understanding and modifying observable behaviors.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emphasizes the role of environmental factors and external stimuli in shaping behavior, often leaving out internal mental states or emotions. 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ject 11">
            <a:extLst>
              <a:ext uri="{FF2B5EF4-FFF2-40B4-BE49-F238E27FC236}">
                <a16:creationId xmlns:a16="http://schemas.microsoft.com/office/drawing/2014/main" id="{E15D29EA-2CD8-B32D-6BBC-3C5273196C5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925" y="138969"/>
            <a:ext cx="626766" cy="662008"/>
          </a:xfrm>
          <a:prstGeom prst="rect">
            <a:avLst/>
          </a:prstGeom>
        </p:spPr>
      </p:pic>
      <p:pic>
        <p:nvPicPr>
          <p:cNvPr id="4" name="WhatsApp Audio 2024-11-28 at 10.29.55 PM">
            <a:hlinkClick r:id="" action="ppaction://media"/>
            <a:extLst>
              <a:ext uri="{FF2B5EF4-FFF2-40B4-BE49-F238E27FC236}">
                <a16:creationId xmlns:a16="http://schemas.microsoft.com/office/drawing/2014/main" id="{03D672B1-D5A2-DD32-B2CA-B6A66C34D8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5504943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0"/>
    </mc:Choice>
    <mc:Fallback xmlns="">
      <p:transition spd="slow" advTm="24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85" objId="4"/>
        <p14:stopEvt time="24150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92B4592-370D-350E-781B-7A4FEFEED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01F1929-6408-BE40-69C9-8493FCDA97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3951" y="838200"/>
            <a:ext cx="944388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spc="-3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is it important ?</a:t>
            </a:r>
            <a:endParaRPr sz="3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05A620-204E-D879-26DC-634E6335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3674" y="6513818"/>
            <a:ext cx="5938836" cy="309201"/>
          </a:xfrm>
        </p:spPr>
        <p:txBody>
          <a:bodyPr/>
          <a:lstStyle/>
          <a:p>
            <a:pPr marL="12700">
              <a:lnSpc>
                <a:spcPts val="1430"/>
              </a:lnSpc>
            </a:pPr>
            <a:r>
              <a:rPr lang="en-US" dirty="0"/>
              <a:t>Government Dental College &amp; Hospital, Mumbai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FDC2E-AD7E-0FBC-82AA-9CF078015691}"/>
              </a:ext>
            </a:extLst>
          </p:cNvPr>
          <p:cNvSpPr txBox="1"/>
          <p:nvPr/>
        </p:nvSpPr>
        <p:spPr>
          <a:xfrm>
            <a:off x="1022555" y="1870620"/>
            <a:ext cx="8849031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Helps us understand why people behave the way they do.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practical tools to shape and improve behavior in daily life.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Widely applied in education, therapy, parenting, and even technology design.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ject 11">
            <a:extLst>
              <a:ext uri="{FF2B5EF4-FFF2-40B4-BE49-F238E27FC236}">
                <a16:creationId xmlns:a16="http://schemas.microsoft.com/office/drawing/2014/main" id="{F6E7E3ED-5201-29C9-7B25-2C28C452079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259" y="119306"/>
            <a:ext cx="626766" cy="662008"/>
          </a:xfrm>
          <a:prstGeom prst="rect">
            <a:avLst/>
          </a:prstGeom>
        </p:spPr>
      </p:pic>
      <p:pic>
        <p:nvPicPr>
          <p:cNvPr id="4" name="WhatsApp Audio 2024-11-28 at 10.33.33 PM">
            <a:hlinkClick r:id="" action="ppaction://media"/>
            <a:extLst>
              <a:ext uri="{FF2B5EF4-FFF2-40B4-BE49-F238E27FC236}">
                <a16:creationId xmlns:a16="http://schemas.microsoft.com/office/drawing/2014/main" id="{7F80BBC8-4C62-9375-4A0A-E030BC6417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5111651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42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8"/>
    </mc:Choice>
    <mc:Fallback xmlns="">
      <p:transition spd="slow" advTm="20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70" objId="4"/>
        <p14:stopEvt time="18111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22A4-555B-4909-FCFF-B434989F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70" y="804519"/>
            <a:ext cx="9603275" cy="104923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Classical Conditioning </a:t>
            </a:r>
            <a:b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IN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DB7DB-A60F-1CFD-ADCF-76F48592E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23" y="2114053"/>
            <a:ext cx="9603275" cy="345061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is a process of experience.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is a process of instinct and reflex.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Stimulus and response happens naturally.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Images and events elicit emotional response.</a:t>
            </a:r>
          </a:p>
        </p:txBody>
      </p:sp>
      <p:pic>
        <p:nvPicPr>
          <p:cNvPr id="1026" name="Picture 2" descr="Pavlovs Dog Experiment Vector Illustration Stock Vector (Royalty Free) 2364443909 | Shutterstock">
            <a:extLst>
              <a:ext uri="{FF2B5EF4-FFF2-40B4-BE49-F238E27FC236}">
                <a16:creationId xmlns:a16="http://schemas.microsoft.com/office/drawing/2014/main" id="{FBEDD261-007D-E7C0-4A3F-BE80FB999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/>
        </p:blipFill>
        <p:spPr bwMode="auto">
          <a:xfrm>
            <a:off x="7393859" y="1927128"/>
            <a:ext cx="4210672" cy="28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60BBD6-F9D7-3D67-C3DD-E050ADC15BFE}"/>
              </a:ext>
            </a:extLst>
          </p:cNvPr>
          <p:cNvSpPr txBox="1"/>
          <p:nvPr/>
        </p:nvSpPr>
        <p:spPr>
          <a:xfrm>
            <a:off x="3300153" y="6543306"/>
            <a:ext cx="6104658" cy="25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43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Government Dental College &amp; Hospital, Mumbai</a:t>
            </a: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028CAF32-0A0A-5885-8247-4D3EBD42EC7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4259" y="119306"/>
            <a:ext cx="626766" cy="662008"/>
          </a:xfrm>
          <a:prstGeom prst="rect">
            <a:avLst/>
          </a:prstGeom>
        </p:spPr>
      </p:pic>
      <p:pic>
        <p:nvPicPr>
          <p:cNvPr id="6" name="WhatsApp Audio 2024-11-28 at 10.24.32 PM (2)">
            <a:hlinkClick r:id="" action="ppaction://media"/>
            <a:extLst>
              <a:ext uri="{FF2B5EF4-FFF2-40B4-BE49-F238E27FC236}">
                <a16:creationId xmlns:a16="http://schemas.microsoft.com/office/drawing/2014/main" id="{B422AA7D-C152-B722-7393-709D660712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549510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0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3"/>
    </mc:Choice>
    <mc:Fallback xmlns="">
      <p:transition spd="slow" advTm="16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00" objId="6"/>
        <p14:stopEvt time="15589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96DB1-C56E-7392-BA92-BB704BB5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Operant conditioning</a:t>
            </a:r>
            <a:endParaRPr lang="en-IN" sz="3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9157D-4A10-8E81-A5BE-F848385D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8587156" cy="34506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Operant conditioning, introduced by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B.F. Skinner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is a behavioral psychology principle where behaviors are influenced by the consequences that follow them.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Operant conditioning focuses on modifying behavior through consequences, learning through rewards and punishments.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A9FE3-67A2-CF89-5DEB-C2AF59DB9559}"/>
              </a:ext>
            </a:extLst>
          </p:cNvPr>
          <p:cNvSpPr txBox="1"/>
          <p:nvPr/>
        </p:nvSpPr>
        <p:spPr>
          <a:xfrm>
            <a:off x="4445393" y="6563524"/>
            <a:ext cx="6104658" cy="25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43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Government Dental College &amp; Hospital, Mumbai</a:t>
            </a: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47BACCD6-B855-5476-5C7A-4DA452E9354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259" y="119306"/>
            <a:ext cx="626766" cy="662008"/>
          </a:xfrm>
          <a:prstGeom prst="rect">
            <a:avLst/>
          </a:prstGeom>
        </p:spPr>
      </p:pic>
      <p:pic>
        <p:nvPicPr>
          <p:cNvPr id="7" name="WhatsApp Audio 2024-11-28 at 10.24.32 PM (1)">
            <a:hlinkClick r:id="" action="ppaction://media"/>
            <a:extLst>
              <a:ext uri="{FF2B5EF4-FFF2-40B4-BE49-F238E27FC236}">
                <a16:creationId xmlns:a16="http://schemas.microsoft.com/office/drawing/2014/main" id="{D51E6116-01BF-F819-7864-39E409F581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5229636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1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52"/>
    </mc:Choice>
    <mc:Fallback xmlns="">
      <p:transition spd="slow" advTm="21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62" objId="7"/>
        <p14:stopEvt time="19355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CBA3B1-C967-8B35-B622-45CB203A6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AADB-C3A2-A129-36BD-3EE48905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 types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9BA3E-7E4C-5B8E-FC47-387E19DA2948}"/>
              </a:ext>
            </a:extLst>
          </p:cNvPr>
          <p:cNvSpPr txBox="1"/>
          <p:nvPr/>
        </p:nvSpPr>
        <p:spPr>
          <a:xfrm>
            <a:off x="4317571" y="6553690"/>
            <a:ext cx="6104658" cy="25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43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Government Dental College &amp; Hospital, Mumbai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5D9FC2-662C-E966-4ADA-CAAA15BCEB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51580" y="1902092"/>
            <a:ext cx="8970650" cy="28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 Reinforcement: Adding something pleasant to encourage behavior (e.g., praise for completing homework).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Negative Reinforcement: Removing something unpleasant to encourage behavior (e.g., skipping chores for good grades). </a:t>
            </a:r>
          </a:p>
        </p:txBody>
      </p:sp>
      <p:pic>
        <p:nvPicPr>
          <p:cNvPr id="3" name="object 11">
            <a:extLst>
              <a:ext uri="{FF2B5EF4-FFF2-40B4-BE49-F238E27FC236}">
                <a16:creationId xmlns:a16="http://schemas.microsoft.com/office/drawing/2014/main" id="{F019533D-68F0-3913-7853-392E97DCE41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259" y="119306"/>
            <a:ext cx="626766" cy="662008"/>
          </a:xfrm>
          <a:prstGeom prst="rect">
            <a:avLst/>
          </a:prstGeom>
        </p:spPr>
      </p:pic>
      <p:pic>
        <p:nvPicPr>
          <p:cNvPr id="6" name="WhatsApp Audio 2024-11-28 at 10.24.32 PM">
            <a:hlinkClick r:id="" action="ppaction://media"/>
            <a:extLst>
              <a:ext uri="{FF2B5EF4-FFF2-40B4-BE49-F238E27FC236}">
                <a16:creationId xmlns:a16="http://schemas.microsoft.com/office/drawing/2014/main" id="{72031EE2-F722-B383-8BA4-1F6586ADC8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537712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1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27"/>
    </mc:Choice>
    <mc:Fallback xmlns="">
      <p:transition spd="slow" advTm="22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84" objId="6"/>
        <p14:stopEvt time="20853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7895635-FE51-AC33-8B90-732CBABB6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51FD-964C-823E-A5F6-3C434523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 types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C9861-92F2-F5BB-52D2-5E6C70C5E785}"/>
              </a:ext>
            </a:extLst>
          </p:cNvPr>
          <p:cNvSpPr txBox="1"/>
          <p:nvPr/>
        </p:nvSpPr>
        <p:spPr>
          <a:xfrm>
            <a:off x="3275349" y="6543856"/>
            <a:ext cx="6104658" cy="25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43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Government Dental College &amp; Hospital, Mumbai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3402A44-0BCE-23DE-FA0C-CF71563AEB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51580" y="1850137"/>
            <a:ext cx="9288842" cy="28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Positive Punishment: Adding something unpleasant to discourage behavior (e.g., a timeout for breaking rules).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Negative Punishment: Taking away something pleasant to discourage behavior (e.g., removing a phone for bad behavior).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object 11">
            <a:extLst>
              <a:ext uri="{FF2B5EF4-FFF2-40B4-BE49-F238E27FC236}">
                <a16:creationId xmlns:a16="http://schemas.microsoft.com/office/drawing/2014/main" id="{848AAF12-BE42-962E-7019-0AAEE9EC979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259" y="119306"/>
            <a:ext cx="626766" cy="662008"/>
          </a:xfrm>
          <a:prstGeom prst="rect">
            <a:avLst/>
          </a:prstGeom>
        </p:spPr>
      </p:pic>
      <p:pic>
        <p:nvPicPr>
          <p:cNvPr id="6" name="WhatsApp Audio 2024-11-28 at 10.22.37 PM">
            <a:hlinkClick r:id="" action="ppaction://media"/>
            <a:extLst>
              <a:ext uri="{FF2B5EF4-FFF2-40B4-BE49-F238E27FC236}">
                <a16:creationId xmlns:a16="http://schemas.microsoft.com/office/drawing/2014/main" id="{516E37AC-FBBA-56C7-A190-1FE8383FD6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5200139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8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82"/>
    </mc:Choice>
    <mc:Fallback xmlns="">
      <p:transition spd="slow" advTm="17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18" objId="6"/>
        <p14:stopEvt time="17193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BEA738C-487A-27B3-0DBE-3F37D5557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86EE-B28B-2A20-7AA8-679804E7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Learning: </a:t>
            </a:r>
            <a:b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Observing and Imitating</a:t>
            </a:r>
            <a:b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IN" sz="3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7A55B-185E-EBB9-DF46-E1D8209D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8744473" cy="34506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People learn behaviors by watching others.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Idea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Modeling and imitation are powerful tools for learning.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Real-life Example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child learns to say “thank you” after seeing a sibling do it and get praised.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42C28-B256-6988-AD24-AECC0AB11952}"/>
              </a:ext>
            </a:extLst>
          </p:cNvPr>
          <p:cNvSpPr txBox="1"/>
          <p:nvPr/>
        </p:nvSpPr>
        <p:spPr>
          <a:xfrm>
            <a:off x="3236020" y="6514364"/>
            <a:ext cx="6104658" cy="25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43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Government Dental College &amp; Hospital, Mumbai</a:t>
            </a: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C5A7DCEA-5950-6B23-A9E5-1F6AE10FB1F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259" y="119306"/>
            <a:ext cx="626766" cy="662008"/>
          </a:xfrm>
          <a:prstGeom prst="rect">
            <a:avLst/>
          </a:prstGeom>
        </p:spPr>
      </p:pic>
      <p:pic>
        <p:nvPicPr>
          <p:cNvPr id="6" name="WhatsApp Audio 2024-11-28 at 10.24.30 PM">
            <a:hlinkClick r:id="" action="ppaction://media"/>
            <a:extLst>
              <a:ext uri="{FF2B5EF4-FFF2-40B4-BE49-F238E27FC236}">
                <a16:creationId xmlns:a16="http://schemas.microsoft.com/office/drawing/2014/main" id="{A3113310-150D-7B68-E4B9-70A7F920D9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535745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9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0"/>
    </mc:Choice>
    <mc:Fallback xmlns="">
      <p:transition spd="slow" advTm="21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00" objId="6"/>
        <p14:stopEvt time="20220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325</TotalTime>
  <Words>595</Words>
  <Application>Microsoft Office PowerPoint</Application>
  <PresentationFormat>Widescreen</PresentationFormat>
  <Paragraphs>71</Paragraphs>
  <Slides>13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Wingdings</vt:lpstr>
      <vt:lpstr>Gallery</vt:lpstr>
      <vt:lpstr>  BEHAVIORAL PSYCHOLOGY BASICS </vt:lpstr>
      <vt:lpstr>CONTENT</vt:lpstr>
      <vt:lpstr>INTRODUCTION</vt:lpstr>
      <vt:lpstr>Why is it important ?</vt:lpstr>
      <vt:lpstr>Classical Conditioning  </vt:lpstr>
      <vt:lpstr>Operant conditioning</vt:lpstr>
      <vt:lpstr>Key  types </vt:lpstr>
      <vt:lpstr>Key  types </vt:lpstr>
      <vt:lpstr>Social Learning:  Observing and Imitating </vt:lpstr>
      <vt:lpstr>Habit Formation and Extinction </vt:lpstr>
      <vt:lpstr>Applications in Everyday Life</vt:lpstr>
      <vt:lpstr>Conclusion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akanksha makode</dc:creator>
  <cp:lastModifiedBy>akanksha makode</cp:lastModifiedBy>
  <cp:revision>22</cp:revision>
  <dcterms:created xsi:type="dcterms:W3CDTF">2024-11-24T05:29:53Z</dcterms:created>
  <dcterms:modified xsi:type="dcterms:W3CDTF">2024-12-21T07:13:24Z</dcterms:modified>
</cp:coreProperties>
</file>