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notesSlides/notesSlide4.xml" ContentType="application/vnd.openxmlformats-officedocument.presentationml.notesSlide+xml"/>
  <Override PartName="/ppt/tags/tag7.xml" ContentType="application/vnd.openxmlformats-officedocument.presentationml.tags+xml"/>
  <Override PartName="/ppt/notesSlides/notesSlide5.xml" ContentType="application/vnd.openxmlformats-officedocument.presentationml.notesSlide+xml"/>
  <Override PartName="/ppt/tags/tag8.xml" ContentType="application/vnd.openxmlformats-officedocument.presentationml.tags+xml"/>
  <Override PartName="/ppt/notesSlides/notesSlide6.xml" ContentType="application/vnd.openxmlformats-officedocument.presentationml.notesSlide+xml"/>
  <Override PartName="/ppt/tags/tag9.xml" ContentType="application/vnd.openxmlformats-officedocument.presentationml.tags+xml"/>
  <Override PartName="/ppt/notesSlides/notesSlide7.xml" ContentType="application/vnd.openxmlformats-officedocument.presentationml.notesSlide+xml"/>
  <Override PartName="/ppt/tags/tag10.xml" ContentType="application/vnd.openxmlformats-officedocument.presentationml.tags+xml"/>
  <Override PartName="/ppt/notesSlides/notesSlide8.xml" ContentType="application/vnd.openxmlformats-officedocument.presentationml.notesSlide+xml"/>
  <Override PartName="/ppt/tags/tag11.xml" ContentType="application/vnd.openxmlformats-officedocument.presentationml.tags+xml"/>
  <Override PartName="/ppt/notesSlides/notesSlide9.xml" ContentType="application/vnd.openxmlformats-officedocument.presentationml.notesSlide+xml"/>
  <Override PartName="/ppt/tags/tag12.xml" ContentType="application/vnd.openxmlformats-officedocument.presentationml.tags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9" r:id="rId1"/>
    <p:sldMasterId id="2147483692" r:id="rId2"/>
  </p:sldMasterIdLst>
  <p:notesMasterIdLst>
    <p:notesMasterId r:id="rId16"/>
  </p:notesMasterIdLst>
  <p:sldIdLst>
    <p:sldId id="312" r:id="rId3"/>
    <p:sldId id="258" r:id="rId4"/>
    <p:sldId id="259" r:id="rId5"/>
    <p:sldId id="317" r:id="rId6"/>
    <p:sldId id="301" r:id="rId7"/>
    <p:sldId id="314" r:id="rId8"/>
    <p:sldId id="315" r:id="rId9"/>
    <p:sldId id="316" r:id="rId10"/>
    <p:sldId id="318" r:id="rId11"/>
    <p:sldId id="319" r:id="rId12"/>
    <p:sldId id="320" r:id="rId13"/>
    <p:sldId id="313" r:id="rId14"/>
    <p:sldId id="311" r:id="rId15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41" autoAdjust="0"/>
  </p:normalViewPr>
  <p:slideViewPr>
    <p:cSldViewPr>
      <p:cViewPr varScale="1">
        <p:scale>
          <a:sx n="74" d="100"/>
          <a:sy n="74" d="100"/>
        </p:scale>
        <p:origin x="1013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B7DAAE-49A9-4371-9CAE-1F128A4C01B3}" type="datetimeFigureOut">
              <a:rPr lang="en-IN" smtClean="0"/>
              <a:t>02-01-2025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0E1703-48BD-4280-9492-A5393432929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803118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0E1703-48BD-4280-9492-A53934329290}" type="slidenum">
              <a:rPr lang="en-IN" smtClean="0"/>
              <a:t>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659141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A2AC1A-5328-0E06-E178-3560FCF328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B725A8E-C1F0-A122-C877-0585922FA40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E453E2D-528E-EA14-7E0A-BDC1EB3A410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9385F7-9E18-0809-883B-317991858DC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0E1703-48BD-4280-9492-A53934329290}" type="slidenum">
              <a:rPr lang="en-IN" smtClean="0"/>
              <a:t>12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195491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5A0C46-EF6D-00AC-62CC-155F74AADC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F72BC1B-14D6-6401-2BFF-0521F1457A2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56D12D4-2A01-5FD0-B2DE-021AF2FF895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976E3B-1439-E07F-881F-23C788BBD33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0E1703-48BD-4280-9492-A53934329290}" type="slidenum">
              <a:rPr lang="en-IN" smtClean="0"/>
              <a:t>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992543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0E1703-48BD-4280-9492-A53934329290}" type="slidenum">
              <a:rPr lang="en-IN" smtClean="0"/>
              <a:t>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666196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791C0B-F378-FA46-CC28-37187B7B64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DFD4A37-9807-256A-A393-5FD147A1C73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0B74EE5-3A2E-7413-81E1-9BDA423472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680C16-0DC5-2B4F-0ECC-F3FA67F5525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0E1703-48BD-4280-9492-A53934329290}" type="slidenum">
              <a:rPr lang="en-IN" smtClean="0"/>
              <a:t>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572448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182829-01C8-407A-B2FE-3F16AD2198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B00DDC2-E151-02D9-868B-633C233F5CB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63407FE-AF1E-B106-64CC-79C2D19D172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BECE98-7705-98BE-6220-F129BEB4209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0E1703-48BD-4280-9492-A53934329290}" type="slidenum">
              <a:rPr lang="en-IN" smtClean="0"/>
              <a:t>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219354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3017FA-EA7D-A297-81FE-E41EC5FCD6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F318B2B-45D9-6FDD-642C-34EFC708C06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CB21352-C543-99C2-A355-B22E80CED88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EB8BBD-AB5A-F814-18DE-C398599EB0A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0E1703-48BD-4280-9492-A53934329290}" type="slidenum">
              <a:rPr lang="en-IN" smtClean="0"/>
              <a:t>8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144732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02A2E4-259B-588A-9370-D5DB7B4AE2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BD85FA2-650C-626A-873A-ADCF2C9B5B6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425BD84-9F03-3771-74E6-27F10D05C21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65A295-D887-F4A2-F420-25445B7AB96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0E1703-48BD-4280-9492-A53934329290}" type="slidenum">
              <a:rPr lang="en-IN" smtClean="0"/>
              <a:t>9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87082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B866D7-99D0-248B-9386-395492C184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0953E3E-A9B0-0928-B1F7-952AF18DE92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E45C44F-C618-7D09-6727-EDC0ACC00FB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4C175E-62FE-7E96-7344-1DBA0D21AE0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0E1703-48BD-4280-9492-A53934329290}" type="slidenum">
              <a:rPr lang="en-IN" smtClean="0"/>
              <a:t>10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344037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3A4FF9-EABA-80B3-DAD5-627ADC34AA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57B22E1-D02A-1551-1A10-C29AF211FD2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EB14B41-E25F-4956-D603-29F086A74E2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CDC986-3E83-6E44-3E24-EC4C41B7D1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0E1703-48BD-4280-9492-A53934329290}" type="slidenum">
              <a:rPr lang="en-IN" smtClean="0"/>
              <a:t>11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539004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513730-0535-4325-A862-C41282738F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EEB469-CFF5-4858-ABD7-FA07445A03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AAED71-2B21-4E56-81F6-CB58D1C28F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E40B2-311C-435C-BC2A-0035E99B0381}" type="datetime1">
              <a:rPr lang="en-US" smtClean="0"/>
              <a:t>1/2/2025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0C4C3A-D686-4162-B54B-042D8E4128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430"/>
              </a:lnSpc>
            </a:pPr>
            <a:r>
              <a:rPr lang="en-US"/>
              <a:t>Government Dental College &amp; Hospital, Mumbai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B766A9-0693-4315-900F-1515832CA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777931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13E44D-1D63-4E2E-A90F-7F659EDBFA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5E4347E-936C-4B6D-AEE9-54625F1870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191610-1463-4FA6-A6F1-26FC412D5B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2603B-C825-4802-A2D0-FD58862B6825}" type="datetime1">
              <a:rPr lang="en-US" smtClean="0"/>
              <a:t>1/2/2025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AE9266-8D03-494E-82B5-6ECF93913B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430"/>
              </a:lnSpc>
            </a:pPr>
            <a:r>
              <a:rPr lang="en-US"/>
              <a:t>Government Dental College &amp; Hospital, Mumbai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F29AAC-B949-445B-B7C6-44FD19F9F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09431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D98FB65-63EB-453D-8010-11ACE3AD90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6264CF-AC36-42D0-8C75-64671BC1F6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0677AD-B93C-4BCD-8760-AB54A4152E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43135-1919-4FB8-8986-DFC8D5ED20C0}" type="datetime1">
              <a:rPr lang="en-US" smtClean="0"/>
              <a:t>1/2/2025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2A9628-F1DE-4D35-B864-FA397F6FA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430"/>
              </a:lnSpc>
            </a:pPr>
            <a:r>
              <a:rPr lang="en-US"/>
              <a:t>Government Dental College &amp; Hospital, Mumbai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3E95AB-0B21-46B9-92E0-477EB5866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428455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128010" y="699896"/>
            <a:ext cx="5935979" cy="5137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 MT"/>
                <a:cs typeface="Arial MT"/>
              </a:defRPr>
            </a:lvl1pPr>
          </a:lstStyle>
          <a:p>
            <a:pPr marL="12700">
              <a:lnSpc>
                <a:spcPts val="1430"/>
              </a:lnSpc>
            </a:pPr>
            <a:r>
              <a:rPr lang="en-US"/>
              <a:t>Government Dental College &amp; Hospital, Mumbai</a:t>
            </a:r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16B7F6-1AA2-4C37-8B09-64E1D1A3DD86}" type="datetime1">
              <a:rPr lang="en-US" smtClean="0"/>
              <a:t>1/2/2025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397081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6E8F4-7C8F-475F-85E7-E9E077286C73}" type="datetimeFigureOut">
              <a:rPr lang="en-IN" smtClean="0"/>
              <a:t>02-01-2025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143FA-3937-44B1-81BC-1DD47167A26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988497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6E8F4-7C8F-475F-85E7-E9E077286C73}" type="datetimeFigureOut">
              <a:rPr lang="en-IN" smtClean="0"/>
              <a:t>02-01-2025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143FA-3937-44B1-81BC-1DD47167A26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251851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6E8F4-7C8F-475F-85E7-E9E077286C73}" type="datetimeFigureOut">
              <a:rPr lang="en-IN" smtClean="0"/>
              <a:t>02-01-2025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143FA-3937-44B1-81BC-1DD47167A26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3477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6E8F4-7C8F-475F-85E7-E9E077286C73}" type="datetimeFigureOut">
              <a:rPr lang="en-IN" smtClean="0"/>
              <a:t>02-01-2025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143FA-3937-44B1-81BC-1DD47167A26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74252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6E8F4-7C8F-475F-85E7-E9E077286C73}" type="datetimeFigureOut">
              <a:rPr lang="en-IN" smtClean="0"/>
              <a:t>02-01-2025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143FA-3937-44B1-81BC-1DD47167A26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18086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6E8F4-7C8F-475F-85E7-E9E077286C73}" type="datetimeFigureOut">
              <a:rPr lang="en-IN" smtClean="0"/>
              <a:t>02-01-2025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143FA-3937-44B1-81BC-1DD47167A26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48727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6E8F4-7C8F-475F-85E7-E9E077286C73}" type="datetimeFigureOut">
              <a:rPr lang="en-IN" smtClean="0"/>
              <a:t>02-01-2025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143FA-3937-44B1-81BC-1DD47167A26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462428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8E3C7F-9821-48FF-A052-4A556A46C7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6DCC0A-F12A-4DE2-B960-3E736BABDB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C0D957-EB6C-4938-9257-96071E7E9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FA1CA-19A7-42F3-BD10-D333C3A508F7}" type="datetime1">
              <a:rPr lang="en-US" smtClean="0"/>
              <a:t>1/2/2025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526021-1489-453C-9D0F-A86F3616C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430"/>
              </a:lnSpc>
            </a:pPr>
            <a:r>
              <a:rPr lang="en-US"/>
              <a:t>Government Dental College &amp; Hospital, Mumbai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7C6BAB-1A8A-40EF-8560-C6645970A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483077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6E8F4-7C8F-475F-85E7-E9E077286C73}" type="datetimeFigureOut">
              <a:rPr lang="en-IN" smtClean="0"/>
              <a:t>02-01-2025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143FA-3937-44B1-81BC-1DD47167A26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828983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6E8F4-7C8F-475F-85E7-E9E077286C73}" type="datetimeFigureOut">
              <a:rPr lang="en-IN" smtClean="0"/>
              <a:t>02-01-2025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143FA-3937-44B1-81BC-1DD47167A26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954828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6E8F4-7C8F-475F-85E7-E9E077286C73}" type="datetimeFigureOut">
              <a:rPr lang="en-IN" smtClean="0"/>
              <a:t>02-01-2025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143FA-3937-44B1-81BC-1DD47167A26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904759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6E8F4-7C8F-475F-85E7-E9E077286C73}" type="datetimeFigureOut">
              <a:rPr lang="en-IN" smtClean="0"/>
              <a:t>02-01-2025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143FA-3937-44B1-81BC-1DD47167A26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33826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9642DC-3109-4524-A16D-BC134B04BF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F96C9C-7BED-4F9E-940D-30A2A5EF08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E2B8A1-2271-46E8-AD09-68B4C15D06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4BAA0-75E4-4937-8AEF-28E93756B0EA}" type="datetime1">
              <a:rPr lang="en-US" smtClean="0"/>
              <a:t>1/2/2025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16F70B-E2E4-486E-974E-F6E746C08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430"/>
              </a:lnSpc>
            </a:pPr>
            <a:r>
              <a:rPr lang="en-US"/>
              <a:t>Government Dental College &amp; Hospital, Mumbai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95493C-E31A-4D63-A528-F687C1E15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19655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F07087-A2DE-40ED-A0C7-6C9828B9F1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68380C-1F92-49DA-899C-A1F907A0DF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10A1FA-CA99-4E7D-BBB7-89CC81DF89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3E8BE2-09A6-4BC0-8695-E993489717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05D09-0E0A-414A-9137-E7F36F0EE69C}" type="datetime1">
              <a:rPr lang="en-US" smtClean="0"/>
              <a:t>1/2/2025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6F5D06-612A-4163-A2AB-F7405DB25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430"/>
              </a:lnSpc>
            </a:pPr>
            <a:r>
              <a:rPr lang="en-US"/>
              <a:t>Government Dental College &amp; Hospital, Mumbai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E3FA00-B84B-41BA-B419-943611D10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50823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8FCAC3-1D99-4501-BB03-38262D3176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F0F575-900C-4DA5-B45A-C17A325932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DBAC5D-AF69-4043-AA58-6CF20B5C19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885E6EB-56D9-45AF-98B2-4055A151BA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4417B11-706E-4D18-A364-7CC60B8D2EF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6D09C32-AC10-4F76-B9B7-342C353090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27ADE-758F-42EA-AF12-932B905B1CD2}" type="datetime1">
              <a:rPr lang="en-US" smtClean="0"/>
              <a:t>1/2/2025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16B1DF9-10DC-4BE7-A528-1748CC0694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430"/>
              </a:lnSpc>
            </a:pPr>
            <a:r>
              <a:rPr lang="en-US"/>
              <a:t>Government Dental College &amp; Hospital, Mumbai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73B9C78-1A16-4742-B1DB-A5B4A930B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436695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9059E5-CA3A-4737-9AF3-751A787B88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235AB06-ACA0-471F-AEC6-0011194F33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758BF-C1A9-4B5F-B61B-26057976F397}" type="datetime1">
              <a:rPr lang="en-US" smtClean="0"/>
              <a:t>1/2/2025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E6AB11-3BC6-4748-841A-3F021A088B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430"/>
              </a:lnSpc>
            </a:pPr>
            <a:r>
              <a:rPr lang="en-US"/>
              <a:t>Government Dental College &amp; Hospital, Mumbai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97D8BB-1B8B-4EB1-B1F5-6DFB45D18C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676314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D0F0504-927C-4D21-9B48-390AEE499A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D272D-9C7B-4EA6-9ED4-4AF625CBBF64}" type="datetime1">
              <a:rPr lang="en-US" smtClean="0"/>
              <a:t>1/2/2025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AD52FE-5139-4781-B0A9-BE88BD9D8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430"/>
              </a:lnSpc>
            </a:pPr>
            <a:r>
              <a:rPr lang="en-US"/>
              <a:t>Government Dental College &amp; Hospital, Mumbai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A75BB7-4871-4D8F-B59C-8493A872B4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346670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61BCD7-32D5-4A9F-8480-A12583C630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905392-DBC8-496A-BEFE-44129D71F4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A83567-7F3B-46D1-82CA-F3EE109C22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1B1B5D-A290-41EF-8F65-1BE10F459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A4909-DC8F-4A3C-9F36-1F462592370C}" type="datetime1">
              <a:rPr lang="en-US" smtClean="0"/>
              <a:t>1/2/2025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BA3946-AD1C-4C4F-A58D-1174F550F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430"/>
              </a:lnSpc>
            </a:pPr>
            <a:r>
              <a:rPr lang="en-US"/>
              <a:t>Government Dental College &amp; Hospital, Mumbai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05EB6F-8344-4468-9A25-1ED06B7F71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45347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79A998-6B4F-4AE3-A63D-1F141C687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C3D77F-0CE2-4745-8A4E-44F20130D63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11537D-192F-4E95-83C3-D76B38D182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679C35-E9B2-4D43-974F-77F8DBDAD1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CDB12-3391-4B6A-9A7F-ECFE1F81B3D0}" type="datetime1">
              <a:rPr lang="en-US" smtClean="0"/>
              <a:t>1/2/2025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A75D92-E9EE-4376-87DD-D19A6E64E7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430"/>
              </a:lnSpc>
            </a:pPr>
            <a:r>
              <a:rPr lang="en-US"/>
              <a:t>Government Dental College &amp; Hospital, Mumbai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E431D4-4CA6-4ED9-873D-5E442FF91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6664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tile tx="19050" ty="0" sx="100000" sy="100000" flip="x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5155133-4E52-4DFD-8F0C-3176AC9149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F1209C-5086-42FB-A988-5E1095BBB2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E06AD6-F180-4842-9AE4-2C4220DA69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8F2A86-645B-4FF8-BD3D-6D8452784F60}" type="datetime1">
              <a:rPr lang="en-US" smtClean="0"/>
              <a:t>1/2/2025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1B07E0-7AD8-4E17-B3C2-E1891A9574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12700">
              <a:lnSpc>
                <a:spcPts val="1430"/>
              </a:lnSpc>
            </a:pPr>
            <a:r>
              <a:rPr lang="en-US"/>
              <a:t>Government Dental College &amp; Hospital, Mumbai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ACC2A8-6D78-49F9-A3C9-7CA540F643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0EA068B-C894-40B2-AA24-F7F9A7F9A06A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0" y="152400"/>
            <a:ext cx="990600" cy="1016857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1286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56E8F4-7C8F-475F-85E7-E9E077286C73}" type="datetimeFigureOut">
              <a:rPr lang="en-IN" smtClean="0"/>
              <a:t>02-01-2025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6143FA-3937-44B1-81BC-1DD47167A26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00745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audio" Target="../media/media1.mp4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microsoft.com/office/2007/relationships/media" Target="../media/media1.mp4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11" Type="http://schemas.openxmlformats.org/officeDocument/2006/relationships/image" Target="../media/image9.jpe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slideLayout" Target="../slideLayouts/slideLayout14.xml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video" Target="../media/media10.mp4"/><Relationship Id="rId7" Type="http://schemas.openxmlformats.org/officeDocument/2006/relationships/image" Target="../media/image11.png"/><Relationship Id="rId2" Type="http://schemas.microsoft.com/office/2007/relationships/media" Target="../media/media10.mp4"/><Relationship Id="rId1" Type="http://schemas.openxmlformats.org/officeDocument/2006/relationships/tags" Target="../tags/tag10.xml"/><Relationship Id="rId6" Type="http://schemas.openxmlformats.org/officeDocument/2006/relationships/image" Target="../media/image13.jpeg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video" Target="../media/media11.mp4"/><Relationship Id="rId7" Type="http://schemas.openxmlformats.org/officeDocument/2006/relationships/image" Target="../media/image11.png"/><Relationship Id="rId2" Type="http://schemas.microsoft.com/office/2007/relationships/media" Target="../media/media11.mp4"/><Relationship Id="rId1" Type="http://schemas.openxmlformats.org/officeDocument/2006/relationships/tags" Target="../tags/tag11.xml"/><Relationship Id="rId6" Type="http://schemas.openxmlformats.org/officeDocument/2006/relationships/image" Target="../media/image13.jpeg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video" Target="../media/media12.mp4"/><Relationship Id="rId7" Type="http://schemas.openxmlformats.org/officeDocument/2006/relationships/image" Target="../media/image11.png"/><Relationship Id="rId2" Type="http://schemas.microsoft.com/office/2007/relationships/media" Target="../media/media12.mp4"/><Relationship Id="rId1" Type="http://schemas.openxmlformats.org/officeDocument/2006/relationships/tags" Target="../tags/tag12.xml"/><Relationship Id="rId6" Type="http://schemas.openxmlformats.org/officeDocument/2006/relationships/image" Target="../media/image13.jpeg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5.png"/><Relationship Id="rId12" Type="http://schemas.openxmlformats.org/officeDocument/2006/relationships/hyperlink" Target="http://www.gdchmumbai.org/" TargetMode="External"/><Relationship Id="rId2" Type="http://schemas.openxmlformats.org/officeDocument/2006/relationships/video" Target="../media/media13.mp4"/><Relationship Id="rId1" Type="http://schemas.microsoft.com/office/2007/relationships/media" Target="../media/media13.mp4"/><Relationship Id="rId6" Type="http://schemas.openxmlformats.org/officeDocument/2006/relationships/image" Target="../media/image4.png"/><Relationship Id="rId11" Type="http://schemas.openxmlformats.org/officeDocument/2006/relationships/hyperlink" Target="mailto:deangdch_Mumbai@yahoo.com" TargetMode="External"/><Relationship Id="rId5" Type="http://schemas.openxmlformats.org/officeDocument/2006/relationships/image" Target="../media/image3.png"/><Relationship Id="rId10" Type="http://schemas.openxmlformats.org/officeDocument/2006/relationships/image" Target="../media/image18.png"/><Relationship Id="rId4" Type="http://schemas.openxmlformats.org/officeDocument/2006/relationships/image" Target="../media/image16.png"/><Relationship Id="rId9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p4"/><Relationship Id="rId7" Type="http://schemas.openxmlformats.org/officeDocument/2006/relationships/image" Target="../media/image11.png"/><Relationship Id="rId2" Type="http://schemas.microsoft.com/office/2007/relationships/media" Target="../media/media2.mp4"/><Relationship Id="rId1" Type="http://schemas.openxmlformats.org/officeDocument/2006/relationships/tags" Target="../tags/tag2.xml"/><Relationship Id="rId6" Type="http://schemas.openxmlformats.org/officeDocument/2006/relationships/image" Target="../media/image12.pn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mp4"/><Relationship Id="rId7" Type="http://schemas.openxmlformats.org/officeDocument/2006/relationships/image" Target="../media/image11.png"/><Relationship Id="rId2" Type="http://schemas.microsoft.com/office/2007/relationships/media" Target="../media/media3.mp4"/><Relationship Id="rId1" Type="http://schemas.openxmlformats.org/officeDocument/2006/relationships/tags" Target="../tags/tag3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audio" Target="../media/media4.mp4"/><Relationship Id="rId7" Type="http://schemas.openxmlformats.org/officeDocument/2006/relationships/image" Target="../media/image15.png"/><Relationship Id="rId2" Type="http://schemas.microsoft.com/office/2007/relationships/media" Target="../media/media4.mp4"/><Relationship Id="rId1" Type="http://schemas.openxmlformats.org/officeDocument/2006/relationships/tags" Target="../tags/tag4.xml"/><Relationship Id="rId6" Type="http://schemas.openxmlformats.org/officeDocument/2006/relationships/image" Target="../media/image13.jpe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mp4"/><Relationship Id="rId7" Type="http://schemas.openxmlformats.org/officeDocument/2006/relationships/image" Target="../media/image11.png"/><Relationship Id="rId2" Type="http://schemas.microsoft.com/office/2007/relationships/media" Target="../media/media5.mp4"/><Relationship Id="rId1" Type="http://schemas.openxmlformats.org/officeDocument/2006/relationships/tags" Target="../tags/tag5.xml"/><Relationship Id="rId6" Type="http://schemas.openxmlformats.org/officeDocument/2006/relationships/image" Target="../media/image13.jpe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media6.mp4"/><Relationship Id="rId7" Type="http://schemas.openxmlformats.org/officeDocument/2006/relationships/image" Target="../media/image11.png"/><Relationship Id="rId2" Type="http://schemas.microsoft.com/office/2007/relationships/media" Target="../media/media6.mp4"/><Relationship Id="rId1" Type="http://schemas.openxmlformats.org/officeDocument/2006/relationships/tags" Target="../tags/tag6.xml"/><Relationship Id="rId6" Type="http://schemas.openxmlformats.org/officeDocument/2006/relationships/image" Target="../media/image13.jpe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media7.mp4"/><Relationship Id="rId2" Type="http://schemas.microsoft.com/office/2007/relationships/media" Target="../media/media7.mp4"/><Relationship Id="rId1" Type="http://schemas.openxmlformats.org/officeDocument/2006/relationships/tags" Target="../tags/tag7.xml"/><Relationship Id="rId6" Type="http://schemas.openxmlformats.org/officeDocument/2006/relationships/image" Target="../media/image11.png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media8.mp4"/><Relationship Id="rId7" Type="http://schemas.openxmlformats.org/officeDocument/2006/relationships/image" Target="../media/image11.png"/><Relationship Id="rId2" Type="http://schemas.microsoft.com/office/2007/relationships/media" Target="../media/media8.mp4"/><Relationship Id="rId1" Type="http://schemas.openxmlformats.org/officeDocument/2006/relationships/tags" Target="../tags/tag8.xml"/><Relationship Id="rId6" Type="http://schemas.openxmlformats.org/officeDocument/2006/relationships/image" Target="../media/image13.jpeg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video" Target="../media/media9.mp4"/><Relationship Id="rId7" Type="http://schemas.openxmlformats.org/officeDocument/2006/relationships/image" Target="../media/image11.png"/><Relationship Id="rId2" Type="http://schemas.microsoft.com/office/2007/relationships/media" Target="../media/media9.mp4"/><Relationship Id="rId1" Type="http://schemas.openxmlformats.org/officeDocument/2006/relationships/tags" Target="../tags/tag9.xml"/><Relationship Id="rId6" Type="http://schemas.openxmlformats.org/officeDocument/2006/relationships/image" Target="../media/image13.jpeg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144862" y="4082141"/>
            <a:ext cx="1116965" cy="0"/>
          </a:xfrm>
          <a:custGeom>
            <a:avLst/>
            <a:gdLst/>
            <a:ahLst/>
            <a:cxnLst/>
            <a:rect l="l" t="t" r="r" b="b"/>
            <a:pathLst>
              <a:path w="1116964">
                <a:moveTo>
                  <a:pt x="0" y="0"/>
                </a:moveTo>
                <a:lnTo>
                  <a:pt x="1116466" y="0"/>
                </a:lnTo>
              </a:path>
            </a:pathLst>
          </a:custGeom>
          <a:ln w="57150">
            <a:solidFill>
              <a:srgbClr val="5B9BD5"/>
            </a:solidFill>
          </a:ln>
        </p:spPr>
        <p:txBody>
          <a:bodyPr wrap="square" lIns="0" tIns="0" rIns="0" bIns="0" rtlCol="0"/>
          <a:lstStyle/>
          <a:p>
            <a:pPr defTabSz="457200"/>
            <a:endParaRPr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3" name="object 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119107" y="2475191"/>
            <a:ext cx="100583" cy="134113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268259" y="2475191"/>
            <a:ext cx="100583" cy="134113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424190" y="2475191"/>
            <a:ext cx="100583" cy="134113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580122" y="2475191"/>
            <a:ext cx="100583" cy="134113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7749721" y="4182722"/>
            <a:ext cx="2715895" cy="2677160"/>
            <a:chOff x="6225720" y="4182722"/>
            <a:chExt cx="2715895" cy="2677160"/>
          </a:xfrm>
        </p:grpSpPr>
        <p:sp>
          <p:nvSpPr>
            <p:cNvPr id="8" name="object 8"/>
            <p:cNvSpPr/>
            <p:nvPr/>
          </p:nvSpPr>
          <p:spPr>
            <a:xfrm>
              <a:off x="6466114" y="4408932"/>
              <a:ext cx="2473960" cy="2449195"/>
            </a:xfrm>
            <a:custGeom>
              <a:avLst/>
              <a:gdLst/>
              <a:ahLst/>
              <a:cxnLst/>
              <a:rect l="l" t="t" r="r" b="b"/>
              <a:pathLst>
                <a:path w="2473959" h="2449195">
                  <a:moveTo>
                    <a:pt x="2111503" y="482816"/>
                  </a:moveTo>
                  <a:lnTo>
                    <a:pt x="2138834" y="520411"/>
                  </a:lnTo>
                  <a:lnTo>
                    <a:pt x="2165094" y="558860"/>
                  </a:lnTo>
                  <a:lnTo>
                    <a:pt x="2190282" y="598128"/>
                  </a:lnTo>
                  <a:lnTo>
                    <a:pt x="2214398" y="638182"/>
                  </a:lnTo>
                  <a:lnTo>
                    <a:pt x="2237442" y="678987"/>
                  </a:lnTo>
                  <a:lnTo>
                    <a:pt x="2259415" y="720509"/>
                  </a:lnTo>
                  <a:lnTo>
                    <a:pt x="2280315" y="762714"/>
                  </a:lnTo>
                  <a:lnTo>
                    <a:pt x="2300144" y="805568"/>
                  </a:lnTo>
                  <a:lnTo>
                    <a:pt x="2318901" y="849037"/>
                  </a:lnTo>
                  <a:lnTo>
                    <a:pt x="2336586" y="893086"/>
                  </a:lnTo>
                  <a:lnTo>
                    <a:pt x="2353199" y="937682"/>
                  </a:lnTo>
                  <a:lnTo>
                    <a:pt x="2368741" y="982790"/>
                  </a:lnTo>
                  <a:lnTo>
                    <a:pt x="2383210" y="1028377"/>
                  </a:lnTo>
                  <a:lnTo>
                    <a:pt x="2396608" y="1074407"/>
                  </a:lnTo>
                  <a:lnTo>
                    <a:pt x="2408934" y="1120847"/>
                  </a:lnTo>
                  <a:lnTo>
                    <a:pt x="2420188" y="1167662"/>
                  </a:lnTo>
                  <a:lnTo>
                    <a:pt x="2430371" y="1214819"/>
                  </a:lnTo>
                  <a:lnTo>
                    <a:pt x="2439481" y="1262284"/>
                  </a:lnTo>
                  <a:lnTo>
                    <a:pt x="2447520" y="1310022"/>
                  </a:lnTo>
                  <a:lnTo>
                    <a:pt x="2454487" y="1357998"/>
                  </a:lnTo>
                  <a:lnTo>
                    <a:pt x="2460382" y="1406180"/>
                  </a:lnTo>
                  <a:lnTo>
                    <a:pt x="2465205" y="1454533"/>
                  </a:lnTo>
                  <a:lnTo>
                    <a:pt x="2468956" y="1503022"/>
                  </a:lnTo>
                  <a:lnTo>
                    <a:pt x="2471636" y="1551613"/>
                  </a:lnTo>
                  <a:lnTo>
                    <a:pt x="2473244" y="1600273"/>
                  </a:lnTo>
                  <a:lnTo>
                    <a:pt x="2473779" y="1648967"/>
                  </a:lnTo>
                  <a:lnTo>
                    <a:pt x="2473244" y="1697661"/>
                  </a:lnTo>
                  <a:lnTo>
                    <a:pt x="2471636" y="1746321"/>
                  </a:lnTo>
                  <a:lnTo>
                    <a:pt x="2468956" y="1794912"/>
                  </a:lnTo>
                  <a:lnTo>
                    <a:pt x="2465205" y="1843401"/>
                  </a:lnTo>
                  <a:lnTo>
                    <a:pt x="2460382" y="1891754"/>
                  </a:lnTo>
                  <a:lnTo>
                    <a:pt x="2454487" y="1939935"/>
                  </a:lnTo>
                  <a:lnTo>
                    <a:pt x="2447520" y="1987912"/>
                  </a:lnTo>
                  <a:lnTo>
                    <a:pt x="2439481" y="2035650"/>
                  </a:lnTo>
                  <a:lnTo>
                    <a:pt x="2430371" y="2083114"/>
                  </a:lnTo>
                  <a:lnTo>
                    <a:pt x="2420188" y="2130271"/>
                  </a:lnTo>
                  <a:lnTo>
                    <a:pt x="2408934" y="2177087"/>
                  </a:lnTo>
                  <a:lnTo>
                    <a:pt x="2396608" y="2223527"/>
                  </a:lnTo>
                  <a:lnTo>
                    <a:pt x="2383210" y="2269557"/>
                  </a:lnTo>
                  <a:lnTo>
                    <a:pt x="2368741" y="2315143"/>
                  </a:lnTo>
                  <a:lnTo>
                    <a:pt x="2353199" y="2360251"/>
                  </a:lnTo>
                  <a:lnTo>
                    <a:pt x="2336586" y="2404847"/>
                  </a:lnTo>
                  <a:lnTo>
                    <a:pt x="2318901" y="2448896"/>
                  </a:lnTo>
                  <a:lnTo>
                    <a:pt x="2318827" y="2449067"/>
                  </a:lnTo>
                </a:path>
                <a:path w="2473959" h="2449195">
                  <a:moveTo>
                    <a:pt x="154952" y="2449067"/>
                  </a:moveTo>
                  <a:lnTo>
                    <a:pt x="137193" y="2404847"/>
                  </a:lnTo>
                  <a:lnTo>
                    <a:pt x="120580" y="2360251"/>
                  </a:lnTo>
                  <a:lnTo>
                    <a:pt x="105038" y="2315143"/>
                  </a:lnTo>
                  <a:lnTo>
                    <a:pt x="90569" y="2269557"/>
                  </a:lnTo>
                  <a:lnTo>
                    <a:pt x="77171" y="2223527"/>
                  </a:lnTo>
                  <a:lnTo>
                    <a:pt x="64845" y="2177087"/>
                  </a:lnTo>
                  <a:lnTo>
                    <a:pt x="53591" y="2130271"/>
                  </a:lnTo>
                  <a:lnTo>
                    <a:pt x="43408" y="2083114"/>
                  </a:lnTo>
                  <a:lnTo>
                    <a:pt x="34298" y="2035650"/>
                  </a:lnTo>
                  <a:lnTo>
                    <a:pt x="26259" y="1987912"/>
                  </a:lnTo>
                  <a:lnTo>
                    <a:pt x="19292" y="1939935"/>
                  </a:lnTo>
                  <a:lnTo>
                    <a:pt x="13397" y="1891754"/>
                  </a:lnTo>
                  <a:lnTo>
                    <a:pt x="8574" y="1843401"/>
                  </a:lnTo>
                  <a:lnTo>
                    <a:pt x="4823" y="1794912"/>
                  </a:lnTo>
                  <a:lnTo>
                    <a:pt x="2143" y="1746321"/>
                  </a:lnTo>
                  <a:lnTo>
                    <a:pt x="535" y="1697661"/>
                  </a:lnTo>
                  <a:lnTo>
                    <a:pt x="0" y="1648967"/>
                  </a:lnTo>
                  <a:lnTo>
                    <a:pt x="535" y="1600273"/>
                  </a:lnTo>
                  <a:lnTo>
                    <a:pt x="2143" y="1551613"/>
                  </a:lnTo>
                  <a:lnTo>
                    <a:pt x="4823" y="1503022"/>
                  </a:lnTo>
                  <a:lnTo>
                    <a:pt x="8574" y="1454533"/>
                  </a:lnTo>
                  <a:lnTo>
                    <a:pt x="13397" y="1406180"/>
                  </a:lnTo>
                  <a:lnTo>
                    <a:pt x="19292" y="1357998"/>
                  </a:lnTo>
                  <a:lnTo>
                    <a:pt x="26259" y="1310022"/>
                  </a:lnTo>
                  <a:lnTo>
                    <a:pt x="34298" y="1262284"/>
                  </a:lnTo>
                  <a:lnTo>
                    <a:pt x="43408" y="1214819"/>
                  </a:lnTo>
                  <a:lnTo>
                    <a:pt x="53591" y="1167662"/>
                  </a:lnTo>
                  <a:lnTo>
                    <a:pt x="64845" y="1120847"/>
                  </a:lnTo>
                  <a:lnTo>
                    <a:pt x="77171" y="1074407"/>
                  </a:lnTo>
                  <a:lnTo>
                    <a:pt x="90569" y="1028377"/>
                  </a:lnTo>
                  <a:lnTo>
                    <a:pt x="105038" y="982790"/>
                  </a:lnTo>
                  <a:lnTo>
                    <a:pt x="120580" y="937682"/>
                  </a:lnTo>
                  <a:lnTo>
                    <a:pt x="137193" y="893086"/>
                  </a:lnTo>
                  <a:lnTo>
                    <a:pt x="154878" y="849037"/>
                  </a:lnTo>
                  <a:lnTo>
                    <a:pt x="173635" y="805568"/>
                  </a:lnTo>
                  <a:lnTo>
                    <a:pt x="193464" y="762714"/>
                  </a:lnTo>
                  <a:lnTo>
                    <a:pt x="214364" y="720509"/>
                  </a:lnTo>
                  <a:lnTo>
                    <a:pt x="236337" y="678987"/>
                  </a:lnTo>
                  <a:lnTo>
                    <a:pt x="259381" y="638182"/>
                  </a:lnTo>
                  <a:lnTo>
                    <a:pt x="283497" y="598128"/>
                  </a:lnTo>
                  <a:lnTo>
                    <a:pt x="308685" y="558860"/>
                  </a:lnTo>
                  <a:lnTo>
                    <a:pt x="334945" y="520411"/>
                  </a:lnTo>
                  <a:lnTo>
                    <a:pt x="362276" y="482816"/>
                  </a:lnTo>
                  <a:lnTo>
                    <a:pt x="393510" y="442581"/>
                  </a:lnTo>
                  <a:lnTo>
                    <a:pt x="425524" y="404096"/>
                  </a:lnTo>
                  <a:lnTo>
                    <a:pt x="458285" y="367360"/>
                  </a:lnTo>
                  <a:lnTo>
                    <a:pt x="491756" y="332373"/>
                  </a:lnTo>
                  <a:lnTo>
                    <a:pt x="525903" y="299136"/>
                  </a:lnTo>
                  <a:lnTo>
                    <a:pt x="560693" y="267648"/>
                  </a:lnTo>
                  <a:lnTo>
                    <a:pt x="596089" y="237909"/>
                  </a:lnTo>
                  <a:lnTo>
                    <a:pt x="632058" y="209920"/>
                  </a:lnTo>
                  <a:lnTo>
                    <a:pt x="668565" y="183680"/>
                  </a:lnTo>
                  <a:lnTo>
                    <a:pt x="705574" y="159189"/>
                  </a:lnTo>
                  <a:lnTo>
                    <a:pt x="743052" y="136448"/>
                  </a:lnTo>
                  <a:lnTo>
                    <a:pt x="780963" y="115456"/>
                  </a:lnTo>
                  <a:lnTo>
                    <a:pt x="819273" y="96213"/>
                  </a:lnTo>
                  <a:lnTo>
                    <a:pt x="857948" y="78720"/>
                  </a:lnTo>
                  <a:lnTo>
                    <a:pt x="896952" y="62976"/>
                  </a:lnTo>
                  <a:lnTo>
                    <a:pt x="936251" y="48981"/>
                  </a:lnTo>
                  <a:lnTo>
                    <a:pt x="975810" y="36736"/>
                  </a:lnTo>
                  <a:lnTo>
                    <a:pt x="1015594" y="26240"/>
                  </a:lnTo>
                  <a:lnTo>
                    <a:pt x="1055570" y="17493"/>
                  </a:lnTo>
                  <a:lnTo>
                    <a:pt x="1095701" y="10496"/>
                  </a:lnTo>
                  <a:lnTo>
                    <a:pt x="1135954" y="5248"/>
                  </a:lnTo>
                  <a:lnTo>
                    <a:pt x="1176293" y="1749"/>
                  </a:lnTo>
                  <a:lnTo>
                    <a:pt x="1216685" y="0"/>
                  </a:lnTo>
                  <a:lnTo>
                    <a:pt x="1257094" y="0"/>
                  </a:lnTo>
                  <a:lnTo>
                    <a:pt x="1297485" y="1749"/>
                  </a:lnTo>
                  <a:lnTo>
                    <a:pt x="1337825" y="5248"/>
                  </a:lnTo>
                  <a:lnTo>
                    <a:pt x="1378078" y="10496"/>
                  </a:lnTo>
                  <a:lnTo>
                    <a:pt x="1418209" y="17493"/>
                  </a:lnTo>
                  <a:lnTo>
                    <a:pt x="1458185" y="26240"/>
                  </a:lnTo>
                  <a:lnTo>
                    <a:pt x="1497969" y="36736"/>
                  </a:lnTo>
                  <a:lnTo>
                    <a:pt x="1537528" y="48981"/>
                  </a:lnTo>
                  <a:lnTo>
                    <a:pt x="1576827" y="62976"/>
                  </a:lnTo>
                  <a:lnTo>
                    <a:pt x="1615831" y="78720"/>
                  </a:lnTo>
                  <a:lnTo>
                    <a:pt x="1654505" y="96213"/>
                  </a:lnTo>
                  <a:lnTo>
                    <a:pt x="1692816" y="115456"/>
                  </a:lnTo>
                  <a:lnTo>
                    <a:pt x="1730727" y="136448"/>
                  </a:lnTo>
                  <a:lnTo>
                    <a:pt x="1768205" y="159189"/>
                  </a:lnTo>
                  <a:lnTo>
                    <a:pt x="1805214" y="183680"/>
                  </a:lnTo>
                  <a:lnTo>
                    <a:pt x="1841721" y="209920"/>
                  </a:lnTo>
                  <a:lnTo>
                    <a:pt x="1877690" y="237909"/>
                  </a:lnTo>
                  <a:lnTo>
                    <a:pt x="1913086" y="267648"/>
                  </a:lnTo>
                  <a:lnTo>
                    <a:pt x="1947875" y="299136"/>
                  </a:lnTo>
                  <a:lnTo>
                    <a:pt x="1982023" y="332373"/>
                  </a:lnTo>
                  <a:lnTo>
                    <a:pt x="2015494" y="367360"/>
                  </a:lnTo>
                  <a:lnTo>
                    <a:pt x="2048255" y="404096"/>
                  </a:lnTo>
                  <a:lnTo>
                    <a:pt x="2080269" y="442581"/>
                  </a:lnTo>
                  <a:lnTo>
                    <a:pt x="2111503" y="482816"/>
                  </a:lnTo>
                </a:path>
              </a:pathLst>
            </a:custGeom>
            <a:ln w="317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pPr defTabSz="457200"/>
              <a:endParaRPr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" name="object 9"/>
            <p:cNvSpPr/>
            <p:nvPr/>
          </p:nvSpPr>
          <p:spPr>
            <a:xfrm>
              <a:off x="6227307" y="4184309"/>
              <a:ext cx="951230" cy="1268730"/>
            </a:xfrm>
            <a:custGeom>
              <a:avLst/>
              <a:gdLst/>
              <a:ahLst/>
              <a:cxnLst/>
              <a:rect l="l" t="t" r="r" b="b"/>
              <a:pathLst>
                <a:path w="951229" h="1268729">
                  <a:moveTo>
                    <a:pt x="811848" y="185721"/>
                  </a:moveTo>
                  <a:lnTo>
                    <a:pt x="838314" y="223981"/>
                  </a:lnTo>
                  <a:lnTo>
                    <a:pt x="861993" y="264318"/>
                  </a:lnTo>
                  <a:lnTo>
                    <a:pt x="882887" y="306501"/>
                  </a:lnTo>
                  <a:lnTo>
                    <a:pt x="900995" y="350299"/>
                  </a:lnTo>
                  <a:lnTo>
                    <a:pt x="916317" y="395483"/>
                  </a:lnTo>
                  <a:lnTo>
                    <a:pt x="928853" y="441820"/>
                  </a:lnTo>
                  <a:lnTo>
                    <a:pt x="938603" y="489080"/>
                  </a:lnTo>
                  <a:lnTo>
                    <a:pt x="945568" y="537033"/>
                  </a:lnTo>
                  <a:lnTo>
                    <a:pt x="949747" y="585447"/>
                  </a:lnTo>
                  <a:lnTo>
                    <a:pt x="951139" y="634093"/>
                  </a:lnTo>
                  <a:lnTo>
                    <a:pt x="949747" y="682738"/>
                  </a:lnTo>
                  <a:lnTo>
                    <a:pt x="945568" y="731152"/>
                  </a:lnTo>
                  <a:lnTo>
                    <a:pt x="938603" y="779105"/>
                  </a:lnTo>
                  <a:lnTo>
                    <a:pt x="928853" y="826365"/>
                  </a:lnTo>
                  <a:lnTo>
                    <a:pt x="916317" y="872702"/>
                  </a:lnTo>
                  <a:lnTo>
                    <a:pt x="900995" y="917886"/>
                  </a:lnTo>
                  <a:lnTo>
                    <a:pt x="882887" y="961684"/>
                  </a:lnTo>
                  <a:lnTo>
                    <a:pt x="861993" y="1003867"/>
                  </a:lnTo>
                  <a:lnTo>
                    <a:pt x="838314" y="1044204"/>
                  </a:lnTo>
                  <a:lnTo>
                    <a:pt x="811848" y="1082464"/>
                  </a:lnTo>
                  <a:lnTo>
                    <a:pt x="779866" y="1121443"/>
                  </a:lnTo>
                  <a:lnTo>
                    <a:pt x="745984" y="1155836"/>
                  </a:lnTo>
                  <a:lnTo>
                    <a:pt x="710440" y="1185643"/>
                  </a:lnTo>
                  <a:lnTo>
                    <a:pt x="673471" y="1210864"/>
                  </a:lnTo>
                  <a:lnTo>
                    <a:pt x="635316" y="1231500"/>
                  </a:lnTo>
                  <a:lnTo>
                    <a:pt x="596210" y="1247550"/>
                  </a:lnTo>
                  <a:lnTo>
                    <a:pt x="556392" y="1259015"/>
                  </a:lnTo>
                  <a:lnTo>
                    <a:pt x="516100" y="1265893"/>
                  </a:lnTo>
                  <a:lnTo>
                    <a:pt x="475569" y="1268186"/>
                  </a:lnTo>
                  <a:lnTo>
                    <a:pt x="435039" y="1265893"/>
                  </a:lnTo>
                  <a:lnTo>
                    <a:pt x="394747" y="1259015"/>
                  </a:lnTo>
                  <a:lnTo>
                    <a:pt x="354929" y="1247550"/>
                  </a:lnTo>
                  <a:lnTo>
                    <a:pt x="315823" y="1231500"/>
                  </a:lnTo>
                  <a:lnTo>
                    <a:pt x="277668" y="1210864"/>
                  </a:lnTo>
                  <a:lnTo>
                    <a:pt x="240699" y="1185643"/>
                  </a:lnTo>
                  <a:lnTo>
                    <a:pt x="205155" y="1155836"/>
                  </a:lnTo>
                  <a:lnTo>
                    <a:pt x="171273" y="1121443"/>
                  </a:lnTo>
                  <a:lnTo>
                    <a:pt x="139291" y="1082464"/>
                  </a:lnTo>
                  <a:lnTo>
                    <a:pt x="112825" y="1044204"/>
                  </a:lnTo>
                  <a:lnTo>
                    <a:pt x="89146" y="1003867"/>
                  </a:lnTo>
                  <a:lnTo>
                    <a:pt x="68252" y="961684"/>
                  </a:lnTo>
                  <a:lnTo>
                    <a:pt x="50144" y="917886"/>
                  </a:lnTo>
                  <a:lnTo>
                    <a:pt x="34822" y="872702"/>
                  </a:lnTo>
                  <a:lnTo>
                    <a:pt x="22286" y="826365"/>
                  </a:lnTo>
                  <a:lnTo>
                    <a:pt x="12536" y="779105"/>
                  </a:lnTo>
                  <a:lnTo>
                    <a:pt x="5571" y="731152"/>
                  </a:lnTo>
                  <a:lnTo>
                    <a:pt x="1392" y="682738"/>
                  </a:lnTo>
                  <a:lnTo>
                    <a:pt x="0" y="634093"/>
                  </a:lnTo>
                  <a:lnTo>
                    <a:pt x="1392" y="585447"/>
                  </a:lnTo>
                  <a:lnTo>
                    <a:pt x="5571" y="537033"/>
                  </a:lnTo>
                  <a:lnTo>
                    <a:pt x="12536" y="489080"/>
                  </a:lnTo>
                  <a:lnTo>
                    <a:pt x="22286" y="441820"/>
                  </a:lnTo>
                  <a:lnTo>
                    <a:pt x="34822" y="395483"/>
                  </a:lnTo>
                  <a:lnTo>
                    <a:pt x="50144" y="350299"/>
                  </a:lnTo>
                  <a:lnTo>
                    <a:pt x="68252" y="306501"/>
                  </a:lnTo>
                  <a:lnTo>
                    <a:pt x="89146" y="264318"/>
                  </a:lnTo>
                  <a:lnTo>
                    <a:pt x="112825" y="223981"/>
                  </a:lnTo>
                  <a:lnTo>
                    <a:pt x="139291" y="185721"/>
                  </a:lnTo>
                  <a:lnTo>
                    <a:pt x="171273" y="146742"/>
                  </a:lnTo>
                  <a:lnTo>
                    <a:pt x="205155" y="112350"/>
                  </a:lnTo>
                  <a:lnTo>
                    <a:pt x="240699" y="82542"/>
                  </a:lnTo>
                  <a:lnTo>
                    <a:pt x="277668" y="57321"/>
                  </a:lnTo>
                  <a:lnTo>
                    <a:pt x="315823" y="36685"/>
                  </a:lnTo>
                  <a:lnTo>
                    <a:pt x="354929" y="20635"/>
                  </a:lnTo>
                  <a:lnTo>
                    <a:pt x="394747" y="9171"/>
                  </a:lnTo>
                  <a:lnTo>
                    <a:pt x="435039" y="2292"/>
                  </a:lnTo>
                  <a:lnTo>
                    <a:pt x="475569" y="0"/>
                  </a:lnTo>
                  <a:lnTo>
                    <a:pt x="516100" y="2292"/>
                  </a:lnTo>
                  <a:lnTo>
                    <a:pt x="556392" y="9171"/>
                  </a:lnTo>
                  <a:lnTo>
                    <a:pt x="596210" y="20635"/>
                  </a:lnTo>
                  <a:lnTo>
                    <a:pt x="635316" y="36685"/>
                  </a:lnTo>
                  <a:lnTo>
                    <a:pt x="673471" y="57321"/>
                  </a:lnTo>
                  <a:lnTo>
                    <a:pt x="710440" y="82542"/>
                  </a:lnTo>
                  <a:lnTo>
                    <a:pt x="745984" y="112350"/>
                  </a:lnTo>
                  <a:lnTo>
                    <a:pt x="779866" y="146742"/>
                  </a:lnTo>
                  <a:lnTo>
                    <a:pt x="811848" y="185721"/>
                  </a:lnTo>
                  <a:close/>
                </a:path>
              </a:pathLst>
            </a:custGeom>
            <a:ln w="3175">
              <a:solidFill>
                <a:srgbClr val="BFBFBF"/>
              </a:solidFill>
            </a:ln>
          </p:spPr>
          <p:txBody>
            <a:bodyPr wrap="square" lIns="0" tIns="0" rIns="0" bIns="0" rtlCol="0"/>
            <a:lstStyle/>
            <a:p>
              <a:pPr defTabSz="457200"/>
              <a:endParaRPr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pic>
        <p:nvPicPr>
          <p:cNvPr id="10" name="object 1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85800" y="2438400"/>
            <a:ext cx="3775473" cy="2972797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130572" y="2833013"/>
            <a:ext cx="626766" cy="662008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4724400" y="5105400"/>
            <a:ext cx="7848600" cy="5796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defTabSz="457200">
              <a:spcBef>
                <a:spcPts val="100"/>
              </a:spcBef>
            </a:pPr>
            <a:r>
              <a:rPr b="1" spc="-20" dirty="0">
                <a:solidFill>
                  <a:srgbClr val="99244F"/>
                </a:solidFill>
                <a:latin typeface="Calibri"/>
                <a:cs typeface="Calibri"/>
              </a:rPr>
              <a:t>DEPARTMENT</a:t>
            </a:r>
            <a:r>
              <a:rPr b="1" spc="5" dirty="0">
                <a:solidFill>
                  <a:srgbClr val="99244F"/>
                </a:solidFill>
                <a:latin typeface="Calibri"/>
                <a:cs typeface="Calibri"/>
              </a:rPr>
              <a:t> </a:t>
            </a:r>
            <a:r>
              <a:rPr b="1" dirty="0">
                <a:solidFill>
                  <a:srgbClr val="99244F"/>
                </a:solidFill>
                <a:latin typeface="Calibri"/>
                <a:cs typeface="Calibri"/>
              </a:rPr>
              <a:t>OF</a:t>
            </a:r>
            <a:r>
              <a:rPr b="1" spc="10" dirty="0">
                <a:solidFill>
                  <a:srgbClr val="99244F"/>
                </a:solidFill>
                <a:latin typeface="Calibri"/>
                <a:cs typeface="Calibri"/>
              </a:rPr>
              <a:t> </a:t>
            </a:r>
            <a:r>
              <a:rPr b="1" spc="-10" dirty="0">
                <a:solidFill>
                  <a:srgbClr val="99244F"/>
                </a:solidFill>
                <a:latin typeface="Calibri"/>
                <a:cs typeface="Calibri"/>
              </a:rPr>
              <a:t>PE</a:t>
            </a:r>
            <a:r>
              <a:rPr lang="en-IN" b="1" spc="-10" dirty="0">
                <a:solidFill>
                  <a:srgbClr val="99244F"/>
                </a:solidFill>
                <a:latin typeface="Calibri"/>
                <a:cs typeface="Calibri"/>
              </a:rPr>
              <a:t>DIATRIC AND PREVENTIVE DENTISTRY</a:t>
            </a:r>
          </a:p>
          <a:p>
            <a:pPr marL="12700" marR="5080" defTabSz="457200">
              <a:spcBef>
                <a:spcPts val="100"/>
              </a:spcBef>
            </a:pPr>
            <a:r>
              <a:rPr lang="en-US" b="1" spc="-10" dirty="0">
                <a:solidFill>
                  <a:srgbClr val="99244F"/>
                </a:solidFill>
                <a:latin typeface="Calibri"/>
                <a:cs typeface="Calibri"/>
              </a:rPr>
              <a:t>PRESENTED BY: DR. VILAS TAKATE </a:t>
            </a:r>
            <a:endParaRPr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724400" y="3581400"/>
            <a:ext cx="7607527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defTabSz="457200">
              <a:spcBef>
                <a:spcPts val="100"/>
              </a:spcBef>
            </a:pPr>
            <a:r>
              <a:rPr sz="2400" b="1" dirty="0">
                <a:solidFill>
                  <a:srgbClr val="7030A0"/>
                </a:solidFill>
                <a:latin typeface="Calibri"/>
                <a:cs typeface="Calibri"/>
              </a:rPr>
              <a:t>GOVERNMENT</a:t>
            </a:r>
            <a:r>
              <a:rPr sz="2400" b="1" spc="-50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2400" b="1" spc="-20" dirty="0">
                <a:solidFill>
                  <a:srgbClr val="7030A0"/>
                </a:solidFill>
                <a:latin typeface="Calibri"/>
                <a:cs typeface="Calibri"/>
              </a:rPr>
              <a:t>DENTAL</a:t>
            </a:r>
            <a:r>
              <a:rPr sz="2400" b="1" spc="-50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7030A0"/>
                </a:solidFill>
                <a:latin typeface="Calibri"/>
                <a:cs typeface="Calibri"/>
              </a:rPr>
              <a:t>COLLEGE</a:t>
            </a:r>
            <a:r>
              <a:rPr sz="2400" b="1" spc="-50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7030A0"/>
                </a:solidFill>
                <a:latin typeface="Calibri"/>
                <a:cs typeface="Calibri"/>
              </a:rPr>
              <a:t>&amp;</a:t>
            </a:r>
            <a:r>
              <a:rPr sz="2400" b="1" spc="-50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7030A0"/>
                </a:solidFill>
                <a:latin typeface="Calibri"/>
                <a:cs typeface="Calibri"/>
              </a:rPr>
              <a:t>HOSPITAL,</a:t>
            </a:r>
            <a:r>
              <a:rPr sz="2400" b="1" spc="-50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7030A0"/>
                </a:solidFill>
                <a:latin typeface="Calibri"/>
                <a:cs typeface="Calibri"/>
              </a:rPr>
              <a:t>MUMBAI</a:t>
            </a:r>
            <a:endParaRPr sz="24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2220928" y="403339"/>
            <a:ext cx="6618271" cy="938939"/>
          </a:xfrm>
          <a:prstGeom prst="rect">
            <a:avLst/>
          </a:prstGeom>
        </p:spPr>
        <p:txBody>
          <a:bodyPr vert="horz" wrap="square" lIns="0" tIns="381218" rIns="0" bIns="0" rtlCol="0" anchor="ctr">
            <a:spAutoFit/>
          </a:bodyPr>
          <a:lstStyle/>
          <a:p>
            <a:pPr marL="1123950" algn="ctr">
              <a:lnSpc>
                <a:spcPct val="100000"/>
              </a:lnSpc>
              <a:spcBef>
                <a:spcPts val="110"/>
              </a:spcBef>
            </a:pPr>
            <a:r>
              <a:rPr lang="en-US" sz="3600" b="1" dirty="0">
                <a:solidFill>
                  <a:srgbClr val="7030A0"/>
                </a:solidFill>
                <a:latin typeface="Calibri"/>
                <a:cs typeface="Calibri"/>
              </a:rPr>
              <a:t> EMOTIONAL INTELLIGENCE </a:t>
            </a:r>
            <a:endParaRPr lang="en-IN" sz="3600" dirty="0">
              <a:latin typeface="Calibri"/>
              <a:cs typeface="Calibri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213FEA4-377A-63C8-7C15-B5474A7776E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4267200"/>
            <a:ext cx="611848" cy="60985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5" name="AutoShape 2">
            <a:extLst>
              <a:ext uri="{FF2B5EF4-FFF2-40B4-BE49-F238E27FC236}">
                <a16:creationId xmlns:a16="http://schemas.microsoft.com/office/drawing/2014/main" id="{8DC6E7F5-F853-B53A-0114-7125FE3498B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FACF0FBC-3D45-045A-025F-BDAA168CCA1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896600" y="152400"/>
            <a:ext cx="1143000" cy="1305492"/>
          </a:xfrm>
          <a:prstGeom prst="rect">
            <a:avLst/>
          </a:prstGeom>
        </p:spPr>
      </p:pic>
      <p:pic>
        <p:nvPicPr>
          <p:cNvPr id="19" name="WhatsApp Audio 2025-01-02 at 3.17.23 PM">
            <a:hlinkClick r:id="" action="ppaction://media"/>
            <a:extLst>
              <a:ext uri="{FF2B5EF4-FFF2-40B4-BE49-F238E27FC236}">
                <a16:creationId xmlns:a16="http://schemas.microsoft.com/office/drawing/2014/main" id="{974662F4-0A95-9526-8148-74646CB70D57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8425" y="98425"/>
            <a:ext cx="487363" cy="487363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016"/>
    </mc:Choice>
    <mc:Fallback xmlns="">
      <p:transition spd="slow" advTm="1301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250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772" objId="17"/>
        <p14:stopEvt time="12879" objId="17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0B0F8A-F466-81E8-B4FE-891ACAD011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0DDDC67-52F3-D549-3733-B4BAEC1ADD1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6600" y="76200"/>
            <a:ext cx="1146743" cy="1143000"/>
          </a:xfrm>
          <a:prstGeom prst="ellipse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1B57EA-7EC7-4624-E685-826A0F4A4858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12700">
              <a:lnSpc>
                <a:spcPts val="1430"/>
              </a:lnSpc>
            </a:pPr>
            <a:r>
              <a:rPr lang="en-US"/>
              <a:t>Government Dental College &amp; Hospital, Mumbai</a:t>
            </a:r>
            <a:endParaRPr lang="en-IN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7DBE05F-BC91-760E-88B5-7E9C9A181968}"/>
              </a:ext>
            </a:extLst>
          </p:cNvPr>
          <p:cNvSpPr/>
          <p:nvPr/>
        </p:nvSpPr>
        <p:spPr>
          <a:xfrm>
            <a:off x="10730064" y="0"/>
            <a:ext cx="1461936" cy="14029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BCE70D8-4C75-BC9D-8FA5-20B90183CCE6}"/>
              </a:ext>
            </a:extLst>
          </p:cNvPr>
          <p:cNvSpPr txBox="1"/>
          <p:nvPr/>
        </p:nvSpPr>
        <p:spPr>
          <a:xfrm>
            <a:off x="381000" y="838200"/>
            <a:ext cx="86106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7030A0"/>
                </a:solidFill>
              </a:rPr>
              <a:t>PROFESSIONAL BENEFITS OF HIGH EI</a:t>
            </a:r>
            <a:endParaRPr lang="en-IN" sz="3600" b="1" dirty="0">
              <a:solidFill>
                <a:srgbClr val="7030A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3CBF183-BB4D-96DA-981E-ACE5CF0350F2}"/>
              </a:ext>
            </a:extLst>
          </p:cNvPr>
          <p:cNvSpPr txBox="1"/>
          <p:nvPr/>
        </p:nvSpPr>
        <p:spPr>
          <a:xfrm>
            <a:off x="304800" y="1676400"/>
            <a:ext cx="9753600" cy="28050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en-US" altLang="en-US" sz="2400" i="0" u="none" strike="noStrike" cap="none" normalizeH="0" baseline="0" dirty="0">
                <a:ln>
                  <a:noFill/>
                </a:ln>
                <a:effectLst/>
              </a:rPr>
              <a:t>Leadership: EI is a hallmark of inspiring and effective leaders.</a:t>
            </a:r>
          </a:p>
          <a:p>
            <a:pPr marL="285750" marR="0" lvl="0" indent="-2857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en-US" altLang="en-US" sz="2400" i="0" u="none" strike="noStrike" cap="none" normalizeH="0" baseline="0" dirty="0">
                <a:ln>
                  <a:noFill/>
                </a:ln>
                <a:effectLst/>
              </a:rPr>
              <a:t>Productivity: Teams led by emotionally intelligent individuals outperform others.</a:t>
            </a:r>
          </a:p>
          <a:p>
            <a:pPr marL="285750" marR="0" lvl="0" indent="-2857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en-US" altLang="en-US" sz="2400" i="0" u="none" strike="noStrike" cap="none" normalizeH="0" baseline="0" dirty="0">
                <a:ln>
                  <a:noFill/>
                </a:ln>
                <a:effectLst/>
              </a:rPr>
              <a:t>Crisis Management: Navigating uncertainty with resilience and adaptability. </a:t>
            </a:r>
          </a:p>
        </p:txBody>
      </p:sp>
      <p:pic>
        <p:nvPicPr>
          <p:cNvPr id="2" name="WhatsApp Audio 2024-12-21 at 4.35.22 PM">
            <a:hlinkClick r:id="" action="ppaction://media"/>
            <a:extLst>
              <a:ext uri="{FF2B5EF4-FFF2-40B4-BE49-F238E27FC236}">
                <a16:creationId xmlns:a16="http://schemas.microsoft.com/office/drawing/2014/main" id="{8AE7DBCA-DAC9-7C2B-5987-38374CC7637E}"/>
              </a:ext>
            </a:extLst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03237" y="4846637"/>
            <a:ext cx="487363" cy="48736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15505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514"/>
    </mc:Choice>
    <mc:Fallback xmlns="">
      <p:transition spd="slow" advTm="2251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76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  <p:extLst>
    <p:ext uri="{E180D4A7-C9FB-4DFB-919C-405C955672EB}">
      <p14:showEvtLst xmlns:p14="http://schemas.microsoft.com/office/powerpoint/2010/main">
        <p14:playEvt time="107" objId="2"/>
        <p14:stopEvt time="22514" objId="2"/>
      </p14:showEvtLst>
    </p:ext>
  </p:extLs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7AF738-FD54-4590-944E-5A5D264A54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3261749-9CF9-2636-AA57-0053D97696B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6600" y="76200"/>
            <a:ext cx="1146743" cy="1143000"/>
          </a:xfrm>
          <a:prstGeom prst="ellipse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04F647-5AC4-D49D-F32D-8F827CB6F2A9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12700">
              <a:lnSpc>
                <a:spcPts val="1430"/>
              </a:lnSpc>
            </a:pPr>
            <a:r>
              <a:rPr lang="en-US"/>
              <a:t>Government Dental College &amp; Hospital, Mumbai</a:t>
            </a:r>
            <a:endParaRPr lang="en-IN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66AA2A1-122B-C2D2-5DA3-23D9D16CE95A}"/>
              </a:ext>
            </a:extLst>
          </p:cNvPr>
          <p:cNvSpPr/>
          <p:nvPr/>
        </p:nvSpPr>
        <p:spPr>
          <a:xfrm>
            <a:off x="10730064" y="0"/>
            <a:ext cx="1461936" cy="14029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1E8D125-4437-9B63-0E4A-362AC87827E5}"/>
              </a:ext>
            </a:extLst>
          </p:cNvPr>
          <p:cNvSpPr txBox="1"/>
          <p:nvPr/>
        </p:nvSpPr>
        <p:spPr>
          <a:xfrm>
            <a:off x="304800" y="838200"/>
            <a:ext cx="613021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3600" b="1" dirty="0">
                <a:solidFill>
                  <a:srgbClr val="7030A0"/>
                </a:solidFill>
              </a:rPr>
              <a:t>ACTION STEPS</a:t>
            </a:r>
          </a:p>
        </p:txBody>
      </p:sp>
      <p:sp>
        <p:nvSpPr>
          <p:cNvPr id="9" name="Rectangle 1">
            <a:extLst>
              <a:ext uri="{FF2B5EF4-FFF2-40B4-BE49-F238E27FC236}">
                <a16:creationId xmlns:a16="http://schemas.microsoft.com/office/drawing/2014/main" id="{ECCBC65C-00A4-AC1E-3E45-CF753E6F10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648" y="1835933"/>
            <a:ext cx="7486152" cy="1697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Assess your current EI level through feedback and tools.</a:t>
            </a: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Practice mindfulness and active listening daily.</a:t>
            </a: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Invest in EI training for professional development. </a:t>
            </a:r>
          </a:p>
        </p:txBody>
      </p:sp>
      <p:pic>
        <p:nvPicPr>
          <p:cNvPr id="3" name="WhatsApp Audio 2024-12-21 at 4.35.22 PM (2)">
            <a:hlinkClick r:id="" action="ppaction://media"/>
            <a:extLst>
              <a:ext uri="{FF2B5EF4-FFF2-40B4-BE49-F238E27FC236}">
                <a16:creationId xmlns:a16="http://schemas.microsoft.com/office/drawing/2014/main" id="{8A504043-283C-F72C-53FD-14DFD8612E84}"/>
              </a:ext>
            </a:extLst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31837" y="4999037"/>
            <a:ext cx="487363" cy="48736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91350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581"/>
    </mc:Choice>
    <mc:Fallback xmlns="">
      <p:transition spd="slow" advTm="1758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93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 showWhenStopped="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  <p:extLst>
    <p:ext uri="{E180D4A7-C9FB-4DFB-919C-405C955672EB}">
      <p14:showEvtLst xmlns:p14="http://schemas.microsoft.com/office/powerpoint/2010/main">
        <p14:playEvt time="91" objId="3"/>
        <p14:stopEvt time="17045" objId="3"/>
      </p14:showEvtLst>
    </p:ext>
  </p:extLs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2BF91D-EFCE-6343-4C09-4C6F94DD90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836DB984-B32B-C34F-F809-D7DAFB30960F}"/>
              </a:ext>
            </a:extLst>
          </p:cNvPr>
          <p:cNvSpPr txBox="1"/>
          <p:nvPr/>
        </p:nvSpPr>
        <p:spPr>
          <a:xfrm>
            <a:off x="152400" y="914400"/>
            <a:ext cx="3244214" cy="56746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z="3600" b="1" dirty="0">
                <a:solidFill>
                  <a:srgbClr val="7030A0"/>
                </a:solidFill>
                <a:latin typeface="Calibri"/>
                <a:cs typeface="Calibri"/>
              </a:rPr>
              <a:t>CONCLUSION</a:t>
            </a:r>
            <a:endParaRPr lang="en-US" sz="3600" dirty="0">
              <a:solidFill>
                <a:srgbClr val="7030A0"/>
              </a:solidFill>
              <a:latin typeface="Calibri"/>
              <a:cs typeface="Calibri"/>
            </a:endParaRP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08771FBD-B940-4859-C7CC-69A901419825}"/>
              </a:ext>
            </a:extLst>
          </p:cNvPr>
          <p:cNvSpPr txBox="1"/>
          <p:nvPr/>
        </p:nvSpPr>
        <p:spPr>
          <a:xfrm>
            <a:off x="76200" y="1531620"/>
            <a:ext cx="12039600" cy="16175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Emotional intelligence can be developed through intentional practice.</a:t>
            </a: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It’s essential for workplace effectiveness and career growth. </a:t>
            </a: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endParaRPr sz="2400" dirty="0">
              <a:cs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399BF1D-E915-F3EF-421C-1C6EFA08575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6600" y="76200"/>
            <a:ext cx="1146743" cy="1143000"/>
          </a:xfrm>
          <a:prstGeom prst="ellipse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1BE91A-DF99-0423-1B36-D25A61C7B473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12700">
              <a:lnSpc>
                <a:spcPts val="1430"/>
              </a:lnSpc>
            </a:pPr>
            <a:r>
              <a:rPr lang="en-US"/>
              <a:t>Government Dental College &amp; Hospital, Mumbai</a:t>
            </a:r>
            <a:endParaRPr lang="en-IN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70D644C-15B7-EDD3-6329-A57A4472FD19}"/>
              </a:ext>
            </a:extLst>
          </p:cNvPr>
          <p:cNvSpPr/>
          <p:nvPr/>
        </p:nvSpPr>
        <p:spPr>
          <a:xfrm>
            <a:off x="10730064" y="0"/>
            <a:ext cx="1461936" cy="14029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932E1D6-2B7D-EB8D-0781-1D1C888EF519}"/>
              </a:ext>
            </a:extLst>
          </p:cNvPr>
          <p:cNvSpPr txBox="1"/>
          <p:nvPr/>
        </p:nvSpPr>
        <p:spPr>
          <a:xfrm>
            <a:off x="628262" y="2971800"/>
            <a:ext cx="912533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1" dirty="0"/>
              <a:t>"Emotional intelligence isn’t a luxury—it’s a necessity for leading a fulfilling and impactful career."</a:t>
            </a:r>
            <a:endParaRPr lang="en-IN" sz="2400" b="1" i="1" dirty="0"/>
          </a:p>
        </p:txBody>
      </p:sp>
      <p:pic>
        <p:nvPicPr>
          <p:cNvPr id="4" name="WhatsApp Audio 2024-12-21 at 4.35.21 PM (1)">
            <a:hlinkClick r:id="" action="ppaction://media"/>
            <a:extLst>
              <a:ext uri="{FF2B5EF4-FFF2-40B4-BE49-F238E27FC236}">
                <a16:creationId xmlns:a16="http://schemas.microsoft.com/office/drawing/2014/main" id="{B8392312-9A69-30DD-38CC-78A59B675BFB}"/>
              </a:ext>
            </a:extLst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8425" y="5075237"/>
            <a:ext cx="487363" cy="48736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31949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149"/>
    </mc:Choice>
    <mc:Fallback xmlns="">
      <p:transition spd="slow" advTm="1914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07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  <p:extLst>
    <p:ext uri="{E180D4A7-C9FB-4DFB-919C-405C955672EB}">
      <p14:showEvtLst xmlns:p14="http://schemas.microsoft.com/office/powerpoint/2010/main">
        <p14:playEvt time="134" objId="4"/>
        <p14:stopEvt time="19149" objId="4"/>
      </p14:showEvtLst>
    </p:ext>
  </p:extLs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144862" y="3760407"/>
            <a:ext cx="1116965" cy="0"/>
          </a:xfrm>
          <a:custGeom>
            <a:avLst/>
            <a:gdLst/>
            <a:ahLst/>
            <a:cxnLst/>
            <a:rect l="l" t="t" r="r" b="b"/>
            <a:pathLst>
              <a:path w="1116964">
                <a:moveTo>
                  <a:pt x="0" y="0"/>
                </a:moveTo>
                <a:lnTo>
                  <a:pt x="1116466" y="0"/>
                </a:lnTo>
              </a:path>
            </a:pathLst>
          </a:custGeom>
          <a:ln w="57150">
            <a:solidFill>
              <a:srgbClr val="5B9BD5"/>
            </a:solidFill>
          </a:ln>
        </p:spPr>
        <p:txBody>
          <a:bodyPr wrap="square" lIns="0" tIns="0" rIns="0" bIns="0" rtlCol="0"/>
          <a:lstStyle/>
          <a:p>
            <a:pPr defTabSz="457200"/>
            <a:endParaRPr>
              <a:solidFill>
                <a:prstClr val="black"/>
              </a:solidFill>
              <a:latin typeface="Calibri" panose="020F050202020403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7749721" y="4182722"/>
            <a:ext cx="2715895" cy="2677160"/>
            <a:chOff x="6225720" y="4182722"/>
            <a:chExt cx="2715895" cy="2677160"/>
          </a:xfrm>
        </p:grpSpPr>
        <p:sp>
          <p:nvSpPr>
            <p:cNvPr id="4" name="object 4"/>
            <p:cNvSpPr/>
            <p:nvPr/>
          </p:nvSpPr>
          <p:spPr>
            <a:xfrm>
              <a:off x="6466114" y="4408932"/>
              <a:ext cx="2473960" cy="2449195"/>
            </a:xfrm>
            <a:custGeom>
              <a:avLst/>
              <a:gdLst/>
              <a:ahLst/>
              <a:cxnLst/>
              <a:rect l="l" t="t" r="r" b="b"/>
              <a:pathLst>
                <a:path w="2473959" h="2449195">
                  <a:moveTo>
                    <a:pt x="2111503" y="482816"/>
                  </a:moveTo>
                  <a:lnTo>
                    <a:pt x="2138834" y="520411"/>
                  </a:lnTo>
                  <a:lnTo>
                    <a:pt x="2165094" y="558860"/>
                  </a:lnTo>
                  <a:lnTo>
                    <a:pt x="2190282" y="598128"/>
                  </a:lnTo>
                  <a:lnTo>
                    <a:pt x="2214398" y="638182"/>
                  </a:lnTo>
                  <a:lnTo>
                    <a:pt x="2237442" y="678987"/>
                  </a:lnTo>
                  <a:lnTo>
                    <a:pt x="2259415" y="720509"/>
                  </a:lnTo>
                  <a:lnTo>
                    <a:pt x="2280315" y="762714"/>
                  </a:lnTo>
                  <a:lnTo>
                    <a:pt x="2300144" y="805568"/>
                  </a:lnTo>
                  <a:lnTo>
                    <a:pt x="2318901" y="849037"/>
                  </a:lnTo>
                  <a:lnTo>
                    <a:pt x="2336586" y="893086"/>
                  </a:lnTo>
                  <a:lnTo>
                    <a:pt x="2353199" y="937682"/>
                  </a:lnTo>
                  <a:lnTo>
                    <a:pt x="2368741" y="982790"/>
                  </a:lnTo>
                  <a:lnTo>
                    <a:pt x="2383210" y="1028377"/>
                  </a:lnTo>
                  <a:lnTo>
                    <a:pt x="2396608" y="1074407"/>
                  </a:lnTo>
                  <a:lnTo>
                    <a:pt x="2408934" y="1120847"/>
                  </a:lnTo>
                  <a:lnTo>
                    <a:pt x="2420188" y="1167662"/>
                  </a:lnTo>
                  <a:lnTo>
                    <a:pt x="2430371" y="1214819"/>
                  </a:lnTo>
                  <a:lnTo>
                    <a:pt x="2439481" y="1262284"/>
                  </a:lnTo>
                  <a:lnTo>
                    <a:pt x="2447520" y="1310022"/>
                  </a:lnTo>
                  <a:lnTo>
                    <a:pt x="2454487" y="1357998"/>
                  </a:lnTo>
                  <a:lnTo>
                    <a:pt x="2460382" y="1406180"/>
                  </a:lnTo>
                  <a:lnTo>
                    <a:pt x="2465205" y="1454533"/>
                  </a:lnTo>
                  <a:lnTo>
                    <a:pt x="2468956" y="1503022"/>
                  </a:lnTo>
                  <a:lnTo>
                    <a:pt x="2471636" y="1551613"/>
                  </a:lnTo>
                  <a:lnTo>
                    <a:pt x="2473244" y="1600273"/>
                  </a:lnTo>
                  <a:lnTo>
                    <a:pt x="2473779" y="1648967"/>
                  </a:lnTo>
                  <a:lnTo>
                    <a:pt x="2473244" y="1697661"/>
                  </a:lnTo>
                  <a:lnTo>
                    <a:pt x="2471636" y="1746321"/>
                  </a:lnTo>
                  <a:lnTo>
                    <a:pt x="2468956" y="1794912"/>
                  </a:lnTo>
                  <a:lnTo>
                    <a:pt x="2465205" y="1843401"/>
                  </a:lnTo>
                  <a:lnTo>
                    <a:pt x="2460382" y="1891754"/>
                  </a:lnTo>
                  <a:lnTo>
                    <a:pt x="2454487" y="1939935"/>
                  </a:lnTo>
                  <a:lnTo>
                    <a:pt x="2447520" y="1987912"/>
                  </a:lnTo>
                  <a:lnTo>
                    <a:pt x="2439481" y="2035650"/>
                  </a:lnTo>
                  <a:lnTo>
                    <a:pt x="2430371" y="2083114"/>
                  </a:lnTo>
                  <a:lnTo>
                    <a:pt x="2420188" y="2130271"/>
                  </a:lnTo>
                  <a:lnTo>
                    <a:pt x="2408934" y="2177087"/>
                  </a:lnTo>
                  <a:lnTo>
                    <a:pt x="2396608" y="2223527"/>
                  </a:lnTo>
                  <a:lnTo>
                    <a:pt x="2383210" y="2269557"/>
                  </a:lnTo>
                  <a:lnTo>
                    <a:pt x="2368741" y="2315143"/>
                  </a:lnTo>
                  <a:lnTo>
                    <a:pt x="2353199" y="2360251"/>
                  </a:lnTo>
                  <a:lnTo>
                    <a:pt x="2336586" y="2404847"/>
                  </a:lnTo>
                  <a:lnTo>
                    <a:pt x="2318901" y="2448896"/>
                  </a:lnTo>
                  <a:lnTo>
                    <a:pt x="2318827" y="2449067"/>
                  </a:lnTo>
                </a:path>
                <a:path w="2473959" h="2449195">
                  <a:moveTo>
                    <a:pt x="154952" y="2449067"/>
                  </a:moveTo>
                  <a:lnTo>
                    <a:pt x="137193" y="2404847"/>
                  </a:lnTo>
                  <a:lnTo>
                    <a:pt x="120580" y="2360251"/>
                  </a:lnTo>
                  <a:lnTo>
                    <a:pt x="105038" y="2315143"/>
                  </a:lnTo>
                  <a:lnTo>
                    <a:pt x="90569" y="2269557"/>
                  </a:lnTo>
                  <a:lnTo>
                    <a:pt x="77171" y="2223527"/>
                  </a:lnTo>
                  <a:lnTo>
                    <a:pt x="64845" y="2177087"/>
                  </a:lnTo>
                  <a:lnTo>
                    <a:pt x="53591" y="2130271"/>
                  </a:lnTo>
                  <a:lnTo>
                    <a:pt x="43408" y="2083114"/>
                  </a:lnTo>
                  <a:lnTo>
                    <a:pt x="34298" y="2035650"/>
                  </a:lnTo>
                  <a:lnTo>
                    <a:pt x="26259" y="1987912"/>
                  </a:lnTo>
                  <a:lnTo>
                    <a:pt x="19292" y="1939935"/>
                  </a:lnTo>
                  <a:lnTo>
                    <a:pt x="13397" y="1891754"/>
                  </a:lnTo>
                  <a:lnTo>
                    <a:pt x="8574" y="1843401"/>
                  </a:lnTo>
                  <a:lnTo>
                    <a:pt x="4823" y="1794912"/>
                  </a:lnTo>
                  <a:lnTo>
                    <a:pt x="2143" y="1746321"/>
                  </a:lnTo>
                  <a:lnTo>
                    <a:pt x="535" y="1697661"/>
                  </a:lnTo>
                  <a:lnTo>
                    <a:pt x="0" y="1648967"/>
                  </a:lnTo>
                  <a:lnTo>
                    <a:pt x="535" y="1600273"/>
                  </a:lnTo>
                  <a:lnTo>
                    <a:pt x="2143" y="1551613"/>
                  </a:lnTo>
                  <a:lnTo>
                    <a:pt x="4823" y="1503022"/>
                  </a:lnTo>
                  <a:lnTo>
                    <a:pt x="8574" y="1454533"/>
                  </a:lnTo>
                  <a:lnTo>
                    <a:pt x="13397" y="1406180"/>
                  </a:lnTo>
                  <a:lnTo>
                    <a:pt x="19292" y="1357998"/>
                  </a:lnTo>
                  <a:lnTo>
                    <a:pt x="26259" y="1310022"/>
                  </a:lnTo>
                  <a:lnTo>
                    <a:pt x="34298" y="1262284"/>
                  </a:lnTo>
                  <a:lnTo>
                    <a:pt x="43408" y="1214819"/>
                  </a:lnTo>
                  <a:lnTo>
                    <a:pt x="53591" y="1167662"/>
                  </a:lnTo>
                  <a:lnTo>
                    <a:pt x="64845" y="1120847"/>
                  </a:lnTo>
                  <a:lnTo>
                    <a:pt x="77171" y="1074407"/>
                  </a:lnTo>
                  <a:lnTo>
                    <a:pt x="90569" y="1028377"/>
                  </a:lnTo>
                  <a:lnTo>
                    <a:pt x="105038" y="982790"/>
                  </a:lnTo>
                  <a:lnTo>
                    <a:pt x="120580" y="937682"/>
                  </a:lnTo>
                  <a:lnTo>
                    <a:pt x="137193" y="893086"/>
                  </a:lnTo>
                  <a:lnTo>
                    <a:pt x="154878" y="849037"/>
                  </a:lnTo>
                  <a:lnTo>
                    <a:pt x="173635" y="805568"/>
                  </a:lnTo>
                  <a:lnTo>
                    <a:pt x="193464" y="762714"/>
                  </a:lnTo>
                  <a:lnTo>
                    <a:pt x="214364" y="720509"/>
                  </a:lnTo>
                  <a:lnTo>
                    <a:pt x="236337" y="678987"/>
                  </a:lnTo>
                  <a:lnTo>
                    <a:pt x="259381" y="638182"/>
                  </a:lnTo>
                  <a:lnTo>
                    <a:pt x="283497" y="598128"/>
                  </a:lnTo>
                  <a:lnTo>
                    <a:pt x="308685" y="558860"/>
                  </a:lnTo>
                  <a:lnTo>
                    <a:pt x="334945" y="520411"/>
                  </a:lnTo>
                  <a:lnTo>
                    <a:pt x="362276" y="482816"/>
                  </a:lnTo>
                  <a:lnTo>
                    <a:pt x="393510" y="442581"/>
                  </a:lnTo>
                  <a:lnTo>
                    <a:pt x="425524" y="404096"/>
                  </a:lnTo>
                  <a:lnTo>
                    <a:pt x="458285" y="367360"/>
                  </a:lnTo>
                  <a:lnTo>
                    <a:pt x="491756" y="332373"/>
                  </a:lnTo>
                  <a:lnTo>
                    <a:pt x="525903" y="299136"/>
                  </a:lnTo>
                  <a:lnTo>
                    <a:pt x="560693" y="267648"/>
                  </a:lnTo>
                  <a:lnTo>
                    <a:pt x="596089" y="237909"/>
                  </a:lnTo>
                  <a:lnTo>
                    <a:pt x="632058" y="209920"/>
                  </a:lnTo>
                  <a:lnTo>
                    <a:pt x="668565" y="183680"/>
                  </a:lnTo>
                  <a:lnTo>
                    <a:pt x="705574" y="159189"/>
                  </a:lnTo>
                  <a:lnTo>
                    <a:pt x="743052" y="136448"/>
                  </a:lnTo>
                  <a:lnTo>
                    <a:pt x="780963" y="115456"/>
                  </a:lnTo>
                  <a:lnTo>
                    <a:pt x="819273" y="96213"/>
                  </a:lnTo>
                  <a:lnTo>
                    <a:pt x="857948" y="78720"/>
                  </a:lnTo>
                  <a:lnTo>
                    <a:pt x="896952" y="62976"/>
                  </a:lnTo>
                  <a:lnTo>
                    <a:pt x="936251" y="48981"/>
                  </a:lnTo>
                  <a:lnTo>
                    <a:pt x="975810" y="36736"/>
                  </a:lnTo>
                  <a:lnTo>
                    <a:pt x="1015594" y="26240"/>
                  </a:lnTo>
                  <a:lnTo>
                    <a:pt x="1055570" y="17493"/>
                  </a:lnTo>
                  <a:lnTo>
                    <a:pt x="1095701" y="10496"/>
                  </a:lnTo>
                  <a:lnTo>
                    <a:pt x="1135954" y="5248"/>
                  </a:lnTo>
                  <a:lnTo>
                    <a:pt x="1176293" y="1749"/>
                  </a:lnTo>
                  <a:lnTo>
                    <a:pt x="1216685" y="0"/>
                  </a:lnTo>
                  <a:lnTo>
                    <a:pt x="1257094" y="0"/>
                  </a:lnTo>
                  <a:lnTo>
                    <a:pt x="1297485" y="1749"/>
                  </a:lnTo>
                  <a:lnTo>
                    <a:pt x="1337825" y="5248"/>
                  </a:lnTo>
                  <a:lnTo>
                    <a:pt x="1378078" y="10496"/>
                  </a:lnTo>
                  <a:lnTo>
                    <a:pt x="1418209" y="17493"/>
                  </a:lnTo>
                  <a:lnTo>
                    <a:pt x="1458185" y="26240"/>
                  </a:lnTo>
                  <a:lnTo>
                    <a:pt x="1497969" y="36736"/>
                  </a:lnTo>
                  <a:lnTo>
                    <a:pt x="1537528" y="48981"/>
                  </a:lnTo>
                  <a:lnTo>
                    <a:pt x="1576827" y="62976"/>
                  </a:lnTo>
                  <a:lnTo>
                    <a:pt x="1615831" y="78720"/>
                  </a:lnTo>
                  <a:lnTo>
                    <a:pt x="1654505" y="96213"/>
                  </a:lnTo>
                  <a:lnTo>
                    <a:pt x="1692816" y="115456"/>
                  </a:lnTo>
                  <a:lnTo>
                    <a:pt x="1730727" y="136448"/>
                  </a:lnTo>
                  <a:lnTo>
                    <a:pt x="1768205" y="159189"/>
                  </a:lnTo>
                  <a:lnTo>
                    <a:pt x="1805214" y="183680"/>
                  </a:lnTo>
                  <a:lnTo>
                    <a:pt x="1841721" y="209920"/>
                  </a:lnTo>
                  <a:lnTo>
                    <a:pt x="1877690" y="237909"/>
                  </a:lnTo>
                  <a:lnTo>
                    <a:pt x="1913086" y="267648"/>
                  </a:lnTo>
                  <a:lnTo>
                    <a:pt x="1947875" y="299136"/>
                  </a:lnTo>
                  <a:lnTo>
                    <a:pt x="1982023" y="332373"/>
                  </a:lnTo>
                  <a:lnTo>
                    <a:pt x="2015494" y="367360"/>
                  </a:lnTo>
                  <a:lnTo>
                    <a:pt x="2048255" y="404096"/>
                  </a:lnTo>
                  <a:lnTo>
                    <a:pt x="2080269" y="442581"/>
                  </a:lnTo>
                  <a:lnTo>
                    <a:pt x="2111503" y="482816"/>
                  </a:lnTo>
                </a:path>
              </a:pathLst>
            </a:custGeom>
            <a:ln w="317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pPr defTabSz="457200"/>
              <a:endParaRPr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" name="object 5"/>
            <p:cNvSpPr/>
            <p:nvPr/>
          </p:nvSpPr>
          <p:spPr>
            <a:xfrm>
              <a:off x="6227307" y="4184309"/>
              <a:ext cx="951230" cy="1268730"/>
            </a:xfrm>
            <a:custGeom>
              <a:avLst/>
              <a:gdLst/>
              <a:ahLst/>
              <a:cxnLst/>
              <a:rect l="l" t="t" r="r" b="b"/>
              <a:pathLst>
                <a:path w="951229" h="1268729">
                  <a:moveTo>
                    <a:pt x="811848" y="185721"/>
                  </a:moveTo>
                  <a:lnTo>
                    <a:pt x="838314" y="223981"/>
                  </a:lnTo>
                  <a:lnTo>
                    <a:pt x="861993" y="264318"/>
                  </a:lnTo>
                  <a:lnTo>
                    <a:pt x="882887" y="306501"/>
                  </a:lnTo>
                  <a:lnTo>
                    <a:pt x="900995" y="350299"/>
                  </a:lnTo>
                  <a:lnTo>
                    <a:pt x="916317" y="395483"/>
                  </a:lnTo>
                  <a:lnTo>
                    <a:pt x="928853" y="441820"/>
                  </a:lnTo>
                  <a:lnTo>
                    <a:pt x="938603" y="489080"/>
                  </a:lnTo>
                  <a:lnTo>
                    <a:pt x="945568" y="537033"/>
                  </a:lnTo>
                  <a:lnTo>
                    <a:pt x="949747" y="585447"/>
                  </a:lnTo>
                  <a:lnTo>
                    <a:pt x="951139" y="634093"/>
                  </a:lnTo>
                  <a:lnTo>
                    <a:pt x="949747" y="682738"/>
                  </a:lnTo>
                  <a:lnTo>
                    <a:pt x="945568" y="731152"/>
                  </a:lnTo>
                  <a:lnTo>
                    <a:pt x="938603" y="779105"/>
                  </a:lnTo>
                  <a:lnTo>
                    <a:pt x="928853" y="826365"/>
                  </a:lnTo>
                  <a:lnTo>
                    <a:pt x="916317" y="872702"/>
                  </a:lnTo>
                  <a:lnTo>
                    <a:pt x="900995" y="917886"/>
                  </a:lnTo>
                  <a:lnTo>
                    <a:pt x="882887" y="961684"/>
                  </a:lnTo>
                  <a:lnTo>
                    <a:pt x="861993" y="1003867"/>
                  </a:lnTo>
                  <a:lnTo>
                    <a:pt x="838314" y="1044204"/>
                  </a:lnTo>
                  <a:lnTo>
                    <a:pt x="811848" y="1082464"/>
                  </a:lnTo>
                  <a:lnTo>
                    <a:pt x="779866" y="1121443"/>
                  </a:lnTo>
                  <a:lnTo>
                    <a:pt x="745984" y="1155836"/>
                  </a:lnTo>
                  <a:lnTo>
                    <a:pt x="710440" y="1185643"/>
                  </a:lnTo>
                  <a:lnTo>
                    <a:pt x="673471" y="1210864"/>
                  </a:lnTo>
                  <a:lnTo>
                    <a:pt x="635316" y="1231500"/>
                  </a:lnTo>
                  <a:lnTo>
                    <a:pt x="596210" y="1247550"/>
                  </a:lnTo>
                  <a:lnTo>
                    <a:pt x="556392" y="1259015"/>
                  </a:lnTo>
                  <a:lnTo>
                    <a:pt x="516100" y="1265893"/>
                  </a:lnTo>
                  <a:lnTo>
                    <a:pt x="475569" y="1268186"/>
                  </a:lnTo>
                  <a:lnTo>
                    <a:pt x="435039" y="1265893"/>
                  </a:lnTo>
                  <a:lnTo>
                    <a:pt x="394747" y="1259015"/>
                  </a:lnTo>
                  <a:lnTo>
                    <a:pt x="354929" y="1247550"/>
                  </a:lnTo>
                  <a:lnTo>
                    <a:pt x="315823" y="1231500"/>
                  </a:lnTo>
                  <a:lnTo>
                    <a:pt x="277668" y="1210864"/>
                  </a:lnTo>
                  <a:lnTo>
                    <a:pt x="240699" y="1185643"/>
                  </a:lnTo>
                  <a:lnTo>
                    <a:pt x="205155" y="1155836"/>
                  </a:lnTo>
                  <a:lnTo>
                    <a:pt x="171273" y="1121443"/>
                  </a:lnTo>
                  <a:lnTo>
                    <a:pt x="139291" y="1082464"/>
                  </a:lnTo>
                  <a:lnTo>
                    <a:pt x="112825" y="1044204"/>
                  </a:lnTo>
                  <a:lnTo>
                    <a:pt x="89146" y="1003867"/>
                  </a:lnTo>
                  <a:lnTo>
                    <a:pt x="68252" y="961684"/>
                  </a:lnTo>
                  <a:lnTo>
                    <a:pt x="50144" y="917886"/>
                  </a:lnTo>
                  <a:lnTo>
                    <a:pt x="34822" y="872702"/>
                  </a:lnTo>
                  <a:lnTo>
                    <a:pt x="22286" y="826365"/>
                  </a:lnTo>
                  <a:lnTo>
                    <a:pt x="12536" y="779105"/>
                  </a:lnTo>
                  <a:lnTo>
                    <a:pt x="5571" y="731152"/>
                  </a:lnTo>
                  <a:lnTo>
                    <a:pt x="1392" y="682738"/>
                  </a:lnTo>
                  <a:lnTo>
                    <a:pt x="0" y="634093"/>
                  </a:lnTo>
                  <a:lnTo>
                    <a:pt x="1392" y="585447"/>
                  </a:lnTo>
                  <a:lnTo>
                    <a:pt x="5571" y="537033"/>
                  </a:lnTo>
                  <a:lnTo>
                    <a:pt x="12536" y="489080"/>
                  </a:lnTo>
                  <a:lnTo>
                    <a:pt x="22286" y="441820"/>
                  </a:lnTo>
                  <a:lnTo>
                    <a:pt x="34822" y="395483"/>
                  </a:lnTo>
                  <a:lnTo>
                    <a:pt x="50144" y="350299"/>
                  </a:lnTo>
                  <a:lnTo>
                    <a:pt x="68252" y="306501"/>
                  </a:lnTo>
                  <a:lnTo>
                    <a:pt x="89146" y="264318"/>
                  </a:lnTo>
                  <a:lnTo>
                    <a:pt x="112825" y="223981"/>
                  </a:lnTo>
                  <a:lnTo>
                    <a:pt x="139291" y="185721"/>
                  </a:lnTo>
                  <a:lnTo>
                    <a:pt x="171273" y="146742"/>
                  </a:lnTo>
                  <a:lnTo>
                    <a:pt x="205155" y="112350"/>
                  </a:lnTo>
                  <a:lnTo>
                    <a:pt x="240699" y="82542"/>
                  </a:lnTo>
                  <a:lnTo>
                    <a:pt x="277668" y="57321"/>
                  </a:lnTo>
                  <a:lnTo>
                    <a:pt x="315823" y="36685"/>
                  </a:lnTo>
                  <a:lnTo>
                    <a:pt x="354929" y="20635"/>
                  </a:lnTo>
                  <a:lnTo>
                    <a:pt x="394747" y="9171"/>
                  </a:lnTo>
                  <a:lnTo>
                    <a:pt x="435039" y="2292"/>
                  </a:lnTo>
                  <a:lnTo>
                    <a:pt x="475569" y="0"/>
                  </a:lnTo>
                  <a:lnTo>
                    <a:pt x="516100" y="2292"/>
                  </a:lnTo>
                  <a:lnTo>
                    <a:pt x="556392" y="9171"/>
                  </a:lnTo>
                  <a:lnTo>
                    <a:pt x="596210" y="20635"/>
                  </a:lnTo>
                  <a:lnTo>
                    <a:pt x="635316" y="36685"/>
                  </a:lnTo>
                  <a:lnTo>
                    <a:pt x="673471" y="57321"/>
                  </a:lnTo>
                  <a:lnTo>
                    <a:pt x="710440" y="82542"/>
                  </a:lnTo>
                  <a:lnTo>
                    <a:pt x="745984" y="112350"/>
                  </a:lnTo>
                  <a:lnTo>
                    <a:pt x="779866" y="146742"/>
                  </a:lnTo>
                  <a:lnTo>
                    <a:pt x="811848" y="185721"/>
                  </a:lnTo>
                  <a:close/>
                </a:path>
              </a:pathLst>
            </a:custGeom>
            <a:ln w="3175">
              <a:solidFill>
                <a:srgbClr val="BFBFBF"/>
              </a:solidFill>
            </a:ln>
          </p:spPr>
          <p:txBody>
            <a:bodyPr wrap="square" lIns="0" tIns="0" rIns="0" bIns="0" rtlCol="0"/>
            <a:lstStyle/>
            <a:p>
              <a:pPr defTabSz="457200"/>
              <a:endParaRPr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150102" y="4029041"/>
            <a:ext cx="351923" cy="469231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119107" y="2475191"/>
            <a:ext cx="100583" cy="134113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268259" y="2475191"/>
            <a:ext cx="100583" cy="134113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424190" y="2475191"/>
            <a:ext cx="100583" cy="134113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580122" y="2475191"/>
            <a:ext cx="100583" cy="134113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114365" y="4809680"/>
            <a:ext cx="406561" cy="542080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685800" y="2133600"/>
            <a:ext cx="3927873" cy="3282552"/>
          </a:xfrm>
          <a:prstGeom prst="rect">
            <a:avLst/>
          </a:prstGeom>
        </p:spPr>
      </p:pic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5144860" y="2890292"/>
            <a:ext cx="2627539" cy="566822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solidFill>
                  <a:srgbClr val="7030A0"/>
                </a:solidFill>
                <a:latin typeface="+mn-lt"/>
              </a:rPr>
              <a:t>THANK</a:t>
            </a:r>
            <a:r>
              <a:rPr sz="3600" b="1" spc="-114" dirty="0">
                <a:solidFill>
                  <a:srgbClr val="7030A0"/>
                </a:solidFill>
                <a:latin typeface="+mn-lt"/>
              </a:rPr>
              <a:t> </a:t>
            </a:r>
            <a:r>
              <a:rPr sz="3600" b="1" spc="-25" dirty="0">
                <a:solidFill>
                  <a:srgbClr val="7030A0"/>
                </a:solidFill>
                <a:latin typeface="+mn-lt"/>
              </a:rPr>
              <a:t>YOU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5569944" y="4169414"/>
            <a:ext cx="2214245" cy="2128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defTabSz="457200">
              <a:spcBef>
                <a:spcPts val="100"/>
              </a:spcBef>
            </a:pPr>
            <a:r>
              <a:rPr sz="1300" spc="-10" dirty="0">
                <a:solidFill>
                  <a:prstClr val="black"/>
                </a:solidFill>
                <a:latin typeface="Calibri"/>
                <a:cs typeface="Calibri"/>
                <a:hlinkClick r:id="rId11"/>
              </a:rPr>
              <a:t>deangdch_Mumbai@yahoo.com</a:t>
            </a:r>
            <a:endParaRPr sz="13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562600" y="4953000"/>
            <a:ext cx="2001520" cy="2128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defTabSz="457200">
              <a:spcBef>
                <a:spcPts val="100"/>
              </a:spcBef>
            </a:pPr>
            <a:r>
              <a:rPr sz="1300" spc="-10" dirty="0">
                <a:solidFill>
                  <a:prstClr val="black"/>
                </a:solidFill>
                <a:latin typeface="Calibri"/>
                <a:cs typeface="Calibri"/>
                <a:hlinkClick r:id="rId12"/>
              </a:rPr>
              <a:t>http://www.gdchmumbai.org</a:t>
            </a:r>
            <a:endParaRPr sz="1300">
              <a:solidFill>
                <a:prstClr val="black"/>
              </a:solidFill>
              <a:latin typeface="Calibri"/>
              <a:cs typeface="Calibri"/>
            </a:endParaRPr>
          </a:p>
        </p:txBody>
      </p:sp>
      <p:pic>
        <p:nvPicPr>
          <p:cNvPr id="16" name="WhatsApp Audio 2024-12-21 at 4.35.23 PM">
            <a:hlinkClick r:id="" action="ppaction://media"/>
            <a:extLst>
              <a:ext uri="{FF2B5EF4-FFF2-40B4-BE49-F238E27FC236}">
                <a16:creationId xmlns:a16="http://schemas.microsoft.com/office/drawing/2014/main" id="{34C84AE2-C1E7-E73A-805B-C231B3FA8061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8425" y="98425"/>
            <a:ext cx="487363" cy="4873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75"/>
    </mc:Choice>
    <mc:Fallback xmlns="">
      <p:transition spd="slow" advTm="347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32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video>
          </p:childTnLst>
        </p:cTn>
      </p:par>
    </p:tnLst>
  </p:timing>
  <p:extLst>
    <p:ext uri="{E180D4A7-C9FB-4DFB-919C-405C955672EB}">
      <p14:showEvtLst xmlns:p14="http://schemas.microsoft.com/office/powerpoint/2010/main">
        <p14:playEvt time="90" objId="16"/>
        <p14:stopEvt time="2537" objId="16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4800" y="883623"/>
            <a:ext cx="5154677" cy="56746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z="3600" b="1" spc="-5" dirty="0">
                <a:solidFill>
                  <a:srgbClr val="7030A0"/>
                </a:solidFill>
                <a:latin typeface="+mn-lt"/>
              </a:rPr>
              <a:t>CONTENT</a:t>
            </a:r>
            <a:endParaRPr sz="3600" b="1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EF1839E-E31E-4D49-BA9B-8678E78EA813}"/>
              </a:ext>
            </a:extLst>
          </p:cNvPr>
          <p:cNvSpPr txBox="1"/>
          <p:nvPr/>
        </p:nvSpPr>
        <p:spPr>
          <a:xfrm flipH="1">
            <a:off x="304800" y="1524000"/>
            <a:ext cx="10363200" cy="4556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600" marR="5080" indent="-342900">
              <a:lnSpc>
                <a:spcPct val="150000"/>
              </a:lnSpc>
              <a:spcBef>
                <a:spcPts val="100"/>
              </a:spcBef>
              <a:buFont typeface="Wingdings" panose="05000000000000000000" pitchFamily="2" charset="2"/>
              <a:buChar char="Ø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Introduction</a:t>
            </a:r>
          </a:p>
          <a:p>
            <a:pPr marL="355600" marR="5080" indent="-342900">
              <a:lnSpc>
                <a:spcPct val="150000"/>
              </a:lnSpc>
              <a:spcBef>
                <a:spcPts val="100"/>
              </a:spcBef>
              <a:buFont typeface="Wingdings" panose="05000000000000000000" pitchFamily="2" charset="2"/>
              <a:buChar char="Ø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Importance of emotional intelligence </a:t>
            </a:r>
          </a:p>
          <a:p>
            <a:pPr marL="355600" marR="5080" indent="-342900">
              <a:lnSpc>
                <a:spcPct val="150000"/>
              </a:lnSpc>
              <a:spcBef>
                <a:spcPts val="100"/>
              </a:spcBef>
              <a:buFont typeface="Wingdings" panose="05000000000000000000" pitchFamily="2" charset="2"/>
              <a:buChar char="Ø"/>
            </a:pPr>
            <a:r>
              <a:rPr lang="en-US" sz="2400" dirty="0"/>
              <a:t>Core Components of EI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55600" marR="5080" indent="-342900">
              <a:lnSpc>
                <a:spcPct val="150000"/>
              </a:lnSpc>
              <a:spcBef>
                <a:spcPts val="100"/>
              </a:spcBef>
              <a:buFont typeface="Wingdings" panose="05000000000000000000" pitchFamily="2" charset="2"/>
              <a:buChar char="Ø"/>
            </a:pPr>
            <a:r>
              <a:rPr lang="en-I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Self awareness 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55600" marR="5080" indent="-342900">
              <a:lnSpc>
                <a:spcPct val="150000"/>
              </a:lnSpc>
              <a:spcBef>
                <a:spcPts val="100"/>
              </a:spcBef>
              <a:buFont typeface="Wingdings" panose="05000000000000000000" pitchFamily="2" charset="2"/>
              <a:buChar char="Ø"/>
            </a:pPr>
            <a:r>
              <a:rPr lang="en-IN" sz="2400" dirty="0"/>
              <a:t>Self regulation </a:t>
            </a:r>
          </a:p>
          <a:p>
            <a:pPr marL="355600" marR="5080" indent="-342900">
              <a:lnSpc>
                <a:spcPct val="150000"/>
              </a:lnSpc>
              <a:spcBef>
                <a:spcPts val="100"/>
              </a:spcBef>
              <a:buFont typeface="Wingdings" panose="05000000000000000000" pitchFamily="2" charset="2"/>
              <a:buChar char="Ø"/>
            </a:pPr>
            <a:r>
              <a:rPr lang="en-IN" sz="2400" dirty="0"/>
              <a:t>Empathy in team management </a:t>
            </a:r>
          </a:p>
          <a:p>
            <a:pPr marL="355600" marR="5080" indent="-342900">
              <a:lnSpc>
                <a:spcPct val="150000"/>
              </a:lnSpc>
              <a:spcBef>
                <a:spcPts val="100"/>
              </a:spcBef>
              <a:buFont typeface="Wingdings" panose="05000000000000000000" pitchFamily="2" charset="2"/>
              <a:buChar char="Ø"/>
            </a:pPr>
            <a:r>
              <a:rPr lang="en-I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Action steps 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55600" marR="5080" indent="-342900">
              <a:lnSpc>
                <a:spcPct val="150000"/>
              </a:lnSpc>
              <a:spcBef>
                <a:spcPts val="100"/>
              </a:spcBef>
              <a:buFont typeface="Wingdings" panose="05000000000000000000" pitchFamily="2" charset="2"/>
              <a:buChar char="Ø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Conclusion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430"/>
              </a:lnSpc>
            </a:pPr>
            <a:r>
              <a:rPr lang="en-US"/>
              <a:t>Government Dental College &amp; Hospital, Mumbai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6279682-7841-46C6-BC2E-4C6B6E63AEAF}"/>
              </a:ext>
            </a:extLst>
          </p:cNvPr>
          <p:cNvSpPr/>
          <p:nvPr/>
        </p:nvSpPr>
        <p:spPr>
          <a:xfrm>
            <a:off x="10730064" y="0"/>
            <a:ext cx="1461936" cy="14029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7D43782-4407-5C1D-35A0-668590AB430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00800" y="1981200"/>
            <a:ext cx="5486400" cy="3486150"/>
          </a:xfrm>
          <a:prstGeom prst="rect">
            <a:avLst/>
          </a:prstGeom>
        </p:spPr>
      </p:pic>
      <p:pic>
        <p:nvPicPr>
          <p:cNvPr id="15" name="WhatsApp Audio 2024-12-21 at 4.35.19 PM">
            <a:hlinkClick r:id="" action="ppaction://media"/>
            <a:extLst>
              <a:ext uri="{FF2B5EF4-FFF2-40B4-BE49-F238E27FC236}">
                <a16:creationId xmlns:a16="http://schemas.microsoft.com/office/drawing/2014/main" id="{97FA9AF5-CCF2-A2BF-5EA9-36ECE62A74B6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398837" y="122237"/>
            <a:ext cx="487363" cy="487363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30"/>
    </mc:Choice>
    <mc:Fallback xmlns="">
      <p:transition spd="slow" advTm="533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9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</p:cTn>
                <p:tgtEl>
                  <p:spTgt spid="15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123" objId="15"/>
        <p14:stopEvt time="3831" objId="15"/>
      </p14:showEvt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2400" y="838200"/>
            <a:ext cx="3290570" cy="56746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z="3600" b="1" spc="-30" dirty="0">
                <a:solidFill>
                  <a:srgbClr val="7030A0"/>
                </a:solidFill>
                <a:latin typeface="+mn-lt"/>
              </a:rPr>
              <a:t>INTRODUCTION</a:t>
            </a:r>
            <a:endParaRPr sz="3600" b="1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81000" y="1600200"/>
            <a:ext cx="10744200" cy="693588"/>
          </a:xfrm>
          <a:prstGeom prst="rect">
            <a:avLst/>
          </a:prstGeom>
        </p:spPr>
        <p:txBody>
          <a:bodyPr vert="horz" wrap="square" lIns="0" tIns="194945" rIns="0" bIns="0" rtlCol="0">
            <a:spAutoFit/>
          </a:bodyPr>
          <a:lstStyle/>
          <a:p>
            <a:pPr marL="354965" indent="-342900">
              <a:lnSpc>
                <a:spcPct val="150000"/>
              </a:lnSpc>
              <a:spcBef>
                <a:spcPts val="1535"/>
              </a:spcBef>
              <a:buFont typeface="Wingdings" panose="05000000000000000000" pitchFamily="2" charset="2"/>
              <a:buChar char="Ø"/>
              <a:tabLst>
                <a:tab pos="299720" algn="l"/>
              </a:tabLst>
            </a:pPr>
            <a:endParaRPr lang="en-US" sz="2400" spc="-10" dirty="0">
              <a:latin typeface="Calibri"/>
              <a:cs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9D177DA-3991-51A7-992C-5FA6113689B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6600" y="76200"/>
            <a:ext cx="1146743" cy="1143000"/>
          </a:xfrm>
          <a:prstGeom prst="ellipse">
            <a:avLst/>
          </a:prstGeom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430"/>
              </a:lnSpc>
            </a:pPr>
            <a:r>
              <a:rPr lang="en-US"/>
              <a:t>Government Dental College &amp; Hospital, Mumbai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385BB86-860F-49D5-B5CB-6760302196E8}"/>
              </a:ext>
            </a:extLst>
          </p:cNvPr>
          <p:cNvSpPr/>
          <p:nvPr/>
        </p:nvSpPr>
        <p:spPr>
          <a:xfrm>
            <a:off x="10730064" y="0"/>
            <a:ext cx="1461936" cy="14029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C24F210-C813-ABF8-0936-4F9DE7543FF6}"/>
              </a:ext>
            </a:extLst>
          </p:cNvPr>
          <p:cNvSpPr txBox="1"/>
          <p:nvPr/>
        </p:nvSpPr>
        <p:spPr>
          <a:xfrm>
            <a:off x="381000" y="1905000"/>
            <a:ext cx="6629400" cy="4038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/>
              <a:t>Definition</a:t>
            </a:r>
            <a:r>
              <a:rPr lang="en-US" sz="2400" dirty="0"/>
              <a:t>: The capacity to recognize, understand, and manage your emotions and influence others’.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/>
              <a:t>Relevance</a:t>
            </a:r>
            <a:r>
              <a:rPr lang="en-US" sz="2400" dirty="0"/>
              <a:t>: EI bridges technical skills and leadership effectiveness in professional environments.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IN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02CACAC-8CCB-B685-2DEC-6AA135AC428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12000" y="2057400"/>
            <a:ext cx="4470400" cy="3352800"/>
          </a:xfrm>
          <a:prstGeom prst="rect">
            <a:avLst/>
          </a:prstGeom>
        </p:spPr>
      </p:pic>
      <p:pic>
        <p:nvPicPr>
          <p:cNvPr id="11" name="WhatsApp Audio 2024-12-21 at 4.35.23 PM (2)">
            <a:hlinkClick r:id="" action="ppaction://media"/>
            <a:extLst>
              <a:ext uri="{FF2B5EF4-FFF2-40B4-BE49-F238E27FC236}">
                <a16:creationId xmlns:a16="http://schemas.microsoft.com/office/drawing/2014/main" id="{90B761D9-35B0-AB69-1618-34FEF1C71A95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8425" y="5532437"/>
            <a:ext cx="487363" cy="487363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682"/>
    </mc:Choice>
    <mc:Fallback xmlns="">
      <p:transition spd="slow" advTm="1668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68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121" objId="11"/>
        <p14:stopEvt time="15819" objId="11"/>
      </p14:showEvt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4761E3-1F86-9AE3-53E1-0B9938FB75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455BA683-AFF9-B3DE-BCAA-9E460C32F671}"/>
              </a:ext>
            </a:extLst>
          </p:cNvPr>
          <p:cNvSpPr txBox="1"/>
          <p:nvPr/>
        </p:nvSpPr>
        <p:spPr>
          <a:xfrm>
            <a:off x="152400" y="914400"/>
            <a:ext cx="6553200" cy="56746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endParaRPr lang="en-US" sz="3600" dirty="0">
              <a:solidFill>
                <a:srgbClr val="7030A0"/>
              </a:solidFill>
              <a:latin typeface="Calibri"/>
              <a:cs typeface="Calibri"/>
            </a:endParaRP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221305F5-19CB-A0E8-6067-5871834C244E}"/>
              </a:ext>
            </a:extLst>
          </p:cNvPr>
          <p:cNvSpPr txBox="1"/>
          <p:nvPr/>
        </p:nvSpPr>
        <p:spPr>
          <a:xfrm>
            <a:off x="152400" y="1813024"/>
            <a:ext cx="6096000" cy="329237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50000"/>
              </a:lnSpc>
            </a:pPr>
            <a:endParaRPr lang="en-US" sz="2400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/>
              <a:t>Improves decision-making under pressure.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/>
              <a:t>Drives team collaboration and morale.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/>
              <a:t>Enhances adaptability in dynamic environments.</a:t>
            </a:r>
          </a:p>
          <a:p>
            <a:pPr marL="355600" marR="5080" indent="-342900">
              <a:lnSpc>
                <a:spcPct val="150000"/>
              </a:lnSpc>
              <a:spcBef>
                <a:spcPts val="100"/>
              </a:spcBef>
              <a:buFont typeface="Wingdings" panose="05000000000000000000" pitchFamily="2" charset="2"/>
              <a:buChar char="Ø"/>
            </a:pPr>
            <a:endParaRPr sz="2400" dirty="0">
              <a:cs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22C1033-F903-73E7-9E7D-9DFDECC2AD8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6600" y="76200"/>
            <a:ext cx="1146743" cy="1143000"/>
          </a:xfrm>
          <a:prstGeom prst="ellipse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5360CB-C4DF-C459-2B33-36C7B4200283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12700">
              <a:lnSpc>
                <a:spcPts val="1430"/>
              </a:lnSpc>
            </a:pPr>
            <a:r>
              <a:rPr lang="en-US"/>
              <a:t>Government Dental College &amp; Hospital, Mumbai</a:t>
            </a:r>
            <a:endParaRPr lang="en-IN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93FBD2-F30E-4ED1-EBFB-8AC2762C4D64}"/>
              </a:ext>
            </a:extLst>
          </p:cNvPr>
          <p:cNvSpPr/>
          <p:nvPr/>
        </p:nvSpPr>
        <p:spPr>
          <a:xfrm>
            <a:off x="10730064" y="0"/>
            <a:ext cx="1461936" cy="14029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FE3040A-E8EA-D193-8515-47D230C04FAD}"/>
              </a:ext>
            </a:extLst>
          </p:cNvPr>
          <p:cNvSpPr txBox="1"/>
          <p:nvPr/>
        </p:nvSpPr>
        <p:spPr>
          <a:xfrm>
            <a:off x="148657" y="381000"/>
            <a:ext cx="1120514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7030A0"/>
                </a:solidFill>
              </a:rPr>
              <a:t>WHY EMOTIONAL INTELLIGENCE MATTERS IN THE WORKPLACE</a:t>
            </a:r>
            <a:endParaRPr lang="en-IN" sz="3600" b="1" dirty="0">
              <a:solidFill>
                <a:srgbClr val="7030A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8275901-687A-6EB0-F035-6838E52C19D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05600" y="1828800"/>
            <a:ext cx="5257800" cy="3559969"/>
          </a:xfrm>
          <a:prstGeom prst="rect">
            <a:avLst/>
          </a:prstGeom>
        </p:spPr>
      </p:pic>
      <p:pic>
        <p:nvPicPr>
          <p:cNvPr id="8" name="WhatsApp Audio 2024-12-21 at 4.35.20 PM">
            <a:hlinkClick r:id="" action="ppaction://media"/>
            <a:extLst>
              <a:ext uri="{FF2B5EF4-FFF2-40B4-BE49-F238E27FC236}">
                <a16:creationId xmlns:a16="http://schemas.microsoft.com/office/drawing/2014/main" id="{450870F4-5ECB-B8CE-3C46-9A149F08586D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8425" y="5151437"/>
            <a:ext cx="487363" cy="48736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4696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240"/>
    </mc:Choice>
    <mc:Fallback xmlns="">
      <p:transition spd="slow" advTm="152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46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127" objId="8"/>
        <p14:stopEvt time="14609" objId="8"/>
      </p14:showEvtLst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2400" y="914400"/>
            <a:ext cx="9067800" cy="11342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lang="en-US" sz="3600" b="1" dirty="0">
                <a:solidFill>
                  <a:srgbClr val="7030A0"/>
                </a:solidFill>
              </a:rPr>
              <a:t>THE CORE COMPONENTS OF EI</a:t>
            </a:r>
            <a:endParaRPr lang="en-IN" sz="3600" b="1" dirty="0">
              <a:solidFill>
                <a:srgbClr val="7030A0"/>
              </a:solidFill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endParaRPr lang="en-US" sz="3600" b="1" dirty="0">
              <a:solidFill>
                <a:srgbClr val="7030A0"/>
              </a:solidFill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6200" y="1769090"/>
            <a:ext cx="12039600" cy="440037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/>
              <a:t>Self-Awareness: Understanding one’s emotional triggers and patterns.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/>
              <a:t>Self-Regulation: Managing responses to ensure professionalism.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/>
              <a:t>Motivation: A results-oriented attitude with a focus on growth.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/>
              <a:t>Empathy: Fostering understanding of colleagues’ perspectives.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/>
              <a:t>Social Skills: Building rapport and managing conflicts effectively.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400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400" dirty="0"/>
          </a:p>
          <a:p>
            <a:pPr marL="355600" marR="5080" indent="-342900">
              <a:lnSpc>
                <a:spcPct val="150000"/>
              </a:lnSpc>
              <a:spcBef>
                <a:spcPts val="100"/>
              </a:spcBef>
              <a:buFont typeface="Wingdings" panose="05000000000000000000" pitchFamily="2" charset="2"/>
              <a:buChar char="Ø"/>
            </a:pPr>
            <a:endParaRPr sz="2400" dirty="0">
              <a:latin typeface="Calibri"/>
              <a:cs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3E71E33-D793-DC7F-36C2-30636F709CD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6600" y="76200"/>
            <a:ext cx="1146743" cy="1143000"/>
          </a:xfrm>
          <a:prstGeom prst="ellipse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12700">
              <a:lnSpc>
                <a:spcPts val="1430"/>
              </a:lnSpc>
            </a:pPr>
            <a:r>
              <a:rPr lang="en-US"/>
              <a:t>Government Dental College &amp; Hospital, Mumbai</a:t>
            </a:r>
            <a:endParaRPr lang="en-IN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840F997-D314-4E03-AD21-C81571A82D8C}"/>
              </a:ext>
            </a:extLst>
          </p:cNvPr>
          <p:cNvSpPr/>
          <p:nvPr/>
        </p:nvSpPr>
        <p:spPr>
          <a:xfrm>
            <a:off x="10730064" y="0"/>
            <a:ext cx="1461936" cy="14029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WhatsApp Audio 2024-12-21 at 4.35.17 PM (1)">
            <a:hlinkClick r:id="" action="ppaction://media"/>
            <a:extLst>
              <a:ext uri="{FF2B5EF4-FFF2-40B4-BE49-F238E27FC236}">
                <a16:creationId xmlns:a16="http://schemas.microsoft.com/office/drawing/2014/main" id="{B6986C82-D0DC-BDBF-28B7-5BA72731E12D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8425" y="5456237"/>
            <a:ext cx="487363" cy="487363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890"/>
    </mc:Choice>
    <mc:Fallback xmlns="">
      <p:transition spd="slow" advTm="3089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61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137" objId="4"/>
        <p14:stopEvt time="29767" objId="4"/>
      </p14:showEvtLst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E44E1F-532C-0BE6-80A6-639C10DDDF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5714AD43-A40F-29D2-5273-C4C7EE724B93}"/>
              </a:ext>
            </a:extLst>
          </p:cNvPr>
          <p:cNvSpPr txBox="1"/>
          <p:nvPr/>
        </p:nvSpPr>
        <p:spPr>
          <a:xfrm>
            <a:off x="152400" y="914400"/>
            <a:ext cx="5791200" cy="11342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lang="en-IN" sz="3600" b="1" dirty="0">
                <a:solidFill>
                  <a:srgbClr val="7030A0"/>
                </a:solidFill>
              </a:rPr>
              <a:t>SELF-AWARENESS IN ACTION</a:t>
            </a:r>
            <a:endParaRPr lang="en-US" sz="3600" b="1" dirty="0">
              <a:solidFill>
                <a:srgbClr val="7030A0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endParaRPr lang="en-US" sz="3600" b="1" dirty="0">
              <a:solidFill>
                <a:srgbClr val="7030A0"/>
              </a:solidFill>
              <a:cs typeface="Calibri"/>
            </a:endParaRP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78E9DDBF-15FA-B91A-24B6-B1E49CAAC0E1}"/>
              </a:ext>
            </a:extLst>
          </p:cNvPr>
          <p:cNvSpPr txBox="1"/>
          <p:nvPr/>
        </p:nvSpPr>
        <p:spPr>
          <a:xfrm>
            <a:off x="228600" y="1769090"/>
            <a:ext cx="8077200" cy="218438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/>
              <a:t>Recognize stress signals before they escalate.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/>
              <a:t>Conduct periodic feedback assessments.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/>
              <a:t>Align personal strengths with organizational goals.</a:t>
            </a:r>
          </a:p>
          <a:p>
            <a:pPr marL="355600" marR="5080" indent="-342900">
              <a:lnSpc>
                <a:spcPct val="150000"/>
              </a:lnSpc>
              <a:spcBef>
                <a:spcPts val="100"/>
              </a:spcBef>
              <a:buFont typeface="Wingdings" panose="05000000000000000000" pitchFamily="2" charset="2"/>
              <a:buChar char="Ø"/>
            </a:pPr>
            <a:endParaRPr sz="2400" dirty="0">
              <a:latin typeface="Calibri"/>
              <a:cs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81AC630-DC5F-93B4-E6A7-517578E1E25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6600" y="76200"/>
            <a:ext cx="1146743" cy="1143000"/>
          </a:xfrm>
          <a:prstGeom prst="ellipse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38823B-C7B4-2CB1-4448-F5543D588B40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12700">
              <a:lnSpc>
                <a:spcPts val="1430"/>
              </a:lnSpc>
            </a:pPr>
            <a:r>
              <a:rPr lang="en-US"/>
              <a:t>Government Dental College &amp; Hospital, Mumbai</a:t>
            </a:r>
            <a:endParaRPr lang="en-IN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260E11D-3493-4946-FC0A-2B3B3EAAF06F}"/>
              </a:ext>
            </a:extLst>
          </p:cNvPr>
          <p:cNvSpPr/>
          <p:nvPr/>
        </p:nvSpPr>
        <p:spPr>
          <a:xfrm>
            <a:off x="10730064" y="0"/>
            <a:ext cx="1461936" cy="14029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WhatsApp Audio 2024-12-21 at 4.35.22 PM (1)">
            <a:hlinkClick r:id="" action="ppaction://media"/>
            <a:extLst>
              <a:ext uri="{FF2B5EF4-FFF2-40B4-BE49-F238E27FC236}">
                <a16:creationId xmlns:a16="http://schemas.microsoft.com/office/drawing/2014/main" id="{33701360-73F5-5DDC-9212-40625E670372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08037" y="4770437"/>
            <a:ext cx="487363" cy="48736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16023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903"/>
    </mc:Choice>
    <mc:Fallback xmlns="">
      <p:transition spd="slow" advTm="1390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31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39" objId="4"/>
        <p14:stopEvt time="13366" objId="4"/>
      </p14:showEvtLst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998219-C24F-70DF-45FE-14DF2C562D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CE4FA275-14EC-AC17-4F64-0C4A17AEDDA8}"/>
              </a:ext>
            </a:extLst>
          </p:cNvPr>
          <p:cNvSpPr txBox="1"/>
          <p:nvPr/>
        </p:nvSpPr>
        <p:spPr>
          <a:xfrm>
            <a:off x="152400" y="914400"/>
            <a:ext cx="11049000" cy="56746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IN" sz="3600" b="1" dirty="0">
                <a:solidFill>
                  <a:srgbClr val="7030A0"/>
                </a:solidFill>
              </a:rPr>
              <a:t>SELF-REGULATION IN LEADERSHIP</a:t>
            </a:r>
            <a:endParaRPr lang="en-US" sz="3600" b="1" dirty="0">
              <a:solidFill>
                <a:srgbClr val="7030A0"/>
              </a:solidFill>
              <a:latin typeface="Calibri"/>
              <a:cs typeface="Calibri"/>
            </a:endParaRP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98AB8190-8FFF-DD91-398F-21005098B0D1}"/>
              </a:ext>
            </a:extLst>
          </p:cNvPr>
          <p:cNvSpPr txBox="1"/>
          <p:nvPr/>
        </p:nvSpPr>
        <p:spPr>
          <a:xfrm>
            <a:off x="152400" y="1676400"/>
            <a:ext cx="12039600" cy="218438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/>
              <a:t>Control impulses in challenging situations.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/>
              <a:t>Exhibit consistency and composure under pressure.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/>
              <a:t>Encourage a calm, problem-solving workplace culture.</a:t>
            </a:r>
          </a:p>
          <a:p>
            <a:pPr marL="355600" marR="5080" indent="-342900">
              <a:lnSpc>
                <a:spcPct val="150000"/>
              </a:lnSpc>
              <a:spcBef>
                <a:spcPts val="100"/>
              </a:spcBef>
              <a:buFont typeface="Wingdings" panose="05000000000000000000" pitchFamily="2" charset="2"/>
              <a:buChar char="Ø"/>
            </a:pPr>
            <a:endParaRPr sz="2400" dirty="0">
              <a:latin typeface="Calibri"/>
              <a:cs typeface="Calibri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343F53-B8E3-A343-4538-3D1B38769F42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12700">
              <a:lnSpc>
                <a:spcPts val="1430"/>
              </a:lnSpc>
            </a:pPr>
            <a:r>
              <a:rPr lang="en-US"/>
              <a:t>Government Dental College &amp; Hospital, Mumbai</a:t>
            </a:r>
            <a:endParaRPr lang="en-IN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12229B51-09AA-2271-0346-B9D724C6CA9C}"/>
              </a:ext>
            </a:extLst>
          </p:cNvPr>
          <p:cNvSpPr/>
          <p:nvPr/>
        </p:nvSpPr>
        <p:spPr>
          <a:xfrm>
            <a:off x="10896600" y="76200"/>
            <a:ext cx="1143000" cy="12192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5" name="WhatsApp Audio 2024-12-21 at 4.35.24 PM">
            <a:hlinkClick r:id="" action="ppaction://media"/>
            <a:extLst>
              <a:ext uri="{FF2B5EF4-FFF2-40B4-BE49-F238E27FC236}">
                <a16:creationId xmlns:a16="http://schemas.microsoft.com/office/drawing/2014/main" id="{A132D72F-26ED-ADA9-EA32-08CF4C59947C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8425" y="4237037"/>
            <a:ext cx="487363" cy="48736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6223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304"/>
    </mc:Choice>
    <mc:Fallback xmlns="">
      <p:transition spd="slow" advTm="1530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54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133" objId="5"/>
        <p14:stopEvt time="13702" objId="5"/>
      </p14:showEvtLst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76BA2F-D4CD-B504-C700-BEFF76DC5B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>
            <a:extLst>
              <a:ext uri="{FF2B5EF4-FFF2-40B4-BE49-F238E27FC236}">
                <a16:creationId xmlns:a16="http://schemas.microsoft.com/office/drawing/2014/main" id="{B90DF100-EB37-055C-50C0-E2DA6256E2A6}"/>
              </a:ext>
            </a:extLst>
          </p:cNvPr>
          <p:cNvSpPr txBox="1"/>
          <p:nvPr/>
        </p:nvSpPr>
        <p:spPr>
          <a:xfrm>
            <a:off x="76200" y="1531620"/>
            <a:ext cx="12039600" cy="218438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/>
              <a:t>Understand and address employee concerns.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/>
              <a:t>Build diverse, inclusive environments.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/>
              <a:t>Use empathy as a tool for employee retention and satisfaction.</a:t>
            </a:r>
          </a:p>
          <a:p>
            <a:pPr marL="355600" marR="5080" indent="-342900">
              <a:lnSpc>
                <a:spcPct val="150000"/>
              </a:lnSpc>
              <a:spcBef>
                <a:spcPts val="100"/>
              </a:spcBef>
              <a:buFont typeface="Wingdings" panose="05000000000000000000" pitchFamily="2" charset="2"/>
              <a:buChar char="Ø"/>
            </a:pPr>
            <a:endParaRPr sz="2400" dirty="0">
              <a:latin typeface="Calibri"/>
              <a:cs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80442AE-C4E1-0473-FD4C-B89B5F5A221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6600" y="76200"/>
            <a:ext cx="1146743" cy="1143000"/>
          </a:xfrm>
          <a:prstGeom prst="ellipse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CAB676-D47F-2DBF-AA32-8DE59F464C44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12700">
              <a:lnSpc>
                <a:spcPts val="1430"/>
              </a:lnSpc>
            </a:pPr>
            <a:r>
              <a:rPr lang="en-US"/>
              <a:t>Government Dental College &amp; Hospital, Mumbai</a:t>
            </a:r>
            <a:endParaRPr lang="en-IN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7AD87B1-1DD3-E270-85BF-AAFAAF34D5A0}"/>
              </a:ext>
            </a:extLst>
          </p:cNvPr>
          <p:cNvSpPr/>
          <p:nvPr/>
        </p:nvSpPr>
        <p:spPr>
          <a:xfrm>
            <a:off x="10730064" y="0"/>
            <a:ext cx="1461936" cy="14029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D9FFB4D-EB1C-7D21-09E1-CD7E4F01D6CC}"/>
              </a:ext>
            </a:extLst>
          </p:cNvPr>
          <p:cNvSpPr txBox="1"/>
          <p:nvPr/>
        </p:nvSpPr>
        <p:spPr>
          <a:xfrm>
            <a:off x="228600" y="926068"/>
            <a:ext cx="697774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3600" b="1" dirty="0">
                <a:solidFill>
                  <a:srgbClr val="7030A0"/>
                </a:solidFill>
              </a:rPr>
              <a:t>EMPATHY IN TEAM MANAGEMENT</a:t>
            </a:r>
          </a:p>
        </p:txBody>
      </p:sp>
      <p:pic>
        <p:nvPicPr>
          <p:cNvPr id="8" name="WhatsApp Audio 2024-12-21 at 4.35.21 PM (2)">
            <a:hlinkClick r:id="" action="ppaction://media"/>
            <a:extLst>
              <a:ext uri="{FF2B5EF4-FFF2-40B4-BE49-F238E27FC236}">
                <a16:creationId xmlns:a16="http://schemas.microsoft.com/office/drawing/2014/main" id="{EB42E00B-4537-2ABD-824B-3972B60838E2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8425" y="4922837"/>
            <a:ext cx="487363" cy="48736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23707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774"/>
    </mc:Choice>
    <mc:Fallback xmlns="">
      <p:transition spd="slow" advTm="1477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88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134" objId="8"/>
        <p14:stopEvt time="14040" objId="8"/>
      </p14:showEvtLst>
    </p:ext>
  </p:extLs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D50B76-750E-E12A-E9C6-8A4A07F0D5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E744DB66-496D-E3CD-D969-A18E6253C2A9}"/>
              </a:ext>
            </a:extLst>
          </p:cNvPr>
          <p:cNvSpPr txBox="1"/>
          <p:nvPr/>
        </p:nvSpPr>
        <p:spPr>
          <a:xfrm>
            <a:off x="228600" y="914400"/>
            <a:ext cx="11658600" cy="56746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IN" sz="3600" b="1" dirty="0">
                <a:solidFill>
                  <a:srgbClr val="7030A0"/>
                </a:solidFill>
              </a:rPr>
              <a:t>ENHANCING SOCIAL SKILLS</a:t>
            </a:r>
            <a:r>
              <a:rPr lang="en-US" sz="3600" b="1" dirty="0">
                <a:solidFill>
                  <a:srgbClr val="7030A0"/>
                </a:solidFill>
              </a:rPr>
              <a:t> </a:t>
            </a:r>
            <a:endParaRPr lang="en-US" sz="3600" b="1" dirty="0">
              <a:solidFill>
                <a:srgbClr val="7030A0"/>
              </a:solidFill>
              <a:latin typeface="Calibri"/>
              <a:cs typeface="Calibri"/>
            </a:endParaRP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3ED173B8-E7F0-4D50-0BEF-61B6A77D9C5A}"/>
              </a:ext>
            </a:extLst>
          </p:cNvPr>
          <p:cNvSpPr txBox="1"/>
          <p:nvPr/>
        </p:nvSpPr>
        <p:spPr>
          <a:xfrm>
            <a:off x="228600" y="1531620"/>
            <a:ext cx="11887200" cy="217155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/>
              <a:t>Networking</a:t>
            </a:r>
            <a:r>
              <a:rPr lang="en-US" sz="2400" dirty="0"/>
              <a:t>: Build strategic professional relationships.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/>
              <a:t>Communication</a:t>
            </a:r>
            <a:r>
              <a:rPr lang="en-US" sz="2400" dirty="0"/>
              <a:t>: Deliver feedback with clarity and respect.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/>
              <a:t>Conflict Resolution</a:t>
            </a:r>
            <a:r>
              <a:rPr lang="en-US" sz="2400" dirty="0"/>
              <a:t>: Mediate disputes with a win-win approach.</a:t>
            </a: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endParaRPr lang="en-US" sz="2400" dirty="0">
              <a:cs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C27A29C-2874-0DEA-91C6-DBE763CBBC8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6600" y="76200"/>
            <a:ext cx="1146743" cy="1143000"/>
          </a:xfrm>
          <a:prstGeom prst="ellipse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3EB3DC-CE72-A091-A343-078B785C3808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12700">
              <a:lnSpc>
                <a:spcPts val="1430"/>
              </a:lnSpc>
            </a:pPr>
            <a:r>
              <a:rPr lang="en-US"/>
              <a:t>Government Dental College &amp; Hospital, Mumbai</a:t>
            </a:r>
            <a:endParaRPr lang="en-IN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008E23E-82EB-23F2-8475-A5720E31D4A3}"/>
              </a:ext>
            </a:extLst>
          </p:cNvPr>
          <p:cNvSpPr/>
          <p:nvPr/>
        </p:nvSpPr>
        <p:spPr>
          <a:xfrm>
            <a:off x="10730064" y="0"/>
            <a:ext cx="1461936" cy="14029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WhatsApp Audio 2024-12-21 at 4.35.21 PM">
            <a:hlinkClick r:id="" action="ppaction://media"/>
            <a:extLst>
              <a:ext uri="{FF2B5EF4-FFF2-40B4-BE49-F238E27FC236}">
                <a16:creationId xmlns:a16="http://schemas.microsoft.com/office/drawing/2014/main" id="{EBBDCB7F-3F25-3C71-7840-FA5C2BCAE142}"/>
              </a:ext>
            </a:extLst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8425" y="5303837"/>
            <a:ext cx="487363" cy="48736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91278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155"/>
    </mc:Choice>
    <mc:Fallback xmlns="">
      <p:transition spd="slow" advTm="1715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96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7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  <p:extLst>
    <p:ext uri="{E180D4A7-C9FB-4DFB-919C-405C955672EB}">
      <p14:showEvtLst xmlns:p14="http://schemas.microsoft.com/office/powerpoint/2010/main">
        <p14:playEvt time="130" objId="9"/>
        <p14:stopEvt time="17109" objId="9"/>
      </p14:showEvtLst>
    </p:ext>
  </p:extLs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933</TotalTime>
  <Words>459</Words>
  <Application>Microsoft Office PowerPoint</Application>
  <PresentationFormat>Widescreen</PresentationFormat>
  <Paragraphs>80</Paragraphs>
  <Slides>13</Slides>
  <Notes>10</Notes>
  <HiddenSlides>0</HiddenSlides>
  <MMClips>13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Arial MT</vt:lpstr>
      <vt:lpstr>Calibri</vt:lpstr>
      <vt:lpstr>Calibri Light</vt:lpstr>
      <vt:lpstr>Wingdings</vt:lpstr>
      <vt:lpstr>Office Theme</vt:lpstr>
      <vt:lpstr>1_Office Theme</vt:lpstr>
      <vt:lpstr> EMOTIONAL INTELLIGENCE </vt:lpstr>
      <vt:lpstr>CONTENT</vt:lpstr>
      <vt:lpstr>INTRODUCTION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IQAC NAAC</dc:creator>
  <cp:lastModifiedBy>akanksha makode</cp:lastModifiedBy>
  <cp:revision>103</cp:revision>
  <dcterms:created xsi:type="dcterms:W3CDTF">2023-09-19T16:42:09Z</dcterms:created>
  <dcterms:modified xsi:type="dcterms:W3CDTF">2025-01-02T09:54:40Z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2022-11-29T00:00:00Z</vt:filetime>
  </property>
  <property fmtid="{D5CDD505-2E9C-101B-9397-08002B2CF9AE}" pid="3" name="Creator">
    <vt:lpwstr>Microsoft® PowerPoint® 2019</vt:lpwstr>
  </property>
  <property fmtid="{D5CDD505-2E9C-101B-9397-08002B2CF9AE}" pid="4" name="LastSaved">
    <vt:filetime>2023-09-19T00:00:00Z</vt:filetime>
  </property>
</Properties>
</file>