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4" r:id="rId4"/>
    <p:sldId id="267" r:id="rId5"/>
    <p:sldId id="273" r:id="rId6"/>
    <p:sldId id="268" r:id="rId7"/>
    <p:sldId id="269" r:id="rId8"/>
    <p:sldId id="270" r:id="rId9"/>
    <p:sldId id="271" r:id="rId10"/>
    <p:sldId id="272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F779C-F316-747F-6A58-2FEA6949D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4ABFD-E9D2-BA6B-48EE-BAE986A7E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B01B9-71A2-81E7-728D-A6096CF9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97F1C-57E7-153B-ADAD-82DE94C0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59B4C-993D-AD27-2BC4-AC26C74E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233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E3A0-08C5-5E19-8051-E86C0405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BF111B-8E64-5748-5B6B-8D91C52F1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EC01B-A7EE-0BB3-F57B-67DFCED8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3A138-8904-0882-0BBF-94973D12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B3923-12E4-D6EB-09B3-EA6DB0E4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194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B7D7-DFD0-4C78-F78B-9808E1803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0A61-8827-B73C-198C-1B7CD5064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AC6D0-A739-4609-B5E9-F053B0E1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92124-2C82-EB40-C6F9-C23EEC0A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1C75D-1364-BBE1-E7DF-F001671B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231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8CFE-5E8C-0D96-DAFA-5F0F4B51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50553-A46A-3C9C-BAB8-6CDC839DA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DA08-53F6-385D-4863-BF6FD667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00EE5-7F42-928F-7440-0098119D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6937B-EE99-1992-F779-CB6FCBBE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290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F4C5-E5C6-B868-B4F7-5E5E4017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D6574-879E-21F4-79EA-2A69CEF90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3192B-422E-3CE2-F834-B909FF66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6F7A7-F439-6A6D-10BF-ACA9EB6B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337D3-9C86-E11E-13DC-9D749CC3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0339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5B1B-C57B-A0F7-ECE9-CD9BD444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0AA54-C5B2-FA2D-6157-4C4C221B9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82EC2-3B2C-7246-215F-FE4D3C094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22722-B533-8D6F-5A62-E5DEE91C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25427-7FF3-E045-264E-56E43295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C51B2-B270-A92C-BD16-D1AB0B84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257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B53A-7674-0704-ABC4-D5D9E29F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1395B-5A92-D3D4-D0C5-34E033066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34B12-4CA2-1DF3-892D-A307D7670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A98EE2-F119-32E8-1C5E-A2F427B44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08709-5405-3DFD-EA27-582CB1BF4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4A3CA2-B9AD-4479-D978-D14A84EA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63E979-45FB-65F7-3410-70572FE53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3771BD-42B2-46CE-A035-F5C8F8D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791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A82F-8EAE-3DA1-64C0-E9D7FFDC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ED72-6468-624B-FBFC-8ABFFC76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5B29-8448-10DB-2AF6-59E0933D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6A5AB-8F5B-2D45-EADB-E6E4ABED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935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0CE8E-4EC3-4B35-44D4-3597A12F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132AD-CDFC-776B-F1C8-4B00DDB4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DF44B-B271-B412-46A5-B53302DC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84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8BCC-332D-8B77-F355-07FCABDE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9CDB7-1E49-8C0A-9D1B-4A51202C4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F480A-59D0-2E5C-8063-4B002436E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B54C1-680A-D9B8-DEB0-E1CECF1F8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02F1B-C71C-2CF4-6D2B-ACC52B72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9B42C-A3AB-3FD7-98BD-883845E7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92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02513-BA18-0DD6-0EEA-2CE4A8880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881FE-4001-7876-407C-BEF63EB48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EFB44-A451-24E6-0FC4-415C4BE1F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D275C-EE11-E52F-1232-353D6E23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57D1C-972C-7DD8-0B69-7C8FCD98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00EC4-A61A-8D18-408C-C46B7D8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346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954C9-D791-E824-4EF4-65F8B59C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106D6-3733-B65F-7DA1-F6AA09DD9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6DB8-7866-425E-FA2D-B429670AC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5AA48-B016-48ED-8336-48BCD9875800}" type="datetimeFigureOut">
              <a:rPr lang="en-IN" smtClean="0"/>
              <a:t>19-06-2025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76A54-9F9A-12EA-E337-4C6BE1444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D6BA7-D42B-5996-F9C8-7BD408167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BB618-79B0-4B58-A822-63CC33FC09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164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A308-214B-FCDF-8664-05045BECB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5956" y="297415"/>
            <a:ext cx="6211956" cy="3618602"/>
          </a:xfrm>
        </p:spPr>
        <p:txBody>
          <a:bodyPr>
            <a:normAutofit/>
          </a:bodyPr>
          <a:lstStyle/>
          <a:p>
            <a:r>
              <a:rPr lang="en-IN" sz="4800" dirty="0">
                <a:latin typeface="Algerian" panose="04020705040A02060702" pitchFamily="82" charset="0"/>
              </a:rPr>
              <a:t>APPLICATIONS OF PELEODONTOLOGY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EEA1F-AA0C-E3E6-CC8E-68572D1B1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670" y="1215663"/>
            <a:ext cx="5823055" cy="41812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046478-B003-9D80-08DD-517A59B7D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52927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"/>
    </mc:Choice>
    <mc:Fallback xmlns="">
      <p:transition spd="slow" advTm="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392D-32BA-20CA-C395-7E82E01B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56" y="365126"/>
            <a:ext cx="9942443" cy="748058"/>
          </a:xfrm>
        </p:spPr>
        <p:txBody>
          <a:bodyPr/>
          <a:lstStyle/>
          <a:p>
            <a:r>
              <a:rPr lang="en-IN" dirty="0">
                <a:latin typeface="Algerian" panose="04020705040A02060702" pitchFamily="82" charset="0"/>
              </a:rPr>
              <a:t>6. Recent Advances: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7BC17-8256-FF9E-AF54-A4F5AF43F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1113184"/>
            <a:ext cx="11598966" cy="50637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advent of DNA extraction and amplification techniques have definitely revolutionized the field of Forensic Odontology as a whole and these can be effectively utilized in </a:t>
            </a:r>
            <a:r>
              <a:rPr lang="en-US" dirty="0" err="1"/>
              <a:t>Paleodontology</a:t>
            </a:r>
            <a:r>
              <a:rPr lang="en-US" dirty="0"/>
              <a:t>.  </a:t>
            </a:r>
          </a:p>
          <a:p>
            <a:r>
              <a:rPr lang="en-US" dirty="0"/>
              <a:t>These modalities could provide valuable information about the genetic makeup of ancient population which would have otherwise been considered as impossible a few decades ago. </a:t>
            </a:r>
          </a:p>
          <a:p>
            <a:r>
              <a:rPr lang="en-US" dirty="0"/>
              <a:t>Modern-day digital impression techniques by means of laser scanners combined with subsequent 3D printing are able to provide precise replication of the archaeological specimens. </a:t>
            </a:r>
          </a:p>
          <a:p>
            <a:r>
              <a:rPr lang="en-US" dirty="0"/>
              <a:t>Overall, the improved techniques for visualization and reconstruction of</a:t>
            </a:r>
          </a:p>
          <a:p>
            <a:pPr marL="0" indent="0">
              <a:buNone/>
            </a:pPr>
            <a:r>
              <a:rPr lang="en-US" dirty="0"/>
              <a:t> archaeological evidence would definitely enhance the quality of </a:t>
            </a:r>
            <a:r>
              <a:rPr lang="en-US" dirty="0" err="1"/>
              <a:t>paleodontological</a:t>
            </a:r>
            <a:r>
              <a:rPr lang="en-US" dirty="0"/>
              <a:t> research. 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BEE571-436D-62A2-D80B-98C45DB97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01"/>
    </mc:Choice>
    <mc:Fallback xmlns="">
      <p:transition spd="slow" advTm="52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11DB1-3944-28B5-1DAB-52A7C5548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592" y="2355573"/>
            <a:ext cx="6301409" cy="834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8000" b="1" dirty="0">
                <a:latin typeface="Algerian" panose="04020705040A02060702" pitchFamily="82" charset="0"/>
              </a:rPr>
              <a:t>THANK YOU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F30A11-D308-8151-6E9A-1E399C653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"/>
    </mc:Choice>
    <mc:Fallback xmlns="">
      <p:transition spd="slow" advTm="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8604-2027-F354-75E8-DFFF16B4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96671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1. Dental Traits and Environmental Influences</a:t>
            </a:r>
            <a:r>
              <a:rPr lang="en-US" dirty="0"/>
              <a:t>: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AE7B2-CF88-379B-8ECC-258B16978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75" y="1630017"/>
            <a:ext cx="11589025" cy="52279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Observation of general metric and non-metric, individual and class dental traits amongst archaeological remains of ancient populations provide an </a:t>
            </a:r>
            <a:r>
              <a:rPr lang="en-US" b="1" dirty="0"/>
              <a:t>insight with respect to their prevalence and geographical variations</a:t>
            </a:r>
            <a:r>
              <a:rPr lang="en-US" dirty="0"/>
              <a:t>. </a:t>
            </a:r>
          </a:p>
          <a:p>
            <a:r>
              <a:rPr lang="en-US" dirty="0"/>
              <a:t>Metric analysis of teeth can be linked </a:t>
            </a:r>
            <a:r>
              <a:rPr lang="en-US" b="1" dirty="0"/>
              <a:t>to general trends of growth </a:t>
            </a:r>
            <a:r>
              <a:rPr lang="en-US" dirty="0"/>
              <a:t>in a population</a:t>
            </a:r>
          </a:p>
          <a:p>
            <a:r>
              <a:rPr lang="en-US" dirty="0"/>
              <a:t> Certain non-metric traits can be frequently noted within populations in </a:t>
            </a:r>
            <a:r>
              <a:rPr lang="en-US" b="1" dirty="0"/>
              <a:t>different geographical areas</a:t>
            </a:r>
            <a:r>
              <a:rPr lang="en-US" dirty="0"/>
              <a:t>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61AA43-6B68-7728-1904-11B3CCE59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6"/>
    </mc:Choice>
    <mc:Fallback xmlns="">
      <p:transition spd="slow" advTm="4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1E265-8545-758E-6C13-4258F3E8A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56" y="692564"/>
            <a:ext cx="10515600" cy="4351338"/>
          </a:xfrm>
        </p:spPr>
        <p:txBody>
          <a:bodyPr/>
          <a:lstStyle/>
          <a:p>
            <a:r>
              <a:rPr lang="en-US" sz="2800" dirty="0"/>
              <a:t>An example of such a trait would be presence of 'Shovel-shaped incisors' which is a hereditary dental trait commonly noted in populations of Asian or Native American origin.</a:t>
            </a:r>
          </a:p>
          <a:p>
            <a:r>
              <a:rPr lang="en-US" sz="2800" dirty="0"/>
              <a:t>Additionally, significant prevalence degree of hypoplasia or fluorosis could aid in identification of genetic and environmental influences on dentition of ancient populations.</a:t>
            </a:r>
          </a:p>
          <a:p>
            <a:r>
              <a:rPr lang="en-US" sz="2800" dirty="0"/>
              <a:t>Other definitive non-metric traits include Cusp of </a:t>
            </a:r>
            <a:r>
              <a:rPr lang="en-US" sz="2800" dirty="0" err="1"/>
              <a:t>Carabelli</a:t>
            </a:r>
            <a:r>
              <a:rPr lang="en-US" sz="2800" dirty="0"/>
              <a:t>, wrinkled molars, cusp seven, accessory ridges in canines, to name a few.</a:t>
            </a:r>
            <a:endParaRPr lang="en-IN" sz="2800" dirty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84A680-86B1-8E91-B918-2E2877A88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2"/>
    </mc:Choice>
    <mc:Fallback xmlns="">
      <p:transition spd="slow" advTm="4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6EBF-44CC-AE1F-2C63-116F66D4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117" y="770490"/>
            <a:ext cx="10379765" cy="79775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Algerian" panose="04020705040A02060702" pitchFamily="82" charset="0"/>
              </a:rPr>
              <a:t>2. Behavioral and Cultural practices:</a:t>
            </a:r>
            <a:br>
              <a:rPr lang="en-US" sz="4400" dirty="0">
                <a:latin typeface="Algerian" panose="04020705040A02060702" pitchFamily="82" charset="0"/>
              </a:rPr>
            </a:br>
            <a:endParaRPr lang="en-IN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28627-5641-B12F-762A-523DFE83A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199"/>
            <a:ext cx="11648661" cy="4487311"/>
          </a:xfrm>
        </p:spPr>
        <p:txBody>
          <a:bodyPr>
            <a:noAutofit/>
          </a:bodyPr>
          <a:lstStyle/>
          <a:p>
            <a:r>
              <a:rPr lang="en-US" dirty="0"/>
              <a:t>One of the chief implications of </a:t>
            </a:r>
            <a:r>
              <a:rPr lang="en-US" dirty="0" err="1"/>
              <a:t>Paleodontology</a:t>
            </a:r>
            <a:r>
              <a:rPr lang="en-US" dirty="0"/>
              <a:t> is correlation of dental modifications with behavioral and cultural practices of an ancient population. </a:t>
            </a:r>
          </a:p>
          <a:p>
            <a:r>
              <a:rPr lang="en-US" dirty="0"/>
              <a:t>Dental modification can be described as intentional or unintentional modification of teeth caused by pathologies, traumatic or cultural factors.</a:t>
            </a:r>
          </a:p>
          <a:p>
            <a:r>
              <a:rPr lang="en-US" dirty="0"/>
              <a:t>Teeth get modified for various purposes other than wear from mastication and attrition such as regularly holding objects between them, decoration or intentional modifications for aesthetic or cultural purposes.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BB7CCA-35DC-5C8C-F902-CB35CCF36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36"/>
    </mc:Choice>
    <mc:Fallback xmlns="">
      <p:transition spd="slow" advTm="6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94E43-9E2D-5750-FA2D-9733BE4B9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905" y="50371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Some examples of such practices include: V-shaped mutilation of maxillary incisors in ancient Turkish population, filing of teeth with modification exhibiting 'T' pattern in males and 'diamond’ pattern in females in adults of Indonesian royal families.</a:t>
            </a:r>
          </a:p>
          <a:p>
            <a:r>
              <a:rPr lang="en-US" dirty="0"/>
              <a:t>These modifications could have a ritualistic value for the population, for example, deeming an individual of a suitable age for marriage or hunting.</a:t>
            </a:r>
          </a:p>
          <a:p>
            <a:r>
              <a:rPr lang="en-US" dirty="0"/>
              <a:t>Likewise, in animal dentitions, long and sharp canines have been associated with aggressive social behavior and competition amongst males.</a:t>
            </a:r>
          </a:p>
          <a:p>
            <a:r>
              <a:rPr lang="en-US" dirty="0"/>
              <a:t>This is demonstrable in ancient male primates, camels and wild boars exhibiting sharp and prominent cuspids suggestive of aggressive social behavior and male-to-male competition.</a:t>
            </a:r>
            <a:endParaRPr lang="en-IN" dirty="0"/>
          </a:p>
          <a:p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866294-A721-4A81-7CC4-3AD89CD01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17"/>
    </mc:Choice>
    <mc:Fallback xmlns="">
      <p:transition spd="slow" advTm="4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866C-370E-96EF-C022-D2B4A4B1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418" y="275672"/>
            <a:ext cx="9932504" cy="668545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Algerian" panose="04020705040A02060702" pitchFamily="82" charset="0"/>
              </a:rPr>
              <a:t>3. Oral Hygiene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F8438-712B-11D6-FC9C-DACCA3226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944217"/>
            <a:ext cx="11628782" cy="4564201"/>
          </a:xfrm>
        </p:spPr>
        <p:txBody>
          <a:bodyPr>
            <a:noAutofit/>
          </a:bodyPr>
          <a:lstStyle/>
          <a:p>
            <a:r>
              <a:rPr lang="en-US" dirty="0"/>
              <a:t>The number of teeth with carious involvement, alveolar bone levels, missing teeth, fenestrations, dehiscence and other related findings elucidate oral health status of the ancient populations in general. </a:t>
            </a:r>
          </a:p>
          <a:p>
            <a:r>
              <a:rPr lang="en-US" dirty="0"/>
              <a:t> Attrition of occlusal surface is usually evident in teeth recovered from archaeological sites, the severity of which is greater than modern-day dentitions owing to advent of processed foods. </a:t>
            </a:r>
          </a:p>
          <a:p>
            <a:r>
              <a:rPr lang="en-US" dirty="0"/>
              <a:t>Presence of sharp cusp tips and incisors in older primates provides further</a:t>
            </a:r>
          </a:p>
          <a:p>
            <a:pPr marL="0" indent="0">
              <a:buNone/>
            </a:pPr>
            <a:r>
              <a:rPr lang="en-US" dirty="0"/>
              <a:t>evidence pertaining to their coarse and raw carnivorous diet.</a:t>
            </a:r>
          </a:p>
          <a:p>
            <a:r>
              <a:rPr lang="en-US" dirty="0"/>
              <a:t>The relatively coarse and raw diet of ancient populations also ensured regular and sufficient cleansing of surfaces of teeth, subsequently, allowing minimal chance for long-term calculus deposition. </a:t>
            </a:r>
          </a:p>
          <a:p>
            <a:r>
              <a:rPr lang="en-US" dirty="0"/>
              <a:t> Thus, alveolar bone loss resulting from periodontal diseases could be correlated as a part of evolutionary process.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7A3E76-3FCE-3AD0-E80D-AE09D4D6A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6"/>
    </mc:Choice>
    <mc:Fallback xmlns="">
      <p:transition spd="slow" advTm="6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9008-CFC3-30A8-084E-60A779C1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564" y="365126"/>
            <a:ext cx="9813235" cy="489640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Algerian" panose="04020705040A02060702" pitchFamily="82" charset="0"/>
              </a:rPr>
              <a:t>4. Gender Determination: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0E2B-8D6F-CFD6-DF0F-DE257085C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832264"/>
            <a:ext cx="11459817" cy="4855059"/>
          </a:xfrm>
        </p:spPr>
        <p:txBody>
          <a:bodyPr>
            <a:noAutofit/>
          </a:bodyPr>
          <a:lstStyle/>
          <a:p>
            <a:r>
              <a:rPr lang="en-US" dirty="0"/>
              <a:t>Sexual dimorphism in humans has been attributed to the different growth trajectories of males and females.</a:t>
            </a:r>
          </a:p>
          <a:p>
            <a:r>
              <a:rPr lang="en-US" dirty="0"/>
              <a:t> The condyle and ramus components of the mandible are considered to exhibit greatest morphological differences based on gender. </a:t>
            </a:r>
          </a:p>
          <a:p>
            <a:r>
              <a:rPr lang="en-US" dirty="0"/>
              <a:t>Previous research has led to significant findings when distinguishing sexes of archaeological specimens based on intra-ramus and inter-ramus dimensions.</a:t>
            </a:r>
          </a:p>
          <a:p>
            <a:r>
              <a:rPr lang="en-US" dirty="0"/>
              <a:t>Distinct dental modifications for separate sexes carried out as a part of cultural practices further aid in sex determination. </a:t>
            </a:r>
          </a:p>
          <a:p>
            <a:r>
              <a:rPr lang="en-US" dirty="0"/>
              <a:t>Both the metric as well as non-metric dental traits can be effectively utilized for aiding in gender determination amongst archaeological specimens. </a:t>
            </a:r>
          </a:p>
          <a:p>
            <a:r>
              <a:rPr lang="en-US" dirty="0"/>
              <a:t>Apart from dental features, the entities that can be correlated with gender extend to include other bones of the skull, particularly the frontal bone.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584ACE-EBF2-049F-ECD9-44110B069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0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1"/>
    </mc:Choice>
    <mc:Fallback xmlns="">
      <p:transition spd="slow" advTm="6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EF61-3CDB-66AF-5DC7-CFA7BB9F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56" y="365126"/>
            <a:ext cx="10171043" cy="509518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Algerian" panose="04020705040A02060702" pitchFamily="82" charset="0"/>
              </a:rPr>
              <a:t>5. Age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5ADCA-0CF2-6388-AA80-7E2E3CEE3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30" y="1033670"/>
            <a:ext cx="11231218" cy="5143293"/>
          </a:xfrm>
        </p:spPr>
        <p:txBody>
          <a:bodyPr>
            <a:noAutofit/>
          </a:bodyPr>
          <a:lstStyle/>
          <a:p>
            <a:r>
              <a:rPr lang="en-US" dirty="0"/>
              <a:t>Dental age estimation has always been an integral part of cases pertaining to forensic odontology.</a:t>
            </a:r>
          </a:p>
          <a:p>
            <a:r>
              <a:rPr lang="en-US" dirty="0"/>
              <a:t>Teeth are particularly suitable for dental age estimation since they exhibit numerous age-related changes such as fatty  degeneration, pulpal atrophy, calcifications, pigment deposits, reduction in size of pulpal cavity, increased cementum thickness, attrition and change in optical properties of the tooth structure. </a:t>
            </a:r>
          </a:p>
          <a:p>
            <a:r>
              <a:rPr lang="en-US" dirty="0"/>
              <a:t> Determining exact chronological age can be extremely challenging and various modalities have been employed for the same. </a:t>
            </a:r>
          </a:p>
          <a:p>
            <a:r>
              <a:rPr lang="en-US" dirty="0"/>
              <a:t>These include assessment of suture closures, teeth erupted and shed, amount of attrition and numerous other entities. </a:t>
            </a:r>
          </a:p>
          <a:p>
            <a:r>
              <a:rPr lang="en-US" dirty="0"/>
              <a:t> The technique that offers the highest probability of accurate age estimation can be rightly deemed as superior and valid in the court of law.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B0F95B-6F5B-8388-D9DA-ED5301B0B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2"/>
    </mc:Choice>
    <mc:Fallback xmlns="">
      <p:transition spd="slow" advTm="55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FA6D1-F0EA-1A72-83ED-5A21F9B11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2990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/>
              <a:t>However, many of these methods involve procurement of teeth from the specimens, which is mostly contraindicated in </a:t>
            </a:r>
            <a:r>
              <a:rPr lang="en-US" dirty="0" err="1"/>
              <a:t>paleodontological</a:t>
            </a:r>
            <a:r>
              <a:rPr lang="en-US" dirty="0"/>
              <a:t> specimens. </a:t>
            </a:r>
          </a:p>
          <a:p>
            <a:r>
              <a:rPr lang="en-US" dirty="0"/>
              <a:t>Non-invasive methods that do not disturb the integrity of the specimens should be considered in such cases. </a:t>
            </a:r>
          </a:p>
          <a:p>
            <a:r>
              <a:rPr lang="en-US" dirty="0"/>
              <a:t>Over the years, various techniques for age estimation by dental specimens  or tissues have been developed, of which the mostly commonly employed are radiographic methods. </a:t>
            </a:r>
          </a:p>
          <a:p>
            <a:r>
              <a:rPr lang="en-US" dirty="0"/>
              <a:t>Radiographic methods are particularly suitable for </a:t>
            </a:r>
            <a:r>
              <a:rPr lang="en-US" dirty="0" err="1"/>
              <a:t>paleodontological</a:t>
            </a:r>
            <a:r>
              <a:rPr lang="en-US" dirty="0"/>
              <a:t> studies because of their inherent non-destructive nature, feasibility, efficiency and reasonably high degree of accuracy in estimation of age.</a:t>
            </a:r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23B2EA-2330-50CB-41C8-C442CD658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0"/>
    </mc:Choice>
    <mc:Fallback xmlns="">
      <p:transition spd="slow" advTm="3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958</Words>
  <Application>Microsoft Office PowerPoint</Application>
  <PresentationFormat>Widescreen</PresentationFormat>
  <Paragraphs>48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Algerian</vt:lpstr>
      <vt:lpstr>Arial</vt:lpstr>
      <vt:lpstr>Calibri</vt:lpstr>
      <vt:lpstr>Calibri Light</vt:lpstr>
      <vt:lpstr>Office Theme</vt:lpstr>
      <vt:lpstr>APPLICATIONS OF PELEODONTOLOGY</vt:lpstr>
      <vt:lpstr>1. Dental Traits and Environmental Influences:</vt:lpstr>
      <vt:lpstr>PowerPoint Presentation</vt:lpstr>
      <vt:lpstr>2. Behavioral and Cultural practices: </vt:lpstr>
      <vt:lpstr>PowerPoint Presentation</vt:lpstr>
      <vt:lpstr>3. Oral Hygiene Status</vt:lpstr>
      <vt:lpstr>4. Gender Determination:</vt:lpstr>
      <vt:lpstr>5. Age Estimation</vt:lpstr>
      <vt:lpstr>PowerPoint Presentation</vt:lpstr>
      <vt:lpstr>6. Recent Advances: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DEPT.ORAL PATHOLOGY</dc:creator>
  <cp:lastModifiedBy>Aankush Jaiin</cp:lastModifiedBy>
  <cp:revision>43</cp:revision>
  <dcterms:created xsi:type="dcterms:W3CDTF">2024-11-04T04:28:21Z</dcterms:created>
  <dcterms:modified xsi:type="dcterms:W3CDTF">2025-06-19T09:41:04Z</dcterms:modified>
</cp:coreProperties>
</file>