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4" r:id="rId5"/>
    <p:sldId id="275" r:id="rId6"/>
    <p:sldId id="277" r:id="rId7"/>
    <p:sldId id="261" r:id="rId8"/>
    <p:sldId id="258" r:id="rId9"/>
    <p:sldId id="267" r:id="rId10"/>
    <p:sldId id="266" r:id="rId11"/>
    <p:sldId id="268" r:id="rId12"/>
    <p:sldId id="276" r:id="rId13"/>
    <p:sldId id="278" r:id="rId14"/>
    <p:sldId id="270" r:id="rId15"/>
    <p:sldId id="271" r:id="rId16"/>
    <p:sldId id="265" r:id="rId17"/>
    <p:sldId id="264" r:id="rId18"/>
    <p:sldId id="272" r:id="rId19"/>
    <p:sldId id="263" r:id="rId20"/>
    <p:sldId id="25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281ED-E84B-4E35-BCD8-444E577585C9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70223CA-4016-4608-9491-1A9361CCD841}">
      <dgm:prSet phldrT="[Text]" custT="1"/>
      <dgm:spPr/>
      <dgm:t>
        <a:bodyPr/>
        <a:lstStyle/>
        <a:p>
          <a:r>
            <a:rPr lang="en-IN" sz="2000" b="1" dirty="0" smtClean="0"/>
            <a:t>7 million </a:t>
          </a:r>
          <a:endParaRPr lang="en-IN" sz="2000" b="1" dirty="0"/>
        </a:p>
      </dgm:t>
    </dgm:pt>
    <dgm:pt modelId="{B36A40C0-0628-4187-B9DB-E3147FE9E5A2}" type="parTrans" cxnId="{0D7876B2-1C16-437C-9780-54238E16D80E}">
      <dgm:prSet/>
      <dgm:spPr/>
      <dgm:t>
        <a:bodyPr/>
        <a:lstStyle/>
        <a:p>
          <a:endParaRPr lang="en-IN"/>
        </a:p>
      </dgm:t>
    </dgm:pt>
    <dgm:pt modelId="{32D14695-1BB3-408C-B80E-C896F01598E7}" type="sibTrans" cxnId="{0D7876B2-1C16-437C-9780-54238E16D80E}">
      <dgm:prSet/>
      <dgm:spPr/>
      <dgm:t>
        <a:bodyPr/>
        <a:lstStyle/>
        <a:p>
          <a:endParaRPr lang="en-IN"/>
        </a:p>
      </dgm:t>
    </dgm:pt>
    <dgm:pt modelId="{E900A3D1-4B50-404D-8185-F81BCC31C794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Long jaws</a:t>
          </a:r>
          <a:endParaRPr lang="en-IN" sz="2000" dirty="0">
            <a:solidFill>
              <a:schemeClr val="tx1"/>
            </a:solidFill>
          </a:endParaRPr>
        </a:p>
      </dgm:t>
    </dgm:pt>
    <dgm:pt modelId="{72A3D9F3-E496-469A-BE82-71C0BAC7C8AF}" type="parTrans" cxnId="{054200A0-2D30-4BD7-A233-89F18B5AD546}">
      <dgm:prSet/>
      <dgm:spPr/>
      <dgm:t>
        <a:bodyPr/>
        <a:lstStyle/>
        <a:p>
          <a:endParaRPr lang="en-IN"/>
        </a:p>
      </dgm:t>
    </dgm:pt>
    <dgm:pt modelId="{C69272F4-1B06-40ED-B1CE-29D0B871336D}" type="sibTrans" cxnId="{054200A0-2D30-4BD7-A233-89F18B5AD546}">
      <dgm:prSet/>
      <dgm:spPr/>
      <dgm:t>
        <a:bodyPr/>
        <a:lstStyle/>
        <a:p>
          <a:endParaRPr lang="en-IN"/>
        </a:p>
      </dgm:t>
    </dgm:pt>
    <dgm:pt modelId="{683BF6D9-84AE-489F-9CF2-38AE8657508E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Teeth arranged in rows</a:t>
          </a:r>
          <a:endParaRPr lang="en-IN" sz="2000" dirty="0">
            <a:solidFill>
              <a:schemeClr val="tx1"/>
            </a:solidFill>
          </a:endParaRPr>
        </a:p>
      </dgm:t>
    </dgm:pt>
    <dgm:pt modelId="{63640622-AC80-4264-8C39-AF662B7ADF03}" type="parTrans" cxnId="{59DF2489-F69D-4141-A82B-9375DC1AAB49}">
      <dgm:prSet/>
      <dgm:spPr/>
      <dgm:t>
        <a:bodyPr/>
        <a:lstStyle/>
        <a:p>
          <a:endParaRPr lang="en-IN"/>
        </a:p>
      </dgm:t>
    </dgm:pt>
    <dgm:pt modelId="{F75AA812-0F8C-4C9F-98AA-79C3836A6EED}" type="sibTrans" cxnId="{59DF2489-F69D-4141-A82B-9375DC1AAB49}">
      <dgm:prSet/>
      <dgm:spPr/>
      <dgm:t>
        <a:bodyPr/>
        <a:lstStyle/>
        <a:p>
          <a:endParaRPr lang="en-IN"/>
        </a:p>
      </dgm:t>
    </dgm:pt>
    <dgm:pt modelId="{9D73F456-879F-4994-AD0F-3A0B25003303}">
      <dgm:prSet phldrT="[Text]" custT="1"/>
      <dgm:spPr/>
      <dgm:t>
        <a:bodyPr/>
        <a:lstStyle/>
        <a:p>
          <a:r>
            <a:rPr lang="en-IN" sz="2000" b="1" dirty="0" smtClean="0"/>
            <a:t>5.5 million </a:t>
          </a:r>
          <a:endParaRPr lang="en-IN" sz="2000" b="1" dirty="0"/>
        </a:p>
      </dgm:t>
    </dgm:pt>
    <dgm:pt modelId="{E972388A-CE93-40B5-9EEF-D8B8718943A6}" type="parTrans" cxnId="{5889E11B-0CD7-4BE9-A064-FE3C8FEBB5FE}">
      <dgm:prSet/>
      <dgm:spPr/>
      <dgm:t>
        <a:bodyPr/>
        <a:lstStyle/>
        <a:p>
          <a:endParaRPr lang="en-IN"/>
        </a:p>
      </dgm:t>
    </dgm:pt>
    <dgm:pt modelId="{8132915D-D5C2-4EC3-8633-5252EA0E91F0}" type="sibTrans" cxnId="{5889E11B-0CD7-4BE9-A064-FE3C8FEBB5FE}">
      <dgm:prSet/>
      <dgm:spPr/>
      <dgm:t>
        <a:bodyPr/>
        <a:lstStyle/>
        <a:p>
          <a:endParaRPr lang="en-IN"/>
        </a:p>
      </dgm:t>
    </dgm:pt>
    <dgm:pt modelId="{0CB2F90B-9608-444C-B470-1AC80221E581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Shorter jaws</a:t>
          </a:r>
          <a:endParaRPr lang="en-IN" sz="2000" dirty="0">
            <a:solidFill>
              <a:schemeClr val="tx1"/>
            </a:solidFill>
          </a:endParaRPr>
        </a:p>
      </dgm:t>
    </dgm:pt>
    <dgm:pt modelId="{95E07B5C-41B3-4D50-965B-519CCCB2B5AF}" type="parTrans" cxnId="{5A72C5FD-598C-4F4B-815C-A349269FFA6F}">
      <dgm:prSet/>
      <dgm:spPr/>
      <dgm:t>
        <a:bodyPr/>
        <a:lstStyle/>
        <a:p>
          <a:endParaRPr lang="en-IN"/>
        </a:p>
      </dgm:t>
    </dgm:pt>
    <dgm:pt modelId="{AC6F962B-B1D4-402F-8103-39F88FE368F7}" type="sibTrans" cxnId="{5A72C5FD-598C-4F4B-815C-A349269FFA6F}">
      <dgm:prSet/>
      <dgm:spPr/>
      <dgm:t>
        <a:bodyPr/>
        <a:lstStyle/>
        <a:p>
          <a:endParaRPr lang="en-IN"/>
        </a:p>
      </dgm:t>
    </dgm:pt>
    <dgm:pt modelId="{A8D09609-2F76-4A95-966D-C5F004334CC1}">
      <dgm:prSet phldrT="[Text]" phldr="1" custT="1"/>
      <dgm:spPr/>
      <dgm:t>
        <a:bodyPr/>
        <a:lstStyle/>
        <a:p>
          <a:endParaRPr lang="en-IN" sz="2000" dirty="0"/>
        </a:p>
      </dgm:t>
    </dgm:pt>
    <dgm:pt modelId="{3F203F0C-E340-488A-A7D9-C73918BF5909}" type="parTrans" cxnId="{9CF66D51-E060-4546-B0A3-43279718E37B}">
      <dgm:prSet/>
      <dgm:spPr/>
      <dgm:t>
        <a:bodyPr/>
        <a:lstStyle/>
        <a:p>
          <a:endParaRPr lang="en-IN"/>
        </a:p>
      </dgm:t>
    </dgm:pt>
    <dgm:pt modelId="{FC830F1C-EBF4-4B56-B034-846DA0964D0D}" type="sibTrans" cxnId="{9CF66D51-E060-4546-B0A3-43279718E37B}">
      <dgm:prSet/>
      <dgm:spPr/>
      <dgm:t>
        <a:bodyPr/>
        <a:lstStyle/>
        <a:p>
          <a:endParaRPr lang="en-IN"/>
        </a:p>
      </dgm:t>
    </dgm:pt>
    <dgm:pt modelId="{D038D560-1DBA-4D89-822D-175D083830CC}">
      <dgm:prSet phldrT="[Text]" custT="1"/>
      <dgm:spPr/>
      <dgm:t>
        <a:bodyPr/>
        <a:lstStyle/>
        <a:p>
          <a:r>
            <a:rPr lang="en-IN" sz="2000" b="1" dirty="0" smtClean="0"/>
            <a:t>1.8 million</a:t>
          </a:r>
          <a:endParaRPr lang="en-IN" sz="2000" b="1" dirty="0"/>
        </a:p>
      </dgm:t>
    </dgm:pt>
    <dgm:pt modelId="{D46A456E-A25B-4EB1-88E5-980CAE708813}" type="parTrans" cxnId="{0794F326-B0B7-45D3-9A0C-0A1D7843360F}">
      <dgm:prSet/>
      <dgm:spPr/>
      <dgm:t>
        <a:bodyPr/>
        <a:lstStyle/>
        <a:p>
          <a:endParaRPr lang="en-IN"/>
        </a:p>
      </dgm:t>
    </dgm:pt>
    <dgm:pt modelId="{19F84FC0-8F55-46A8-96A2-3747706A87F4}" type="sibTrans" cxnId="{0794F326-B0B7-45D3-9A0C-0A1D7843360F}">
      <dgm:prSet/>
      <dgm:spPr/>
      <dgm:t>
        <a:bodyPr/>
        <a:lstStyle/>
        <a:p>
          <a:endParaRPr lang="en-IN"/>
        </a:p>
      </dgm:t>
    </dgm:pt>
    <dgm:pt modelId="{CC798209-5BBF-40FB-889C-930A40A24891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Shorter jaws</a:t>
          </a:r>
          <a:endParaRPr lang="en-IN" sz="2000" dirty="0">
            <a:solidFill>
              <a:schemeClr val="tx1"/>
            </a:solidFill>
          </a:endParaRPr>
        </a:p>
      </dgm:t>
    </dgm:pt>
    <dgm:pt modelId="{392ED329-B378-42E9-8859-13EABEF3B0CB}" type="parTrans" cxnId="{DCDEEEAA-63F0-4958-AA48-24678386BC25}">
      <dgm:prSet/>
      <dgm:spPr/>
      <dgm:t>
        <a:bodyPr/>
        <a:lstStyle/>
        <a:p>
          <a:endParaRPr lang="en-IN"/>
        </a:p>
      </dgm:t>
    </dgm:pt>
    <dgm:pt modelId="{2BC3DFF5-C0D1-4EF8-95DD-12F39BB84A44}" type="sibTrans" cxnId="{DCDEEEAA-63F0-4958-AA48-24678386BC25}">
      <dgm:prSet/>
      <dgm:spPr/>
      <dgm:t>
        <a:bodyPr/>
        <a:lstStyle/>
        <a:p>
          <a:endParaRPr lang="en-IN"/>
        </a:p>
      </dgm:t>
    </dgm:pt>
    <dgm:pt modelId="{BF1C1599-4B6F-4F4E-B7F7-0E8C914C20F6}">
      <dgm:prSet phldrT="[Text]" phldr="1" custT="1"/>
      <dgm:spPr/>
      <dgm:t>
        <a:bodyPr/>
        <a:lstStyle/>
        <a:p>
          <a:endParaRPr lang="en-IN" sz="2000"/>
        </a:p>
      </dgm:t>
    </dgm:pt>
    <dgm:pt modelId="{132E20AF-07F8-4698-80EE-D0483EA93E29}" type="parTrans" cxnId="{7AAEDC11-F610-444F-B397-A12EE753C2B8}">
      <dgm:prSet/>
      <dgm:spPr/>
      <dgm:t>
        <a:bodyPr/>
        <a:lstStyle/>
        <a:p>
          <a:endParaRPr lang="en-IN"/>
        </a:p>
      </dgm:t>
    </dgm:pt>
    <dgm:pt modelId="{7CD946DE-9447-4B0B-83AB-6EBE301001BF}" type="sibTrans" cxnId="{7AAEDC11-F610-444F-B397-A12EE753C2B8}">
      <dgm:prSet/>
      <dgm:spPr/>
      <dgm:t>
        <a:bodyPr/>
        <a:lstStyle/>
        <a:p>
          <a:endParaRPr lang="en-IN"/>
        </a:p>
      </dgm:t>
    </dgm:pt>
    <dgm:pt modelId="{DF587E01-E8E8-4AA1-A993-C1A3E9AC7DAC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Long pointed canine</a:t>
          </a:r>
          <a:endParaRPr lang="en-IN" sz="2000" dirty="0">
            <a:solidFill>
              <a:schemeClr val="tx1"/>
            </a:solidFill>
          </a:endParaRPr>
        </a:p>
      </dgm:t>
    </dgm:pt>
    <dgm:pt modelId="{330FEEE4-A5F0-4061-854E-7448226F8A76}" type="parTrans" cxnId="{22BB064C-FD13-490F-BC8E-4C543C188DD9}">
      <dgm:prSet/>
      <dgm:spPr/>
      <dgm:t>
        <a:bodyPr/>
        <a:lstStyle/>
        <a:p>
          <a:endParaRPr lang="en-IN"/>
        </a:p>
      </dgm:t>
    </dgm:pt>
    <dgm:pt modelId="{F0E58A2A-CF03-4A1B-9EDB-DF69212770FF}" type="sibTrans" cxnId="{22BB064C-FD13-490F-BC8E-4C543C188DD9}">
      <dgm:prSet/>
      <dgm:spPr/>
      <dgm:t>
        <a:bodyPr/>
        <a:lstStyle/>
        <a:p>
          <a:endParaRPr lang="en-IN"/>
        </a:p>
      </dgm:t>
    </dgm:pt>
    <dgm:pt modelId="{546E7D78-6D3B-4AF8-8438-D0874DC0826B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Shorter canine </a:t>
          </a:r>
          <a:endParaRPr lang="en-IN" sz="2000" dirty="0">
            <a:solidFill>
              <a:schemeClr val="tx1"/>
            </a:solidFill>
          </a:endParaRPr>
        </a:p>
      </dgm:t>
    </dgm:pt>
    <dgm:pt modelId="{3D56402F-D4DC-498D-933C-9D38FC53C9FA}" type="parTrans" cxnId="{318AF278-74C7-4971-81B9-168C483FCCF3}">
      <dgm:prSet/>
      <dgm:spPr/>
      <dgm:t>
        <a:bodyPr/>
        <a:lstStyle/>
        <a:p>
          <a:endParaRPr lang="en-IN"/>
        </a:p>
      </dgm:t>
    </dgm:pt>
    <dgm:pt modelId="{31B46984-DADD-40E5-ADE9-E49BAF062B72}" type="sibTrans" cxnId="{318AF278-74C7-4971-81B9-168C483FCCF3}">
      <dgm:prSet/>
      <dgm:spPr/>
      <dgm:t>
        <a:bodyPr/>
        <a:lstStyle/>
        <a:p>
          <a:endParaRPr lang="en-IN"/>
        </a:p>
      </dgm:t>
    </dgm:pt>
    <dgm:pt modelId="{927F0FBA-1F00-4D62-95D6-E0D081D71495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Teeth wider posteriorly than anteriorly</a:t>
          </a:r>
          <a:endParaRPr lang="en-IN" sz="2000" dirty="0">
            <a:solidFill>
              <a:schemeClr val="tx1"/>
            </a:solidFill>
          </a:endParaRPr>
        </a:p>
      </dgm:t>
    </dgm:pt>
    <dgm:pt modelId="{9433F6B7-DBDC-433E-A579-8F376521C3BE}" type="parTrans" cxnId="{F857F4FA-BB3C-4BBB-B6CC-0AD35EE96C5F}">
      <dgm:prSet/>
      <dgm:spPr/>
      <dgm:t>
        <a:bodyPr/>
        <a:lstStyle/>
        <a:p>
          <a:endParaRPr lang="en-IN"/>
        </a:p>
      </dgm:t>
    </dgm:pt>
    <dgm:pt modelId="{369BCC53-BDF0-4FBC-9B90-9C5B2867A924}" type="sibTrans" cxnId="{F857F4FA-BB3C-4BBB-B6CC-0AD35EE96C5F}">
      <dgm:prSet/>
      <dgm:spPr/>
      <dgm:t>
        <a:bodyPr/>
        <a:lstStyle/>
        <a:p>
          <a:endParaRPr lang="en-IN"/>
        </a:p>
      </dgm:t>
    </dgm:pt>
    <dgm:pt modelId="{40EA83F3-39CB-4C07-9E49-21C8121BCEF0}">
      <dgm:prSet phldrT="[Text]" custT="1"/>
      <dgm:spPr/>
      <dgm:t>
        <a:bodyPr/>
        <a:lstStyle/>
        <a:p>
          <a:endParaRPr lang="en-IN" sz="2000" dirty="0"/>
        </a:p>
      </dgm:t>
    </dgm:pt>
    <dgm:pt modelId="{587D4060-5543-4C0D-8F7F-64E2CD11B2FF}" type="parTrans" cxnId="{47A03482-B1B8-4FFF-A9AA-0A49BE5D0925}">
      <dgm:prSet/>
      <dgm:spPr/>
      <dgm:t>
        <a:bodyPr/>
        <a:lstStyle/>
        <a:p>
          <a:endParaRPr lang="en-IN"/>
        </a:p>
      </dgm:t>
    </dgm:pt>
    <dgm:pt modelId="{17F7B8A7-6B9E-403F-AC61-416F643A73FA}" type="sibTrans" cxnId="{47A03482-B1B8-4FFF-A9AA-0A49BE5D0925}">
      <dgm:prSet/>
      <dgm:spPr/>
      <dgm:t>
        <a:bodyPr/>
        <a:lstStyle/>
        <a:p>
          <a:endParaRPr lang="en-IN"/>
        </a:p>
      </dgm:t>
    </dgm:pt>
    <dgm:pt modelId="{C44BF6E5-1101-4ED0-AE0F-199FC48C51E0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Shorter canine similar to ours</a:t>
          </a:r>
          <a:endParaRPr lang="en-IN" sz="2000" dirty="0">
            <a:solidFill>
              <a:schemeClr val="tx1"/>
            </a:solidFill>
          </a:endParaRPr>
        </a:p>
      </dgm:t>
    </dgm:pt>
    <dgm:pt modelId="{50DD7844-93DB-41B4-BFDE-FD64895767D6}" type="parTrans" cxnId="{0001CC29-199E-4193-B0E6-2A3EF9CE2106}">
      <dgm:prSet/>
      <dgm:spPr/>
      <dgm:t>
        <a:bodyPr/>
        <a:lstStyle/>
        <a:p>
          <a:endParaRPr lang="en-IN"/>
        </a:p>
      </dgm:t>
    </dgm:pt>
    <dgm:pt modelId="{E7732E23-B458-44FB-AF6B-217F89967CB9}" type="sibTrans" cxnId="{0001CC29-199E-4193-B0E6-2A3EF9CE2106}">
      <dgm:prSet/>
      <dgm:spPr/>
      <dgm:t>
        <a:bodyPr/>
        <a:lstStyle/>
        <a:p>
          <a:endParaRPr lang="en-IN"/>
        </a:p>
      </dgm:t>
    </dgm:pt>
    <dgm:pt modelId="{8EC4A68F-6349-4076-94B8-9AAAA470BC87}">
      <dgm:prSet phldrT="[Text]" custT="1"/>
      <dgm:spPr/>
      <dgm:t>
        <a:bodyPr/>
        <a:lstStyle/>
        <a:p>
          <a:endParaRPr lang="en-IN" sz="2000" dirty="0">
            <a:solidFill>
              <a:schemeClr val="tx1"/>
            </a:solidFill>
          </a:endParaRPr>
        </a:p>
      </dgm:t>
    </dgm:pt>
    <dgm:pt modelId="{926AF8F4-70C9-4D58-A9E7-7ABCB6737172}" type="parTrans" cxnId="{B3B6A0EC-318D-44B0-926E-B1DEA0ADBF1E}">
      <dgm:prSet/>
      <dgm:spPr/>
      <dgm:t>
        <a:bodyPr/>
        <a:lstStyle/>
        <a:p>
          <a:endParaRPr lang="en-IN"/>
        </a:p>
      </dgm:t>
    </dgm:pt>
    <dgm:pt modelId="{3283748D-D4DA-45F9-800E-044C7048AAD3}" type="sibTrans" cxnId="{B3B6A0EC-318D-44B0-926E-B1DEA0ADBF1E}">
      <dgm:prSet/>
      <dgm:spPr/>
      <dgm:t>
        <a:bodyPr/>
        <a:lstStyle/>
        <a:p>
          <a:endParaRPr lang="en-IN"/>
        </a:p>
      </dgm:t>
    </dgm:pt>
    <dgm:pt modelId="{CA72F904-041C-4BDE-9F26-78778C2A7A22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</a:rPr>
            <a:t>Face is vertical</a:t>
          </a:r>
          <a:endParaRPr lang="en-IN" sz="2000" dirty="0">
            <a:solidFill>
              <a:schemeClr val="tx1"/>
            </a:solidFill>
          </a:endParaRPr>
        </a:p>
      </dgm:t>
    </dgm:pt>
    <dgm:pt modelId="{F0191849-8905-4E01-9B52-A9EB8AB70E45}" type="parTrans" cxnId="{2A04A17E-BAF5-4191-9321-538D9AFB09C0}">
      <dgm:prSet/>
      <dgm:spPr/>
      <dgm:t>
        <a:bodyPr/>
        <a:lstStyle/>
        <a:p>
          <a:endParaRPr lang="en-IN"/>
        </a:p>
      </dgm:t>
    </dgm:pt>
    <dgm:pt modelId="{4DD345E8-9F3E-4B21-885E-FAFD8A94C83E}" type="sibTrans" cxnId="{2A04A17E-BAF5-4191-9321-538D9AFB09C0}">
      <dgm:prSet/>
      <dgm:spPr/>
      <dgm:t>
        <a:bodyPr/>
        <a:lstStyle/>
        <a:p>
          <a:endParaRPr lang="en-IN"/>
        </a:p>
      </dgm:t>
    </dgm:pt>
    <dgm:pt modelId="{322CBD6A-7F4F-4F20-BD6E-1579415B3206}" type="pres">
      <dgm:prSet presAssocID="{BDF281ED-E84B-4E35-BCD8-444E57758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36F00B-6325-4BE0-B68E-0F30C584AA24}" type="pres">
      <dgm:prSet presAssocID="{A70223CA-4016-4608-9491-1A9361CCD841}" presName="composite" presStyleCnt="0"/>
      <dgm:spPr/>
    </dgm:pt>
    <dgm:pt modelId="{3BF4BDCA-55EE-435C-93F7-76EDEBBE70FE}" type="pres">
      <dgm:prSet presAssocID="{A70223CA-4016-4608-9491-1A9361CCD841}" presName="imagSh" presStyleLbl="bgImgPlace1" presStyleIdx="0" presStyleCnt="3"/>
      <dgm:spPr/>
      <dgm:t>
        <a:bodyPr/>
        <a:lstStyle/>
        <a:p>
          <a:endParaRPr lang="en-IN"/>
        </a:p>
      </dgm:t>
    </dgm:pt>
    <dgm:pt modelId="{6A36F49B-E7CF-4A6C-BECA-901FCA24EF26}" type="pres">
      <dgm:prSet presAssocID="{A70223CA-4016-4608-9491-1A9361CCD841}" presName="txNode" presStyleLbl="node1" presStyleIdx="0" presStyleCnt="3" custScaleX="120140" custScaleY="176892" custLinFactNeighborX="-2570" custLinFactNeighborY="681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0AC36F-85D2-4B99-96C0-4D8D906B416D}" type="pres">
      <dgm:prSet presAssocID="{32D14695-1BB3-408C-B80E-C896F01598E7}" presName="sibTrans" presStyleLbl="sibTrans2D1" presStyleIdx="0" presStyleCnt="2" custLinFactY="-38083" custLinFactNeighborX="100" custLinFactNeighborY="-100000"/>
      <dgm:spPr/>
      <dgm:t>
        <a:bodyPr/>
        <a:lstStyle/>
        <a:p>
          <a:endParaRPr lang="en-IN"/>
        </a:p>
      </dgm:t>
    </dgm:pt>
    <dgm:pt modelId="{B6091975-843F-41A9-AA98-EB3D827BA748}" type="pres">
      <dgm:prSet presAssocID="{32D14695-1BB3-408C-B80E-C896F01598E7}" presName="connTx" presStyleLbl="sibTrans2D1" presStyleIdx="0" presStyleCnt="2"/>
      <dgm:spPr/>
      <dgm:t>
        <a:bodyPr/>
        <a:lstStyle/>
        <a:p>
          <a:endParaRPr lang="en-IN"/>
        </a:p>
      </dgm:t>
    </dgm:pt>
    <dgm:pt modelId="{5045062B-E265-40F1-A313-5E596AA40812}" type="pres">
      <dgm:prSet presAssocID="{9D73F456-879F-4994-AD0F-3A0B25003303}" presName="composite" presStyleCnt="0"/>
      <dgm:spPr/>
    </dgm:pt>
    <dgm:pt modelId="{8B584D87-0814-4E78-88B4-66AA819B76E5}" type="pres">
      <dgm:prSet presAssocID="{9D73F456-879F-4994-AD0F-3A0B25003303}" presName="imagSh" presStyleLbl="bgImgPlace1" presStyleIdx="1" presStyleCnt="3"/>
      <dgm:spPr/>
    </dgm:pt>
    <dgm:pt modelId="{1D76E3EC-0FC1-493F-8C42-1A600C92B1EE}" type="pres">
      <dgm:prSet presAssocID="{9D73F456-879F-4994-AD0F-3A0B25003303}" presName="txNode" presStyleLbl="node1" presStyleIdx="1" presStyleCnt="3" custScaleX="136372" custScaleY="156914" custLinFactNeighborX="-7427" custLinFactNeighborY="538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FB2FC4-D5B7-4A74-B3B9-986FBAC83D6A}" type="pres">
      <dgm:prSet presAssocID="{8132915D-D5C2-4EC3-8633-5252EA0E91F0}" presName="sibTrans" presStyleLbl="sibTrans2D1" presStyleIdx="1" presStyleCnt="2" custLinFactY="-70006" custLinFactNeighborX="24966" custLinFactNeighborY="-100000"/>
      <dgm:spPr/>
      <dgm:t>
        <a:bodyPr/>
        <a:lstStyle/>
        <a:p>
          <a:endParaRPr lang="en-IN"/>
        </a:p>
      </dgm:t>
    </dgm:pt>
    <dgm:pt modelId="{AC8EA346-2530-4C1F-9C66-E05DBD8D8D46}" type="pres">
      <dgm:prSet presAssocID="{8132915D-D5C2-4EC3-8633-5252EA0E91F0}" presName="connTx" presStyleLbl="sibTrans2D1" presStyleIdx="1" presStyleCnt="2"/>
      <dgm:spPr/>
      <dgm:t>
        <a:bodyPr/>
        <a:lstStyle/>
        <a:p>
          <a:endParaRPr lang="en-IN"/>
        </a:p>
      </dgm:t>
    </dgm:pt>
    <dgm:pt modelId="{3DB9282D-8CBA-41F0-9156-D2DFDD2A9960}" type="pres">
      <dgm:prSet presAssocID="{D038D560-1DBA-4D89-822D-175D083830CC}" presName="composite" presStyleCnt="0"/>
      <dgm:spPr/>
    </dgm:pt>
    <dgm:pt modelId="{D097E03B-4505-426B-9433-2DA5F2897674}" type="pres">
      <dgm:prSet presAssocID="{D038D560-1DBA-4D89-822D-175D083830CC}" presName="imagSh" presStyleLbl="bgImgPlace1" presStyleIdx="2" presStyleCnt="3" custLinFactNeighborX="-8990" custLinFactNeighborY="3117"/>
      <dgm:spPr/>
      <dgm:t>
        <a:bodyPr/>
        <a:lstStyle/>
        <a:p>
          <a:endParaRPr lang="en-IN"/>
        </a:p>
      </dgm:t>
    </dgm:pt>
    <dgm:pt modelId="{428EEF94-71B5-4FDC-9DFD-768D27D71556}" type="pres">
      <dgm:prSet presAssocID="{D038D560-1DBA-4D89-822D-175D083830CC}" presName="txNode" presStyleLbl="node1" presStyleIdx="2" presStyleCnt="3" custScaleX="149205" custScaleY="124950" custLinFactNeighborX="-3232" custLinFactNeighborY="3378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FA1338-2DFE-4E54-8728-5ACC90AE206E}" type="presOf" srcId="{A8D09609-2F76-4A95-966D-C5F004334CC1}" destId="{1D76E3EC-0FC1-493F-8C42-1A600C92B1EE}" srcOrd="0" destOrd="4" presId="urn:microsoft.com/office/officeart/2005/8/layout/hProcess10"/>
    <dgm:cxn modelId="{491F2885-A735-4D2D-86D7-ED128A12DC31}" type="presOf" srcId="{8132915D-D5C2-4EC3-8633-5252EA0E91F0}" destId="{AC8EA346-2530-4C1F-9C66-E05DBD8D8D46}" srcOrd="1" destOrd="0" presId="urn:microsoft.com/office/officeart/2005/8/layout/hProcess10"/>
    <dgm:cxn modelId="{99B63DAC-286D-40AC-AD73-E3488A50EB11}" type="presOf" srcId="{683BF6D9-84AE-489F-9CF2-38AE8657508E}" destId="{6A36F49B-E7CF-4A6C-BECA-901FCA24EF26}" srcOrd="0" destOrd="3" presId="urn:microsoft.com/office/officeart/2005/8/layout/hProcess10"/>
    <dgm:cxn modelId="{BCA796FE-42A7-415B-B5EE-4AAAC3FF52BD}" type="presOf" srcId="{9D73F456-879F-4994-AD0F-3A0B25003303}" destId="{1D76E3EC-0FC1-493F-8C42-1A600C92B1EE}" srcOrd="0" destOrd="0" presId="urn:microsoft.com/office/officeart/2005/8/layout/hProcess10"/>
    <dgm:cxn modelId="{97EB85E5-8356-40CC-BF9B-F9FFAA04FE75}" type="presOf" srcId="{40EA83F3-39CB-4C07-9E49-21C8121BCEF0}" destId="{428EEF94-71B5-4FDC-9DFD-768D27D71556}" srcOrd="0" destOrd="5" presId="urn:microsoft.com/office/officeart/2005/8/layout/hProcess10"/>
    <dgm:cxn modelId="{E4F0C1C5-4BC1-4A4D-84DE-B884550FE3C8}" type="presOf" srcId="{BDF281ED-E84B-4E35-BCD8-444E577585C9}" destId="{322CBD6A-7F4F-4F20-BD6E-1579415B3206}" srcOrd="0" destOrd="0" presId="urn:microsoft.com/office/officeart/2005/8/layout/hProcess10"/>
    <dgm:cxn modelId="{FFC550D4-2208-4334-9B72-E5CECD7996BE}" type="presOf" srcId="{32D14695-1BB3-408C-B80E-C896F01598E7}" destId="{B6091975-843F-41A9-AA98-EB3D827BA748}" srcOrd="1" destOrd="0" presId="urn:microsoft.com/office/officeart/2005/8/layout/hProcess10"/>
    <dgm:cxn modelId="{47A03482-B1B8-4FFF-A9AA-0A49BE5D0925}" srcId="{D038D560-1DBA-4D89-822D-175D083830CC}" destId="{40EA83F3-39CB-4C07-9E49-21C8121BCEF0}" srcOrd="4" destOrd="0" parTransId="{587D4060-5543-4C0D-8F7F-64E2CD11B2FF}" sibTransId="{17F7B8A7-6B9E-403F-AC61-416F643A73FA}"/>
    <dgm:cxn modelId="{6556B299-38B6-4898-85FE-480DA4C67A72}" type="presOf" srcId="{8132915D-D5C2-4EC3-8633-5252EA0E91F0}" destId="{EAFB2FC4-D5B7-4A74-B3B9-986FBAC83D6A}" srcOrd="0" destOrd="0" presId="urn:microsoft.com/office/officeart/2005/8/layout/hProcess10"/>
    <dgm:cxn modelId="{318AF278-74C7-4971-81B9-168C483FCCF3}" srcId="{9D73F456-879F-4994-AD0F-3A0B25003303}" destId="{546E7D78-6D3B-4AF8-8438-D0874DC0826B}" srcOrd="1" destOrd="0" parTransId="{3D56402F-D4DC-498D-933C-9D38FC53C9FA}" sibTransId="{31B46984-DADD-40E5-ADE9-E49BAF062B72}"/>
    <dgm:cxn modelId="{054200A0-2D30-4BD7-A233-89F18B5AD546}" srcId="{A70223CA-4016-4608-9491-1A9361CCD841}" destId="{E900A3D1-4B50-404D-8185-F81BCC31C794}" srcOrd="0" destOrd="0" parTransId="{72A3D9F3-E496-469A-BE82-71C0BAC7C8AF}" sibTransId="{C69272F4-1B06-40ED-B1CE-29D0B871336D}"/>
    <dgm:cxn modelId="{B3B6A0EC-318D-44B0-926E-B1DEA0ADBF1E}" srcId="{D038D560-1DBA-4D89-822D-175D083830CC}" destId="{8EC4A68F-6349-4076-94B8-9AAAA470BC87}" srcOrd="3" destOrd="0" parTransId="{926AF8F4-70C9-4D58-A9E7-7ABCB6737172}" sibTransId="{3283748D-D4DA-45F9-800E-044C7048AAD3}"/>
    <dgm:cxn modelId="{0001CC29-199E-4193-B0E6-2A3EF9CE2106}" srcId="{D038D560-1DBA-4D89-822D-175D083830CC}" destId="{C44BF6E5-1101-4ED0-AE0F-199FC48C51E0}" srcOrd="1" destOrd="0" parTransId="{50DD7844-93DB-41B4-BFDE-FD64895767D6}" sibTransId="{E7732E23-B458-44FB-AF6B-217F89967CB9}"/>
    <dgm:cxn modelId="{5A72C5FD-598C-4F4B-815C-A349269FFA6F}" srcId="{9D73F456-879F-4994-AD0F-3A0B25003303}" destId="{0CB2F90B-9608-444C-B470-1AC80221E581}" srcOrd="0" destOrd="0" parTransId="{95E07B5C-41B3-4D50-965B-519CCCB2B5AF}" sibTransId="{AC6F962B-B1D4-402F-8103-39F88FE368F7}"/>
    <dgm:cxn modelId="{BF603A8F-AE55-4B08-9232-20F238E7921D}" type="presOf" srcId="{546E7D78-6D3B-4AF8-8438-D0874DC0826B}" destId="{1D76E3EC-0FC1-493F-8C42-1A600C92B1EE}" srcOrd="0" destOrd="2" presId="urn:microsoft.com/office/officeart/2005/8/layout/hProcess10"/>
    <dgm:cxn modelId="{4552617C-AD19-4187-82EC-F1C55BED85A5}" type="presOf" srcId="{32D14695-1BB3-408C-B80E-C896F01598E7}" destId="{360AC36F-85D2-4B99-96C0-4D8D906B416D}" srcOrd="0" destOrd="0" presId="urn:microsoft.com/office/officeart/2005/8/layout/hProcess10"/>
    <dgm:cxn modelId="{5889E11B-0CD7-4BE9-A064-FE3C8FEBB5FE}" srcId="{BDF281ED-E84B-4E35-BCD8-444E577585C9}" destId="{9D73F456-879F-4994-AD0F-3A0B25003303}" srcOrd="1" destOrd="0" parTransId="{E972388A-CE93-40B5-9EEF-D8B8718943A6}" sibTransId="{8132915D-D5C2-4EC3-8633-5252EA0E91F0}"/>
    <dgm:cxn modelId="{F218B6AD-CDB2-479F-A669-54DCD5A07C4B}" type="presOf" srcId="{E900A3D1-4B50-404D-8185-F81BCC31C794}" destId="{6A36F49B-E7CF-4A6C-BECA-901FCA24EF26}" srcOrd="0" destOrd="1" presId="urn:microsoft.com/office/officeart/2005/8/layout/hProcess10"/>
    <dgm:cxn modelId="{22BB064C-FD13-490F-BC8E-4C543C188DD9}" srcId="{A70223CA-4016-4608-9491-1A9361CCD841}" destId="{DF587E01-E8E8-4AA1-A993-C1A3E9AC7DAC}" srcOrd="1" destOrd="0" parTransId="{330FEEE4-A5F0-4061-854E-7448226F8A76}" sibTransId="{F0E58A2A-CF03-4A1B-9EDB-DF69212770FF}"/>
    <dgm:cxn modelId="{D8F561CC-1760-493B-B20A-B39B210350CF}" type="presOf" srcId="{CC798209-5BBF-40FB-889C-930A40A24891}" destId="{428EEF94-71B5-4FDC-9DFD-768D27D71556}" srcOrd="0" destOrd="1" presId="urn:microsoft.com/office/officeart/2005/8/layout/hProcess10"/>
    <dgm:cxn modelId="{CEA74AA2-2592-4706-BC5F-02BBD7F7A81D}" type="presOf" srcId="{CA72F904-041C-4BDE-9F26-78778C2A7A22}" destId="{428EEF94-71B5-4FDC-9DFD-768D27D71556}" srcOrd="0" destOrd="3" presId="urn:microsoft.com/office/officeart/2005/8/layout/hProcess10"/>
    <dgm:cxn modelId="{03F6901F-7A01-4283-BC2A-5C209E7DEAD3}" type="presOf" srcId="{DF587E01-E8E8-4AA1-A993-C1A3E9AC7DAC}" destId="{6A36F49B-E7CF-4A6C-BECA-901FCA24EF26}" srcOrd="0" destOrd="2" presId="urn:microsoft.com/office/officeart/2005/8/layout/hProcess10"/>
    <dgm:cxn modelId="{7AAEDC11-F610-444F-B397-A12EE753C2B8}" srcId="{D038D560-1DBA-4D89-822D-175D083830CC}" destId="{BF1C1599-4B6F-4F4E-B7F7-0E8C914C20F6}" srcOrd="5" destOrd="0" parTransId="{132E20AF-07F8-4698-80EE-D0483EA93E29}" sibTransId="{7CD946DE-9447-4B0B-83AB-6EBE301001BF}"/>
    <dgm:cxn modelId="{EE601B7A-4EBA-43F4-970A-82BC042BB7FD}" type="presOf" srcId="{0CB2F90B-9608-444C-B470-1AC80221E581}" destId="{1D76E3EC-0FC1-493F-8C42-1A600C92B1EE}" srcOrd="0" destOrd="1" presId="urn:microsoft.com/office/officeart/2005/8/layout/hProcess10"/>
    <dgm:cxn modelId="{F857F4FA-BB3C-4BBB-B6CC-0AD35EE96C5F}" srcId="{9D73F456-879F-4994-AD0F-3A0B25003303}" destId="{927F0FBA-1F00-4D62-95D6-E0D081D71495}" srcOrd="2" destOrd="0" parTransId="{9433F6B7-DBDC-433E-A579-8F376521C3BE}" sibTransId="{369BCC53-BDF0-4FBC-9B90-9C5B2867A924}"/>
    <dgm:cxn modelId="{4B667BFA-3477-4975-AB7F-B14B1F2605C2}" type="presOf" srcId="{BF1C1599-4B6F-4F4E-B7F7-0E8C914C20F6}" destId="{428EEF94-71B5-4FDC-9DFD-768D27D71556}" srcOrd="0" destOrd="6" presId="urn:microsoft.com/office/officeart/2005/8/layout/hProcess10"/>
    <dgm:cxn modelId="{D6D9E589-F06F-45FD-AF8A-E78E8E5A10D1}" type="presOf" srcId="{D038D560-1DBA-4D89-822D-175D083830CC}" destId="{428EEF94-71B5-4FDC-9DFD-768D27D71556}" srcOrd="0" destOrd="0" presId="urn:microsoft.com/office/officeart/2005/8/layout/hProcess10"/>
    <dgm:cxn modelId="{F0707544-AF6F-41B3-BC0E-590D99167B3C}" type="presOf" srcId="{927F0FBA-1F00-4D62-95D6-E0D081D71495}" destId="{1D76E3EC-0FC1-493F-8C42-1A600C92B1EE}" srcOrd="0" destOrd="3" presId="urn:microsoft.com/office/officeart/2005/8/layout/hProcess10"/>
    <dgm:cxn modelId="{DCDEEEAA-63F0-4958-AA48-24678386BC25}" srcId="{D038D560-1DBA-4D89-822D-175D083830CC}" destId="{CC798209-5BBF-40FB-889C-930A40A24891}" srcOrd="0" destOrd="0" parTransId="{392ED329-B378-42E9-8859-13EABEF3B0CB}" sibTransId="{2BC3DFF5-C0D1-4EF8-95DD-12F39BB84A44}"/>
    <dgm:cxn modelId="{0D7876B2-1C16-437C-9780-54238E16D80E}" srcId="{BDF281ED-E84B-4E35-BCD8-444E577585C9}" destId="{A70223CA-4016-4608-9491-1A9361CCD841}" srcOrd="0" destOrd="0" parTransId="{B36A40C0-0628-4187-B9DB-E3147FE9E5A2}" sibTransId="{32D14695-1BB3-408C-B80E-C896F01598E7}"/>
    <dgm:cxn modelId="{0794F326-B0B7-45D3-9A0C-0A1D7843360F}" srcId="{BDF281ED-E84B-4E35-BCD8-444E577585C9}" destId="{D038D560-1DBA-4D89-822D-175D083830CC}" srcOrd="2" destOrd="0" parTransId="{D46A456E-A25B-4EB1-88E5-980CAE708813}" sibTransId="{19F84FC0-8F55-46A8-96A2-3747706A87F4}"/>
    <dgm:cxn modelId="{2A04A17E-BAF5-4191-9321-538D9AFB09C0}" srcId="{D038D560-1DBA-4D89-822D-175D083830CC}" destId="{CA72F904-041C-4BDE-9F26-78778C2A7A22}" srcOrd="2" destOrd="0" parTransId="{F0191849-8905-4E01-9B52-A9EB8AB70E45}" sibTransId="{4DD345E8-9F3E-4B21-885E-FAFD8A94C83E}"/>
    <dgm:cxn modelId="{96385AAE-87AE-4EA1-BEF1-BF7A6FF768F2}" type="presOf" srcId="{A70223CA-4016-4608-9491-1A9361CCD841}" destId="{6A36F49B-E7CF-4A6C-BECA-901FCA24EF26}" srcOrd="0" destOrd="0" presId="urn:microsoft.com/office/officeart/2005/8/layout/hProcess10"/>
    <dgm:cxn modelId="{59DF2489-F69D-4141-A82B-9375DC1AAB49}" srcId="{A70223CA-4016-4608-9491-1A9361CCD841}" destId="{683BF6D9-84AE-489F-9CF2-38AE8657508E}" srcOrd="2" destOrd="0" parTransId="{63640622-AC80-4264-8C39-AF662B7ADF03}" sibTransId="{F75AA812-0F8C-4C9F-98AA-79C3836A6EED}"/>
    <dgm:cxn modelId="{8D036E42-D30C-453C-BBE7-F475121CF63A}" type="presOf" srcId="{C44BF6E5-1101-4ED0-AE0F-199FC48C51E0}" destId="{428EEF94-71B5-4FDC-9DFD-768D27D71556}" srcOrd="0" destOrd="2" presId="urn:microsoft.com/office/officeart/2005/8/layout/hProcess10"/>
    <dgm:cxn modelId="{9EE204CE-42F0-43A0-9CBE-8B82A94A1BF7}" type="presOf" srcId="{8EC4A68F-6349-4076-94B8-9AAAA470BC87}" destId="{428EEF94-71B5-4FDC-9DFD-768D27D71556}" srcOrd="0" destOrd="4" presId="urn:microsoft.com/office/officeart/2005/8/layout/hProcess10"/>
    <dgm:cxn modelId="{9CF66D51-E060-4546-B0A3-43279718E37B}" srcId="{9D73F456-879F-4994-AD0F-3A0B25003303}" destId="{A8D09609-2F76-4A95-966D-C5F004334CC1}" srcOrd="3" destOrd="0" parTransId="{3F203F0C-E340-488A-A7D9-C73918BF5909}" sibTransId="{FC830F1C-EBF4-4B56-B034-846DA0964D0D}"/>
    <dgm:cxn modelId="{18A2C9FA-AA06-4AE2-ABFD-6FE8C1ED8603}" type="presParOf" srcId="{322CBD6A-7F4F-4F20-BD6E-1579415B3206}" destId="{0036F00B-6325-4BE0-B68E-0F30C584AA24}" srcOrd="0" destOrd="0" presId="urn:microsoft.com/office/officeart/2005/8/layout/hProcess10"/>
    <dgm:cxn modelId="{389705C3-A187-4A38-9E9A-725E42F832ED}" type="presParOf" srcId="{0036F00B-6325-4BE0-B68E-0F30C584AA24}" destId="{3BF4BDCA-55EE-435C-93F7-76EDEBBE70FE}" srcOrd="0" destOrd="0" presId="urn:microsoft.com/office/officeart/2005/8/layout/hProcess10"/>
    <dgm:cxn modelId="{C330AC63-1227-4C9C-9D82-327E9FB9F72A}" type="presParOf" srcId="{0036F00B-6325-4BE0-B68E-0F30C584AA24}" destId="{6A36F49B-E7CF-4A6C-BECA-901FCA24EF26}" srcOrd="1" destOrd="0" presId="urn:microsoft.com/office/officeart/2005/8/layout/hProcess10"/>
    <dgm:cxn modelId="{B6AC6461-92B3-4093-8A02-2357B805757E}" type="presParOf" srcId="{322CBD6A-7F4F-4F20-BD6E-1579415B3206}" destId="{360AC36F-85D2-4B99-96C0-4D8D906B416D}" srcOrd="1" destOrd="0" presId="urn:microsoft.com/office/officeart/2005/8/layout/hProcess10"/>
    <dgm:cxn modelId="{0280FA50-B9FF-4C0E-AF53-515175F66B5F}" type="presParOf" srcId="{360AC36F-85D2-4B99-96C0-4D8D906B416D}" destId="{B6091975-843F-41A9-AA98-EB3D827BA748}" srcOrd="0" destOrd="0" presId="urn:microsoft.com/office/officeart/2005/8/layout/hProcess10"/>
    <dgm:cxn modelId="{8F864170-5ED1-480C-AFA5-53A7618F5338}" type="presParOf" srcId="{322CBD6A-7F4F-4F20-BD6E-1579415B3206}" destId="{5045062B-E265-40F1-A313-5E596AA40812}" srcOrd="2" destOrd="0" presId="urn:microsoft.com/office/officeart/2005/8/layout/hProcess10"/>
    <dgm:cxn modelId="{F902081B-60DA-4A07-A9F8-96492D276150}" type="presParOf" srcId="{5045062B-E265-40F1-A313-5E596AA40812}" destId="{8B584D87-0814-4E78-88B4-66AA819B76E5}" srcOrd="0" destOrd="0" presId="urn:microsoft.com/office/officeart/2005/8/layout/hProcess10"/>
    <dgm:cxn modelId="{C35C2A53-31EB-4CD2-9C1C-EEE667FE437A}" type="presParOf" srcId="{5045062B-E265-40F1-A313-5E596AA40812}" destId="{1D76E3EC-0FC1-493F-8C42-1A600C92B1EE}" srcOrd="1" destOrd="0" presId="urn:microsoft.com/office/officeart/2005/8/layout/hProcess10"/>
    <dgm:cxn modelId="{755529E2-4699-4EC5-9BBD-604075B3A80D}" type="presParOf" srcId="{322CBD6A-7F4F-4F20-BD6E-1579415B3206}" destId="{EAFB2FC4-D5B7-4A74-B3B9-986FBAC83D6A}" srcOrd="3" destOrd="0" presId="urn:microsoft.com/office/officeart/2005/8/layout/hProcess10"/>
    <dgm:cxn modelId="{6793714D-F40D-44B3-8AC4-55E9219530AB}" type="presParOf" srcId="{EAFB2FC4-D5B7-4A74-B3B9-986FBAC83D6A}" destId="{AC8EA346-2530-4C1F-9C66-E05DBD8D8D46}" srcOrd="0" destOrd="0" presId="urn:microsoft.com/office/officeart/2005/8/layout/hProcess10"/>
    <dgm:cxn modelId="{2C72529F-A3D7-4E70-B9E7-06450AD5F9D6}" type="presParOf" srcId="{322CBD6A-7F4F-4F20-BD6E-1579415B3206}" destId="{3DB9282D-8CBA-41F0-9156-D2DFDD2A9960}" srcOrd="4" destOrd="0" presId="urn:microsoft.com/office/officeart/2005/8/layout/hProcess10"/>
    <dgm:cxn modelId="{28325755-C8E0-40F6-B9CB-F72F745DE350}" type="presParOf" srcId="{3DB9282D-8CBA-41F0-9156-D2DFDD2A9960}" destId="{D097E03B-4505-426B-9433-2DA5F2897674}" srcOrd="0" destOrd="0" presId="urn:microsoft.com/office/officeart/2005/8/layout/hProcess10"/>
    <dgm:cxn modelId="{712654A1-1462-49BA-BFC9-1BA173A58483}" type="presParOf" srcId="{3DB9282D-8CBA-41F0-9156-D2DFDD2A9960}" destId="{428EEF94-71B5-4FDC-9DFD-768D27D7155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BDCA-55EE-435C-93F7-76EDEBBE70FE}">
      <dsp:nvSpPr>
        <dsp:cNvPr id="0" name=""/>
        <dsp:cNvSpPr/>
      </dsp:nvSpPr>
      <dsp:spPr>
        <a:xfrm>
          <a:off x="428" y="1007641"/>
          <a:ext cx="1482761" cy="148276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6F49B-E7CF-4A6C-BECA-901FCA24EF26}">
      <dsp:nvSpPr>
        <dsp:cNvPr id="0" name=""/>
        <dsp:cNvSpPr/>
      </dsp:nvSpPr>
      <dsp:spPr>
        <a:xfrm>
          <a:off x="54386" y="2334876"/>
          <a:ext cx="1781389" cy="2622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7 million </a:t>
          </a:r>
          <a:endParaRPr lang="en-IN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Long jaws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Long pointed canine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Teeth arranged in rows</a:t>
          </a:r>
          <a:endParaRPr lang="en-IN" sz="2000" kern="1200" dirty="0">
            <a:solidFill>
              <a:schemeClr val="tx1"/>
            </a:solidFill>
          </a:endParaRPr>
        </a:p>
      </dsp:txBody>
      <dsp:txXfrm>
        <a:off x="106561" y="2387051"/>
        <a:ext cx="1677039" cy="2518536"/>
      </dsp:txXfrm>
    </dsp:sp>
    <dsp:sp modelId="{360AC36F-85D2-4B99-96C0-4D8D906B416D}">
      <dsp:nvSpPr>
        <dsp:cNvPr id="0" name=""/>
        <dsp:cNvSpPr/>
      </dsp:nvSpPr>
      <dsp:spPr>
        <a:xfrm rot="102775">
          <a:off x="1831228" y="1116677"/>
          <a:ext cx="347924" cy="356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kern="1200"/>
        </a:p>
      </dsp:txBody>
      <dsp:txXfrm>
        <a:off x="1831251" y="1186374"/>
        <a:ext cx="243547" cy="213772"/>
      </dsp:txXfrm>
    </dsp:sp>
    <dsp:sp modelId="{8B584D87-0814-4E78-88B4-66AA819B76E5}">
      <dsp:nvSpPr>
        <dsp:cNvPr id="0" name=""/>
        <dsp:cNvSpPr/>
      </dsp:nvSpPr>
      <dsp:spPr>
        <a:xfrm>
          <a:off x="2476815" y="1081697"/>
          <a:ext cx="1482761" cy="148276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6E3EC-0FC1-493F-8C42-1A600C92B1EE}">
      <dsp:nvSpPr>
        <dsp:cNvPr id="0" name=""/>
        <dsp:cNvSpPr/>
      </dsp:nvSpPr>
      <dsp:spPr>
        <a:xfrm>
          <a:off x="2338415" y="2348598"/>
          <a:ext cx="2022071" cy="2326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5.5 million </a:t>
          </a:r>
          <a:endParaRPr lang="en-IN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Shorter jaws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Shorter canine 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Teeth wider posteriorly than anteriorly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</dsp:txBody>
      <dsp:txXfrm>
        <a:off x="2397639" y="2407822"/>
        <a:ext cx="1903623" cy="2208212"/>
      </dsp:txXfrm>
    </dsp:sp>
    <dsp:sp modelId="{EAFB2FC4-D5B7-4A74-B3B9-986FBAC83D6A}">
      <dsp:nvSpPr>
        <dsp:cNvPr id="0" name=""/>
        <dsp:cNvSpPr/>
      </dsp:nvSpPr>
      <dsp:spPr>
        <a:xfrm rot="220996">
          <a:off x="4429919" y="1123309"/>
          <a:ext cx="377311" cy="356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kern="1200"/>
        </a:p>
      </dsp:txBody>
      <dsp:txXfrm>
        <a:off x="4430029" y="1191133"/>
        <a:ext cx="270425" cy="213772"/>
      </dsp:txXfrm>
    </dsp:sp>
    <dsp:sp modelId="{D097E03B-4505-426B-9433-2DA5F2897674}">
      <dsp:nvSpPr>
        <dsp:cNvPr id="0" name=""/>
        <dsp:cNvSpPr/>
      </dsp:nvSpPr>
      <dsp:spPr>
        <a:xfrm>
          <a:off x="5035383" y="1246402"/>
          <a:ext cx="1482761" cy="148276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EEF94-71B5-4FDC-9DFD-768D27D71556}">
      <dsp:nvSpPr>
        <dsp:cNvPr id="0" name=""/>
        <dsp:cNvSpPr/>
      </dsp:nvSpPr>
      <dsp:spPr>
        <a:xfrm>
          <a:off x="4997344" y="2405759"/>
          <a:ext cx="2212354" cy="1852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1.8 million</a:t>
          </a:r>
          <a:endParaRPr lang="en-IN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Shorter jaws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Shorter canine similar to ours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schemeClr val="tx1"/>
              </a:solidFill>
            </a:rPr>
            <a:t>Face is vertical</a:t>
          </a: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/>
        </a:p>
      </dsp:txBody>
      <dsp:txXfrm>
        <a:off x="5051608" y="2460023"/>
        <a:ext cx="2103826" cy="174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8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4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47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95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1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09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02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2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8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276E-F7E4-49A0-83C5-AEE63A43B8A0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9DE5-E916-447C-8E98-6A4D162C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6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811" y="559776"/>
            <a:ext cx="10515600" cy="186690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accent5"/>
                </a:solidFill>
              </a:rPr>
              <a:t>COMPARATIVE STOMATOLOGY OF ANCIENT &amp; MODERN ERA</a:t>
            </a:r>
            <a:endParaRPr lang="en-IN" b="1" dirty="0">
              <a:solidFill>
                <a:schemeClr val="accent5"/>
              </a:solidFill>
            </a:endParaRPr>
          </a:p>
        </p:txBody>
      </p:sp>
      <p:pic>
        <p:nvPicPr>
          <p:cNvPr id="1030" name="Picture 6" descr="Evolution Of Humans - History, Stages, Characteristics, FAQs - GeeksforGee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/>
          <a:stretch/>
        </p:blipFill>
        <p:spPr bwMode="auto">
          <a:xfrm>
            <a:off x="1804638" y="2590800"/>
            <a:ext cx="857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45" y="494080"/>
            <a:ext cx="9513277" cy="66637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chemeClr val="accent5"/>
                </a:solidFill>
              </a:rPr>
              <a:t>TEMPOROMANDIBULAR     JOINT</a:t>
            </a:r>
            <a:endParaRPr lang="en-IN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6" y="1589214"/>
            <a:ext cx="6371492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Components of TMJ- </a:t>
            </a:r>
          </a:p>
          <a:p>
            <a:r>
              <a:rPr lang="en-IN" dirty="0" smtClean="0"/>
              <a:t>Articular </a:t>
            </a:r>
            <a:r>
              <a:rPr lang="en-IN" dirty="0"/>
              <a:t>tubercle</a:t>
            </a:r>
          </a:p>
          <a:p>
            <a:r>
              <a:rPr lang="en-IN" dirty="0" smtClean="0"/>
              <a:t>Anterior </a:t>
            </a:r>
            <a:r>
              <a:rPr lang="en-IN" dirty="0"/>
              <a:t>part of mandibular fossa </a:t>
            </a:r>
          </a:p>
          <a:p>
            <a:r>
              <a:rPr lang="en-IN" b="1" dirty="0" smtClean="0"/>
              <a:t> </a:t>
            </a:r>
            <a:r>
              <a:rPr lang="en-IN" dirty="0"/>
              <a:t>Posterior non-articular part formed by the </a:t>
            </a:r>
            <a:r>
              <a:rPr lang="en-IN" dirty="0" smtClean="0"/>
              <a:t>tympanic plate.</a:t>
            </a:r>
          </a:p>
          <a:p>
            <a:r>
              <a:rPr lang="en-IN" dirty="0" smtClean="0"/>
              <a:t>Ligaments – </a:t>
            </a:r>
          </a:p>
          <a:p>
            <a:pPr marL="514350" indent="-514350">
              <a:buAutoNum type="arabicPeriod"/>
            </a:pPr>
            <a:r>
              <a:rPr lang="en-IN" dirty="0" err="1" smtClean="0"/>
              <a:t>Temporomandibular</a:t>
            </a:r>
            <a:r>
              <a:rPr lang="en-IN" dirty="0" smtClean="0"/>
              <a:t>/ Lateral </a:t>
            </a:r>
            <a:r>
              <a:rPr lang="en-IN" dirty="0"/>
              <a:t>Ligament </a:t>
            </a:r>
            <a:endParaRPr lang="en-IN" dirty="0" smtClean="0"/>
          </a:p>
          <a:p>
            <a:pPr marL="514350" indent="-514350">
              <a:buAutoNum type="arabicPeriod"/>
            </a:pPr>
            <a:r>
              <a:rPr lang="en-IN" dirty="0" err="1" smtClean="0"/>
              <a:t>Sphenomandibular</a:t>
            </a:r>
            <a:r>
              <a:rPr lang="en-IN" dirty="0" smtClean="0"/>
              <a:t> ligament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68" y="1714617"/>
            <a:ext cx="4496680" cy="34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51" y="349522"/>
            <a:ext cx="10019596" cy="2967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Movements</a:t>
            </a:r>
          </a:p>
          <a:p>
            <a:r>
              <a:rPr lang="en-IN" dirty="0"/>
              <a:t>1 Depression (open mouth) </a:t>
            </a:r>
          </a:p>
          <a:p>
            <a:r>
              <a:rPr lang="en-IN" dirty="0"/>
              <a:t>2 Elevation (closed mouth)</a:t>
            </a:r>
          </a:p>
          <a:p>
            <a:r>
              <a:rPr lang="en-IN" dirty="0"/>
              <a:t>3 Protrusion (protraction of chin)</a:t>
            </a:r>
          </a:p>
          <a:p>
            <a:r>
              <a:rPr lang="en-IN" dirty="0"/>
              <a:t>4 </a:t>
            </a:r>
            <a:r>
              <a:rPr lang="en-IN" dirty="0" err="1"/>
              <a:t>Retrusion</a:t>
            </a:r>
            <a:r>
              <a:rPr lang="en-IN" dirty="0"/>
              <a:t> (retraction of chin)</a:t>
            </a:r>
          </a:p>
          <a:p>
            <a:r>
              <a:rPr lang="en-IN" dirty="0"/>
              <a:t>5 Lateral or side-to-side movements during </a:t>
            </a:r>
            <a:r>
              <a:rPr lang="en-IN" dirty="0" smtClean="0"/>
              <a:t>chewing or </a:t>
            </a:r>
            <a:r>
              <a:rPr lang="en-IN" dirty="0"/>
              <a:t>grinding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8" name="Picture 4" descr="Degree of mouth opening | Downloa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24" y="3710360"/>
            <a:ext cx="68008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410"/>
          <a:stretch/>
        </p:blipFill>
        <p:spPr>
          <a:xfrm>
            <a:off x="282539" y="731520"/>
            <a:ext cx="6804660" cy="4480560"/>
          </a:xfrm>
          <a:prstGeom prst="rect">
            <a:avLst/>
          </a:prstGeom>
        </p:spPr>
      </p:pic>
      <p:pic>
        <p:nvPicPr>
          <p:cNvPr id="2052" name="Picture 4" descr="Class 6 - History - On the Trail of the Earliest People | Questions and  Answers - 22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4"/>
          <a:stretch/>
        </p:blipFill>
        <p:spPr bwMode="auto">
          <a:xfrm>
            <a:off x="282539" y="5546511"/>
            <a:ext cx="6392905" cy="7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lit.in/thevoices/wp-content/uploads/2022/06/Ingredients-629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31520"/>
            <a:ext cx="3891562" cy="55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99" y="1188721"/>
            <a:ext cx="9225371" cy="5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781095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/>
              <a:t>Shorter jaw with smaller teeth - &gt;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66001"/>
              </p:ext>
            </p:extLst>
          </p:nvPr>
        </p:nvGraphicFramePr>
        <p:xfrm>
          <a:off x="171450" y="950118"/>
          <a:ext cx="7258050" cy="49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217480" y="2135407"/>
            <a:ext cx="274139" cy="408649"/>
            <a:chOff x="4683424" y="1760205"/>
            <a:chExt cx="274139" cy="408649"/>
          </a:xfrm>
        </p:grpSpPr>
        <p:sp>
          <p:nvSpPr>
            <p:cNvPr id="13" name="Right Arrow 12"/>
            <p:cNvSpPr/>
            <p:nvPr/>
          </p:nvSpPr>
          <p:spPr>
            <a:xfrm rot="73360">
              <a:off x="4683424" y="1760205"/>
              <a:ext cx="274139" cy="4086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 rot="73360">
              <a:off x="4683433" y="1841058"/>
              <a:ext cx="191897" cy="24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7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94373" y="2126763"/>
            <a:ext cx="274139" cy="408649"/>
            <a:chOff x="4683424" y="1760205"/>
            <a:chExt cx="274139" cy="408649"/>
          </a:xfrm>
        </p:grpSpPr>
        <p:sp>
          <p:nvSpPr>
            <p:cNvPr id="16" name="Right Arrow 15"/>
            <p:cNvSpPr/>
            <p:nvPr/>
          </p:nvSpPr>
          <p:spPr>
            <a:xfrm rot="73360">
              <a:off x="4683424" y="1760205"/>
              <a:ext cx="274139" cy="4086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 rot="73360">
              <a:off x="4683433" y="1841058"/>
              <a:ext cx="191897" cy="24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7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36737" y="3355583"/>
            <a:ext cx="3155244" cy="2621558"/>
            <a:chOff x="5499597" y="2169357"/>
            <a:chExt cx="2617874" cy="1700680"/>
          </a:xfrm>
        </p:grpSpPr>
        <p:sp>
          <p:nvSpPr>
            <p:cNvPr id="21" name="Rounded Rectangle 20"/>
            <p:cNvSpPr/>
            <p:nvPr/>
          </p:nvSpPr>
          <p:spPr>
            <a:xfrm>
              <a:off x="5499597" y="2169357"/>
              <a:ext cx="1878758" cy="17006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5592676" y="2231581"/>
              <a:ext cx="2524795" cy="1413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 smtClean="0"/>
                <a:t>3,500  to present</a:t>
              </a:r>
              <a:endParaRPr lang="en-IN" sz="2000" b="1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000" dirty="0" smtClean="0">
                  <a:solidFill>
                    <a:schemeClr val="tx1"/>
                  </a:solidFill>
                </a:rPr>
                <a:t>Short jaws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000" kern="1200" dirty="0" smtClean="0">
                  <a:solidFill>
                    <a:schemeClr val="tx1"/>
                  </a:solidFill>
                </a:rPr>
                <a:t>Teeth are wider posteriorly  than anteriorly</a:t>
              </a:r>
              <a:endParaRPr lang="en-IN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IN" sz="2000" kern="1200" dirty="0"/>
            </a:p>
          </p:txBody>
        </p:sp>
      </p:grpSp>
      <p:sp>
        <p:nvSpPr>
          <p:cNvPr id="25" name="Rounded Rectangle 4"/>
          <p:cNvSpPr/>
          <p:nvPr/>
        </p:nvSpPr>
        <p:spPr>
          <a:xfrm>
            <a:off x="7975581" y="3288084"/>
            <a:ext cx="1601058" cy="1601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3100" kern="120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IN" sz="2400" kern="120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IN" sz="2400" kern="1200"/>
          </a:p>
        </p:txBody>
      </p:sp>
      <p:grpSp>
        <p:nvGrpSpPr>
          <p:cNvPr id="34" name="Group 33"/>
          <p:cNvGrpSpPr/>
          <p:nvPr/>
        </p:nvGrpSpPr>
        <p:grpSpPr>
          <a:xfrm>
            <a:off x="7812012" y="3295135"/>
            <a:ext cx="1700680" cy="2358689"/>
            <a:chOff x="5553759" y="2138745"/>
            <a:chExt cx="1700680" cy="1700680"/>
          </a:xfrm>
        </p:grpSpPr>
        <p:sp>
          <p:nvSpPr>
            <p:cNvPr id="35" name="Rounded Rectangle 34"/>
            <p:cNvSpPr/>
            <p:nvPr/>
          </p:nvSpPr>
          <p:spPr>
            <a:xfrm>
              <a:off x="5553759" y="2138745"/>
              <a:ext cx="1700680" cy="17006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5603570" y="2188556"/>
              <a:ext cx="1601058" cy="1601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31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IN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IN" sz="2400" kern="12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975581" y="3288084"/>
            <a:ext cx="152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2 lac -50,000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Shorter jaws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Pointed chin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Parabolic arc</a:t>
            </a:r>
            <a:endParaRPr lang="en-IN" sz="2000" dirty="0"/>
          </a:p>
        </p:txBody>
      </p:sp>
      <p:pic>
        <p:nvPicPr>
          <p:cNvPr id="2052" name="Picture 4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9" r="30347" b="55497"/>
          <a:stretch/>
        </p:blipFill>
        <p:spPr bwMode="auto">
          <a:xfrm>
            <a:off x="2628900" y="1409700"/>
            <a:ext cx="1600200" cy="18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77" b="49883"/>
          <a:stretch/>
        </p:blipFill>
        <p:spPr bwMode="auto">
          <a:xfrm>
            <a:off x="207683" y="1409700"/>
            <a:ext cx="1789749" cy="18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3" b="54795"/>
          <a:stretch/>
        </p:blipFill>
        <p:spPr bwMode="auto">
          <a:xfrm>
            <a:off x="5223704" y="1409700"/>
            <a:ext cx="1771738" cy="19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1" r="62793"/>
          <a:stretch/>
        </p:blipFill>
        <p:spPr bwMode="auto">
          <a:xfrm>
            <a:off x="7794401" y="1000606"/>
            <a:ext cx="1547642" cy="21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7" t="52924"/>
          <a:stretch/>
        </p:blipFill>
        <p:spPr bwMode="auto">
          <a:xfrm>
            <a:off x="10170390" y="1181100"/>
            <a:ext cx="1781718" cy="19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uman Evolution | CK-12 Found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1" t="87310" r="55091" b="58"/>
          <a:stretch/>
        </p:blipFill>
        <p:spPr bwMode="auto">
          <a:xfrm>
            <a:off x="10141002" y="2586215"/>
            <a:ext cx="484029" cy="6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218758"/>
              </p:ext>
            </p:extLst>
          </p:nvPr>
        </p:nvGraphicFramePr>
        <p:xfrm>
          <a:off x="104368" y="0"/>
          <a:ext cx="7020332" cy="666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49"/>
                <a:gridCol w="3194536"/>
                <a:gridCol w="3251047"/>
              </a:tblGrid>
              <a:tr h="693545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r>
                        <a:rPr lang="en-IN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DENTAL</a:t>
                      </a:r>
                      <a:r>
                        <a:rPr lang="en-IN" baseline="0" dirty="0" smtClean="0"/>
                        <a:t> ARCADE &amp; TOOTH ROWS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181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Early</a:t>
                      </a:r>
                      <a:r>
                        <a:rPr lang="en-IN" b="1" baseline="0" dirty="0" smtClean="0"/>
                        <a:t> Man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Modern</a:t>
                      </a:r>
                      <a:r>
                        <a:rPr lang="en-IN" b="1" baseline="0" dirty="0" smtClean="0"/>
                        <a:t> Man</a:t>
                      </a:r>
                      <a:endParaRPr lang="en-IN" b="1" dirty="0"/>
                    </a:p>
                  </a:txBody>
                  <a:tcPr/>
                </a:tc>
              </a:tr>
              <a:tr h="401816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Rectangular/</a:t>
                      </a:r>
                      <a:r>
                        <a:rPr lang="en-IN" baseline="0" dirty="0" smtClean="0"/>
                        <a:t> U shaped arc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Parabolic/ round arc</a:t>
                      </a:r>
                      <a:endParaRPr lang="en-IN" dirty="0"/>
                    </a:p>
                  </a:txBody>
                  <a:tcPr/>
                </a:tc>
              </a:tr>
              <a:tr h="1288013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Gaps present adjacent</a:t>
                      </a:r>
                      <a:r>
                        <a:rPr lang="en-IN" baseline="0" dirty="0" smtClean="0"/>
                        <a:t> to canine –</a:t>
                      </a:r>
                    </a:p>
                    <a:p>
                      <a:r>
                        <a:rPr lang="en-IN" baseline="0" dirty="0" smtClean="0"/>
                        <a:t>Upper jaw- in front of canine</a:t>
                      </a:r>
                    </a:p>
                    <a:p>
                      <a:r>
                        <a:rPr lang="en-IN" baseline="0" dirty="0" smtClean="0"/>
                        <a:t>Lower jaw- behind canine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gap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  <a:tr h="693545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Long jaws </a:t>
                      </a:r>
                      <a:r>
                        <a:rPr lang="en-IN" baseline="0" dirty="0" smtClean="0"/>
                        <a:t> -&gt; projecting facial profile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Shorter jaws -&gt; no projecting  facial</a:t>
                      </a:r>
                      <a:r>
                        <a:rPr lang="en-IN" baseline="0" dirty="0" smtClean="0"/>
                        <a:t> profile</a:t>
                      </a:r>
                      <a:endParaRPr lang="en-IN" dirty="0"/>
                    </a:p>
                  </a:txBody>
                  <a:tcPr/>
                </a:tc>
              </a:tr>
              <a:tr h="401816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chin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Pointed chin</a:t>
                      </a:r>
                      <a:endParaRPr lang="en-IN" dirty="0"/>
                    </a:p>
                  </a:txBody>
                  <a:tcPr/>
                </a:tc>
              </a:tr>
              <a:tr h="401816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Longer</a:t>
                      </a:r>
                      <a:r>
                        <a:rPr lang="en-IN" baseline="0" dirty="0" smtClean="0"/>
                        <a:t> incisors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Smaller</a:t>
                      </a:r>
                      <a:r>
                        <a:rPr lang="en-IN" baseline="0" dirty="0" smtClean="0"/>
                        <a:t> incisors</a:t>
                      </a:r>
                      <a:endParaRPr lang="en-IN" dirty="0"/>
                    </a:p>
                  </a:txBody>
                  <a:tcPr/>
                </a:tc>
              </a:tr>
              <a:tr h="990779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Pointed canine </a:t>
                      </a:r>
                    </a:p>
                    <a:p>
                      <a:r>
                        <a:rPr lang="en-IN" dirty="0" smtClean="0"/>
                        <a:t>Sharper in females</a:t>
                      </a:r>
                      <a:r>
                        <a:rPr lang="en-IN" baseline="0" dirty="0" smtClean="0"/>
                        <a:t> than in males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Blunt comparatively</a:t>
                      </a:r>
                    </a:p>
                    <a:p>
                      <a:r>
                        <a:rPr lang="en-IN" dirty="0" smtClean="0"/>
                        <a:t>Almost similar in males</a:t>
                      </a:r>
                      <a:r>
                        <a:rPr lang="en-IN" baseline="0" dirty="0" smtClean="0"/>
                        <a:t> and females</a:t>
                      </a:r>
                      <a:endParaRPr lang="en-IN" dirty="0"/>
                    </a:p>
                  </a:txBody>
                  <a:tcPr/>
                </a:tc>
              </a:tr>
              <a:tr h="990779">
                <a:tc>
                  <a:txBody>
                    <a:bodyPr/>
                    <a:lstStyle/>
                    <a:p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Molars had many cusps-  7 cusped molars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Flatter  premolars and molars</a:t>
                      </a:r>
                    </a:p>
                    <a:p>
                      <a:r>
                        <a:rPr lang="en-IN" dirty="0" smtClean="0"/>
                        <a:t>Wisdom teeth present/impacted /</a:t>
                      </a:r>
                      <a:r>
                        <a:rPr lang="en-IN" baseline="0" dirty="0" smtClean="0"/>
                        <a:t> absent</a:t>
                      </a:r>
                      <a:endParaRPr lang="en-IN" dirty="0"/>
                    </a:p>
                  </a:txBody>
                  <a:tcPr/>
                </a:tc>
              </a:tr>
              <a:tr h="401816"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Thin</a:t>
                      </a:r>
                      <a:r>
                        <a:rPr lang="en-IN" baseline="0" dirty="0" smtClean="0"/>
                        <a:t> enamel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Thicker enamel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Ontogeny of the maxilla in Neanderthals and their ancestors | Nature 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6" y="395071"/>
            <a:ext cx="4903694" cy="16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ntal Arch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53" y="2273301"/>
            <a:ext cx="4343400" cy="28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usp 7 (Chapter 37) - Human Tooth Crown and Root Morp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0" y="5372101"/>
            <a:ext cx="214311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0800" y="6241019"/>
            <a:ext cx="170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7 cusped molar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368803" y="4694188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– maxilla</a:t>
            </a:r>
          </a:p>
          <a:p>
            <a:r>
              <a:rPr lang="en-IN" dirty="0" smtClean="0"/>
              <a:t>B- mandible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905750" y="0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Evolution of maxilla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6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eth and Jaw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6"/>
          <a:stretch/>
        </p:blipFill>
        <p:spPr bwMode="auto">
          <a:xfrm>
            <a:off x="109728" y="4636957"/>
            <a:ext cx="10948416" cy="18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9488" y="3642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5"/>
                </a:solidFill>
              </a:rPr>
              <a:t>Gorilla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054" y="314235"/>
            <a:ext cx="308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5"/>
                </a:solidFill>
              </a:rPr>
              <a:t>Australopithecus </a:t>
            </a:r>
            <a:r>
              <a:rPr lang="en-IN" dirty="0" err="1">
                <a:solidFill>
                  <a:schemeClr val="accent5"/>
                </a:solidFill>
              </a:rPr>
              <a:t>afarensis</a:t>
            </a:r>
            <a:endParaRPr lang="en-IN" dirty="0">
              <a:solidFill>
                <a:schemeClr val="accent5"/>
              </a:solidFill>
            </a:endParaRPr>
          </a:p>
          <a:p>
            <a:endParaRPr lang="en-IN" dirty="0">
              <a:solidFill>
                <a:schemeClr val="accent5"/>
              </a:solidFill>
            </a:endParaRPr>
          </a:p>
          <a:p>
            <a:r>
              <a:rPr lang="en-IN" dirty="0">
                <a:solidFill>
                  <a:schemeClr val="accent5"/>
                </a:solidFill>
              </a:rPr>
              <a:t/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1446" y="318408"/>
            <a:ext cx="22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5"/>
                </a:solidFill>
              </a:rPr>
              <a:t>Homo sapiens</a:t>
            </a:r>
            <a:endParaRPr lang="en-IN" dirty="0">
              <a:solidFill>
                <a:schemeClr val="accent5"/>
              </a:solidFill>
            </a:endParaRPr>
          </a:p>
        </p:txBody>
      </p:sp>
      <p:pic>
        <p:nvPicPr>
          <p:cNvPr id="8194" name="Picture 2" descr="Hominid Evolution Fun Facts- Dr. Alexandra Kralick on X: &quot;Human and ape  teeth can be distinguished by a funny word- diastema (gap between the teeth).  Great apes have a gap between t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28839"/>
          <a:stretch/>
        </p:blipFill>
        <p:spPr bwMode="auto">
          <a:xfrm>
            <a:off x="1025872" y="914400"/>
            <a:ext cx="10032272" cy="3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Myth Behind Wisdom Teet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 bwMode="auto">
          <a:xfrm>
            <a:off x="1545336" y="2787428"/>
            <a:ext cx="5010150" cy="31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1986" y="128509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Prehistoric mandible with 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 molar</a:t>
            </a:r>
            <a:endParaRPr lang="en-IN" sz="2400" dirty="0"/>
          </a:p>
        </p:txBody>
      </p:sp>
      <p:pic>
        <p:nvPicPr>
          <p:cNvPr id="5" name="Picture 2" descr="Difference Between Maxillary and Mandibular Molars | Compare the Difference  Between Similar Te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87428"/>
            <a:ext cx="4114800" cy="31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8050" y="1285099"/>
            <a:ext cx="468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 molar can be present/ impacted/ absent in homo sapiens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886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51679"/>
              </p:ext>
            </p:extLst>
          </p:nvPr>
        </p:nvGraphicFramePr>
        <p:xfrm>
          <a:off x="152399" y="966788"/>
          <a:ext cx="7391401" cy="539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55"/>
                <a:gridCol w="3367690"/>
                <a:gridCol w="3219056"/>
              </a:tblGrid>
              <a:tr h="487816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r>
                        <a:rPr lang="en-IN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MICROBIAL ENVIRONMENT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EARLY MAN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MODERN MAN</a:t>
                      </a:r>
                      <a:endParaRPr lang="en-IN" b="1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1.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Actinomyces</a:t>
                      </a:r>
                      <a:r>
                        <a:rPr lang="en-IN" baseline="0" dirty="0" smtClean="0"/>
                        <a:t> – most dominant genus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Streptococcus </a:t>
                      </a:r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Fretibacterium</a:t>
                      </a:r>
                      <a:r>
                        <a:rPr lang="en-IN" dirty="0" smtClean="0"/>
                        <a:t> – 2</a:t>
                      </a:r>
                      <a:r>
                        <a:rPr lang="en-IN" baseline="30000" dirty="0" smtClean="0"/>
                        <a:t>nd</a:t>
                      </a:r>
                      <a:r>
                        <a:rPr lang="en-IN" dirty="0" smtClean="0"/>
                        <a:t> most dominant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Fusobacterium</a:t>
                      </a:r>
                      <a:r>
                        <a:rPr lang="en-IN" dirty="0" smtClean="0"/>
                        <a:t> SR1 &amp; </a:t>
                      </a:r>
                      <a:r>
                        <a:rPr lang="en-IN" dirty="0" err="1" smtClean="0"/>
                        <a:t>Gracilibacteria</a:t>
                      </a:r>
                      <a:r>
                        <a:rPr lang="en-IN" dirty="0" smtClean="0"/>
                        <a:t> GNO2</a:t>
                      </a:r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Eubacterium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Porphyromona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gingivalis</a:t>
                      </a:r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Nellicutes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Prevotella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pleuritidius</a:t>
                      </a:r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Treponema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socranskii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Eggerthella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87816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Periodontitis causing</a:t>
                      </a:r>
                      <a:r>
                        <a:rPr lang="en-IN" b="1" baseline="0" dirty="0" smtClean="0"/>
                        <a:t> micro- organisms-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 err="1" smtClean="0"/>
                        <a:t>Actinomyces</a:t>
                      </a:r>
                      <a:r>
                        <a:rPr lang="en-IN" baseline="0" dirty="0" smtClean="0"/>
                        <a:t> &amp; </a:t>
                      </a:r>
                      <a:r>
                        <a:rPr lang="en-IN" baseline="0" dirty="0" err="1" smtClean="0"/>
                        <a:t>Eggerthella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err="1" smtClean="0"/>
                        <a:t>Porphyromona</a:t>
                      </a:r>
                      <a:r>
                        <a:rPr lang="en-IN" baseline="0" dirty="0" smtClean="0"/>
                        <a:t>  </a:t>
                      </a:r>
                      <a:r>
                        <a:rPr lang="en-IN" baseline="0" dirty="0" err="1" smtClean="0"/>
                        <a:t>gingivalis</a:t>
                      </a:r>
                      <a:endParaRPr lang="en-IN" baseline="0" dirty="0" smtClean="0"/>
                    </a:p>
                    <a:p>
                      <a:r>
                        <a:rPr lang="en-IN" baseline="0" dirty="0" err="1" smtClean="0"/>
                        <a:t>Fusobacterium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nucleatum</a:t>
                      </a:r>
                      <a:endParaRPr lang="en-IN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1047750"/>
            <a:ext cx="3905250" cy="4610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639050" y="1466850"/>
            <a:ext cx="70485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56192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solidFill>
                  <a:schemeClr val="accent5"/>
                </a:solidFill>
              </a:rPr>
              <a:t>Dental Traits &amp; Environmental Influence</a:t>
            </a:r>
            <a:endParaRPr lang="en-IN" sz="3600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MOTHERS DENTAL on X: &quot;The cusp of Carabelli is a heritable feature. Carabelli's  cusp is most common among Europeans and rarest in Pacific Islands.  #CuspofCarabelli #Maxillarymolar https://t.co/38JdKNHsFK&quot; / 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6249" r="39477" b="45834"/>
          <a:stretch/>
        </p:blipFill>
        <p:spPr bwMode="auto">
          <a:xfrm>
            <a:off x="333375" y="3409506"/>
            <a:ext cx="1733550" cy="15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T News - India - Shovel-shaped incisors a result of genetic mutation from  last ice 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2" y="3409505"/>
            <a:ext cx="1866905" cy="15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flecting Wrinkle (Chapter 33) - Human Tooth Crown and Root Morph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7"/>
          <a:stretch/>
        </p:blipFill>
        <p:spPr bwMode="auto">
          <a:xfrm rot="5400000">
            <a:off x="4882223" y="3191221"/>
            <a:ext cx="1563690" cy="20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nine Distal Accessory Ridge (Chapter 9) - Human Tooth Crown and Root  Morph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26" y="3409505"/>
            <a:ext cx="2117725" cy="15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usp 7 (Chapter 37) - Human Tooth Crown and Root Morph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40" y="3409505"/>
            <a:ext cx="2143110" cy="15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63058" y="2224420"/>
            <a:ext cx="31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Seven Cusped Molar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877026" y="2271383"/>
            <a:ext cx="237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Accessory ridges in canines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759301" y="2271383"/>
            <a:ext cx="211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Wrinkled Molar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471714" y="2271383"/>
            <a:ext cx="210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Shovel Shaped Incisor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227138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Cusp Of </a:t>
            </a:r>
            <a:r>
              <a:rPr lang="en-IN" dirty="0" err="1" smtClean="0"/>
              <a:t>Carabelli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10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6477" y="696345"/>
            <a:ext cx="7039708" cy="5059685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5"/>
                </a:solidFill>
              </a:rPr>
              <a:t>Stoma </a:t>
            </a:r>
            <a:r>
              <a:rPr lang="en-IN" dirty="0" smtClean="0"/>
              <a:t>– </a:t>
            </a:r>
          </a:p>
          <a:p>
            <a:pPr marL="0" indent="0">
              <a:buNone/>
            </a:pPr>
            <a:r>
              <a:rPr lang="en-IN" dirty="0" smtClean="0"/>
              <a:t>In botany -</a:t>
            </a:r>
            <a:r>
              <a:rPr lang="en-IN" dirty="0"/>
              <a:t> pore found in the epidermis of leaves, stems, and other organs, that controls the rate of gas exchange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In Medicine - mouth </a:t>
            </a:r>
          </a:p>
          <a:p>
            <a:r>
              <a:rPr lang="en-IN" dirty="0" smtClean="0">
                <a:solidFill>
                  <a:schemeClr val="accent5"/>
                </a:solidFill>
              </a:rPr>
              <a:t>Logy</a:t>
            </a:r>
            <a:r>
              <a:rPr lang="en-IN" dirty="0" smtClean="0"/>
              <a:t> – study </a:t>
            </a:r>
            <a:endParaRPr lang="en-IN" dirty="0"/>
          </a:p>
          <a:p>
            <a:r>
              <a:rPr lang="en-IN" dirty="0" smtClean="0">
                <a:solidFill>
                  <a:schemeClr val="accent5"/>
                </a:solidFill>
              </a:rPr>
              <a:t>Stomatology</a:t>
            </a:r>
            <a:r>
              <a:rPr lang="en-IN" dirty="0" smtClean="0"/>
              <a:t> – the</a:t>
            </a:r>
            <a:r>
              <a:rPr lang="en-IN" dirty="0"/>
              <a:t> </a:t>
            </a:r>
            <a:r>
              <a:rPr lang="en-IN" dirty="0" smtClean="0"/>
              <a:t>branch of medicine concerned with the study of structures, functions and diseases of mouth.</a:t>
            </a:r>
            <a:endParaRPr lang="en-IN" dirty="0"/>
          </a:p>
        </p:txBody>
      </p:sp>
      <p:pic>
        <p:nvPicPr>
          <p:cNvPr id="1030" name="Picture 6" descr="Stom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4" y="574939"/>
            <a:ext cx="4000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R Training: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11" y="3477198"/>
            <a:ext cx="3667125" cy="29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0515600" cy="1325563"/>
          </a:xfrm>
        </p:spPr>
        <p:txBody>
          <a:bodyPr/>
          <a:lstStyle/>
          <a:p>
            <a:r>
              <a:rPr lang="en-IN" dirty="0" smtClean="0"/>
              <a:t>References-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5563"/>
            <a:ext cx="11468100" cy="53419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IN" dirty="0" err="1" smtClean="0"/>
              <a:t>Paleodontology</a:t>
            </a:r>
            <a:r>
              <a:rPr lang="en-IN" dirty="0"/>
              <a:t>: The relatively unexplored aspect </a:t>
            </a:r>
            <a:r>
              <a:rPr lang="en-IN" dirty="0" smtClean="0"/>
              <a:t>of Forensic Odontology</a:t>
            </a:r>
          </a:p>
          <a:p>
            <a:pPr marL="514350" indent="-514350">
              <a:buAutoNum type="arabicPeriod"/>
            </a:pPr>
            <a:r>
              <a:rPr lang="en-IN" dirty="0" err="1"/>
              <a:t>Phulari</a:t>
            </a:r>
            <a:r>
              <a:rPr lang="en-IN" dirty="0"/>
              <a:t> RG. Textbook of dental anatomy, physiology and occlusion. JP Medical Ltd; 2013 Nov 30</a:t>
            </a:r>
            <a:r>
              <a:rPr lang="en-IN" dirty="0" smtClean="0"/>
              <a:t>.</a:t>
            </a:r>
          </a:p>
          <a:p>
            <a:pPr marL="514350" indent="-514350">
              <a:buAutoNum type="arabicPeriod"/>
            </a:pPr>
            <a:r>
              <a:rPr lang="en-IN" dirty="0"/>
              <a:t> </a:t>
            </a:r>
            <a:r>
              <a:rPr lang="en-IN" dirty="0" err="1"/>
              <a:t>Chaurasia</a:t>
            </a:r>
            <a:r>
              <a:rPr lang="en-IN" dirty="0"/>
              <a:t> BD. Human anatomy. New Delhi, India: CBS Publisher; 2004</a:t>
            </a:r>
            <a:r>
              <a:rPr lang="en-IN" dirty="0" smtClean="0"/>
              <a:t>.</a:t>
            </a:r>
          </a:p>
          <a:p>
            <a:pPr marL="514350" indent="-514350">
              <a:buAutoNum type="arabicPeriod"/>
            </a:pPr>
            <a:r>
              <a:rPr lang="en-IN" dirty="0" err="1"/>
              <a:t>Owtad</a:t>
            </a:r>
            <a:r>
              <a:rPr lang="en-IN" dirty="0"/>
              <a:t> P, Park JH, </a:t>
            </a:r>
            <a:r>
              <a:rPr lang="en-IN" dirty="0" err="1"/>
              <a:t>Shen</a:t>
            </a:r>
            <a:r>
              <a:rPr lang="en-IN" dirty="0"/>
              <a:t> G, </a:t>
            </a:r>
            <a:r>
              <a:rPr lang="en-IN" dirty="0" err="1"/>
              <a:t>Potres</a:t>
            </a:r>
            <a:r>
              <a:rPr lang="en-IN" dirty="0"/>
              <a:t> Z, </a:t>
            </a:r>
            <a:r>
              <a:rPr lang="en-IN" dirty="0" err="1"/>
              <a:t>Darendeliler</a:t>
            </a:r>
            <a:r>
              <a:rPr lang="en-IN" dirty="0"/>
              <a:t> MA. The biology of TMJ growth modification: a review. Journal of dental research. 2013 </a:t>
            </a:r>
            <a:r>
              <a:rPr lang="en-IN" dirty="0" smtClean="0"/>
              <a:t>Apr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dirty="0"/>
              <a:t>Shorter jaws with smaller </a:t>
            </a:r>
            <a:r>
              <a:rPr lang="en-IN" dirty="0" smtClean="0"/>
              <a:t>teeth: </a:t>
            </a:r>
            <a:r>
              <a:rPr lang="en-IN" dirty="0"/>
              <a:t>Beth </a:t>
            </a:r>
            <a:r>
              <a:rPr lang="en-IN" dirty="0" err="1"/>
              <a:t>Blaxland</a:t>
            </a:r>
            <a:r>
              <a:rPr lang="en-IN" dirty="0"/>
              <a:t>, Fran </a:t>
            </a:r>
            <a:r>
              <a:rPr lang="en-IN" dirty="0" err="1" smtClean="0"/>
              <a:t>Dorey</a:t>
            </a:r>
            <a:r>
              <a:rPr lang="en-IN" dirty="0" smtClean="0"/>
              <a:t> , 2018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dirty="0" err="1"/>
              <a:t>Shiba</a:t>
            </a:r>
            <a:r>
              <a:rPr lang="en-IN" dirty="0"/>
              <a:t> T, Komatsu K, </a:t>
            </a:r>
            <a:r>
              <a:rPr lang="en-IN" dirty="0" err="1"/>
              <a:t>Sudo</a:t>
            </a:r>
            <a:r>
              <a:rPr lang="en-IN" dirty="0"/>
              <a:t> T, Sawafuji R, </a:t>
            </a:r>
            <a:r>
              <a:rPr lang="en-IN" dirty="0" err="1"/>
              <a:t>Saso</a:t>
            </a:r>
            <a:r>
              <a:rPr lang="en-IN" dirty="0"/>
              <a:t> A, Ueda S, Watanabe T, </a:t>
            </a:r>
            <a:r>
              <a:rPr lang="en-IN" dirty="0" err="1"/>
              <a:t>Nemoto</a:t>
            </a:r>
            <a:r>
              <a:rPr lang="en-IN" dirty="0"/>
              <a:t> T, Kano C, Nagai T, </a:t>
            </a:r>
            <a:r>
              <a:rPr lang="en-IN" dirty="0" err="1"/>
              <a:t>Ohsugi</a:t>
            </a:r>
            <a:r>
              <a:rPr lang="en-IN" dirty="0"/>
              <a:t> Y. Comparison of periodontal bacteria of Edo and modern periods using novel diagnostic approach for periodontitis with micro-CT. Frontiers in Cellular and Infection Microbiology. 2021 Sep </a:t>
            </a:r>
            <a:r>
              <a:rPr lang="en-IN" dirty="0" smtClean="0"/>
              <a:t>20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dirty="0" err="1"/>
              <a:t>Shiba</a:t>
            </a:r>
            <a:r>
              <a:rPr lang="en-IN" dirty="0"/>
              <a:t> T, Komatsu K, </a:t>
            </a:r>
            <a:r>
              <a:rPr lang="en-IN" dirty="0" err="1"/>
              <a:t>Sudo</a:t>
            </a:r>
            <a:r>
              <a:rPr lang="en-IN" dirty="0"/>
              <a:t> T, Sawafuji R, </a:t>
            </a:r>
            <a:r>
              <a:rPr lang="en-IN" dirty="0" err="1"/>
              <a:t>Saso</a:t>
            </a:r>
            <a:r>
              <a:rPr lang="en-IN" dirty="0"/>
              <a:t> A, Ueda S, Watanabe T, </a:t>
            </a:r>
            <a:r>
              <a:rPr lang="en-IN" dirty="0" err="1"/>
              <a:t>Nemoto</a:t>
            </a:r>
            <a:r>
              <a:rPr lang="en-IN" dirty="0"/>
              <a:t> T, Kano C, Nagai T, </a:t>
            </a:r>
            <a:r>
              <a:rPr lang="en-IN" dirty="0" err="1"/>
              <a:t>Ohsugi</a:t>
            </a:r>
            <a:r>
              <a:rPr lang="en-IN" dirty="0"/>
              <a:t> Y. Comparison of periodontal bacteria of Edo and modern periods using novel diagnostic approach for periodontitis with micro-CT. Frontiers in Cellular and Infection Microbiology. 2021 Sep 20;11:723821.</a:t>
            </a:r>
          </a:p>
          <a:p>
            <a:pPr marL="514350" indent="-514350">
              <a:buAutoNum type="arabicPeriod"/>
            </a:pPr>
            <a:endParaRPr lang="en-IN" dirty="0" smtClean="0"/>
          </a:p>
          <a:p>
            <a:pPr marL="514350" indent="-514350">
              <a:buAutoNum type="arabicPeriod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1673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Vector Lettering On Tropical Leaves Background Isolated Stock  Illustration - Download Image Now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6" y="1617785"/>
            <a:ext cx="6663849" cy="38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7051766" cy="5108017"/>
          </a:xfrm>
        </p:spPr>
        <p:txBody>
          <a:bodyPr/>
          <a:lstStyle/>
          <a:p>
            <a:r>
              <a:rPr lang="en-IN" dirty="0" smtClean="0"/>
              <a:t>It’s a cavity within alveolar parts of maxilla &amp; mandible</a:t>
            </a:r>
          </a:p>
          <a:p>
            <a:r>
              <a:rPr lang="en-IN" dirty="0" smtClean="0"/>
              <a:t>Roof -&gt; ant = hard palate</a:t>
            </a:r>
          </a:p>
          <a:p>
            <a:pPr marL="0" indent="0">
              <a:buNone/>
            </a:pPr>
            <a:r>
              <a:rPr lang="en-IN" dirty="0" smtClean="0"/>
              <a:t>               post = soft palate</a:t>
            </a:r>
          </a:p>
          <a:p>
            <a:r>
              <a:rPr lang="en-IN" dirty="0" smtClean="0"/>
              <a:t>Floor -&gt; </a:t>
            </a:r>
            <a:r>
              <a:rPr lang="en-IN" dirty="0" err="1" smtClean="0"/>
              <a:t>mylohyoid</a:t>
            </a:r>
            <a:r>
              <a:rPr lang="en-IN" dirty="0" smtClean="0"/>
              <a:t> muscle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 Tongue – 3 parts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                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94" t="42768" r="35108" b="18661"/>
          <a:stretch/>
        </p:blipFill>
        <p:spPr>
          <a:xfrm>
            <a:off x="8192588" y="1741903"/>
            <a:ext cx="3524795" cy="3762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7278" y="4106278"/>
            <a:ext cx="291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Anterior 2/3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Posterior 1/3</a:t>
            </a:r>
            <a:r>
              <a:rPr lang="en-IN" sz="2400" baseline="30000" dirty="0" smtClean="0"/>
              <a:t>rd</a:t>
            </a:r>
            <a:endParaRPr lang="en-IN" sz="2400" dirty="0" smtClean="0"/>
          </a:p>
          <a:p>
            <a:r>
              <a:rPr lang="en-IN" sz="2400" dirty="0" smtClean="0"/>
              <a:t>Root</a:t>
            </a:r>
            <a:endParaRPr lang="en-IN" sz="2400" dirty="0"/>
          </a:p>
        </p:txBody>
      </p:sp>
      <p:sp>
        <p:nvSpPr>
          <p:cNvPr id="6" name="Right Arrow 5"/>
          <p:cNvSpPr/>
          <p:nvPr/>
        </p:nvSpPr>
        <p:spPr>
          <a:xfrm>
            <a:off x="3977639" y="4106278"/>
            <a:ext cx="627017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817849" y="145616"/>
            <a:ext cx="309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ORAL CAVITY </a:t>
            </a:r>
            <a:endParaRPr lang="en-I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2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755337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1"/>
                </a:solidFill>
              </a:rPr>
              <a:t>EVOLUTION -</a:t>
            </a:r>
            <a:endParaRPr lang="en-IN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36" y="1593439"/>
            <a:ext cx="4913290" cy="4824681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Evolution suggests that a large variety of plant and animal life existed on earth, which have gradually developed through natural processes.</a:t>
            </a:r>
          </a:p>
          <a:p>
            <a:pPr marL="0" indent="0">
              <a:buNone/>
            </a:pP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Charles Darwin – 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1"/>
                </a:solidFill>
              </a:rPr>
              <a:t>Theory Of Natural Selection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is darwin's theory of natural selection is right or wrong​ - Brainly.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/>
          <a:stretch/>
        </p:blipFill>
        <p:spPr bwMode="auto">
          <a:xfrm>
            <a:off x="5371519" y="1593440"/>
            <a:ext cx="6200775" cy="48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rwin, evolution, &amp; natural selection (article) | Kh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25" y="1002574"/>
            <a:ext cx="972312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063" y="406400"/>
            <a:ext cx="10515600" cy="1754551"/>
          </a:xfrm>
        </p:spPr>
        <p:txBody>
          <a:bodyPr/>
          <a:lstStyle/>
          <a:p>
            <a:pPr algn="ctr"/>
            <a:r>
              <a:rPr lang="en-IN" b="1" spc="300" dirty="0" smtClean="0">
                <a:solidFill>
                  <a:schemeClr val="accent1"/>
                </a:solidFill>
              </a:rPr>
              <a:t>HUMAN EVOLUTION</a:t>
            </a:r>
            <a:br>
              <a:rPr lang="en-IN" b="1" spc="300" dirty="0" smtClean="0">
                <a:solidFill>
                  <a:schemeClr val="accent1"/>
                </a:solidFill>
              </a:rPr>
            </a:br>
            <a:endParaRPr lang="en-IN" b="1" spc="3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Know Your Heritage: Food in Sangam Literature 1: Evolution of Man and His  Early Civilizations, Egypt, Mesopotamia and Indus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4" y="2160952"/>
            <a:ext cx="10273937" cy="4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emergence of humans - Understanding 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323557"/>
            <a:ext cx="8496886" cy="6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5318" y="188856"/>
            <a:ext cx="10515600" cy="791646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1"/>
                </a:solidFill>
              </a:rPr>
              <a:t> </a:t>
            </a:r>
            <a:r>
              <a:rPr lang="en-IN" sz="4000" b="1" dirty="0">
                <a:solidFill>
                  <a:schemeClr val="accent1"/>
                </a:solidFill>
              </a:rPr>
              <a:t>A</a:t>
            </a:r>
            <a:r>
              <a:rPr lang="en-IN" sz="4000" b="1" dirty="0" smtClean="0">
                <a:solidFill>
                  <a:schemeClr val="accent1"/>
                </a:solidFill>
              </a:rPr>
              <a:t>ncient man and Modern man</a:t>
            </a:r>
            <a:endParaRPr lang="en-IN" sz="4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Difference Between Early Man and Modern Man - Comparison Summa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/>
          <a:stretch/>
        </p:blipFill>
        <p:spPr bwMode="auto">
          <a:xfrm>
            <a:off x="533400" y="1520328"/>
            <a:ext cx="3959272" cy="50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123720"/>
            <a:ext cx="395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Early Man                   Modern Man</a:t>
            </a:r>
            <a:endParaRPr lang="en-IN" dirty="0"/>
          </a:p>
        </p:txBody>
      </p:sp>
      <p:pic>
        <p:nvPicPr>
          <p:cNvPr id="2054" name="Picture 6" descr="9. Compare the life of mordern human beings with that of the early humans.  Write any 5 points.​ - Brainly.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095500"/>
            <a:ext cx="6203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accent5"/>
                </a:solidFill>
              </a:rPr>
              <a:t>NUTRITION &amp; HUMAN EVOLUTION</a:t>
            </a:r>
            <a:endParaRPr lang="en-IN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590676"/>
            <a:ext cx="7029450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G</a:t>
            </a:r>
            <a:r>
              <a:rPr lang="en-IN" dirty="0" smtClean="0"/>
              <a:t>athering </a:t>
            </a:r>
            <a:r>
              <a:rPr lang="en-IN" dirty="0"/>
              <a:t>and hunting have been the basis of nutrition. It was not until about 12,000 years ago that humans began domesticating plants and </a:t>
            </a:r>
            <a:r>
              <a:rPr lang="en-IN" dirty="0" smtClean="0"/>
              <a:t>animals.</a:t>
            </a:r>
            <a:endParaRPr lang="en-IN" dirty="0"/>
          </a:p>
          <a:p>
            <a:r>
              <a:rPr lang="en-IN" dirty="0" smtClean="0"/>
              <a:t> Homo sapiens- Ultra-processed </a:t>
            </a:r>
            <a:r>
              <a:rPr lang="en-IN" dirty="0"/>
              <a:t>food means pleasure gain and further increased consumption</a:t>
            </a:r>
            <a:r>
              <a:rPr lang="en-IN" dirty="0" smtClean="0"/>
              <a:t>.</a:t>
            </a:r>
          </a:p>
          <a:p>
            <a:r>
              <a:rPr lang="en-IN" dirty="0"/>
              <a:t>D</a:t>
            </a:r>
            <a:r>
              <a:rPr lang="en-IN" dirty="0" smtClean="0"/>
              <a:t>uring </a:t>
            </a:r>
            <a:r>
              <a:rPr lang="en-IN" dirty="0"/>
              <a:t>function, masticatory forces are transmitted throughout the TMJ to the cranial </a:t>
            </a:r>
            <a:r>
              <a:rPr lang="en-IN" dirty="0" smtClean="0"/>
              <a:t>base, is </a:t>
            </a:r>
            <a:r>
              <a:rPr lang="en-IN" dirty="0"/>
              <a:t>essential for the growth, development, </a:t>
            </a:r>
            <a:r>
              <a:rPr lang="en-IN" dirty="0" smtClean="0"/>
              <a:t>and </a:t>
            </a:r>
            <a:r>
              <a:rPr lang="en-IN" dirty="0" err="1"/>
              <a:t>remodeling</a:t>
            </a:r>
            <a:r>
              <a:rPr lang="en-IN" dirty="0"/>
              <a:t> </a:t>
            </a:r>
            <a:r>
              <a:rPr lang="en-IN" dirty="0" smtClean="0"/>
              <a:t>of TMJ.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2857500"/>
            <a:ext cx="3924300" cy="40005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81800" y="4514850"/>
            <a:ext cx="1104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8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591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COMPARATIVE STOMATOLOGY OF ANCIENT &amp; MODERN ERA</vt:lpstr>
      <vt:lpstr>PowerPoint Presentation</vt:lpstr>
      <vt:lpstr>PowerPoint Presentation</vt:lpstr>
      <vt:lpstr>EVOLUTION -</vt:lpstr>
      <vt:lpstr>PowerPoint Presentation</vt:lpstr>
      <vt:lpstr>HUMAN EVOLUTION </vt:lpstr>
      <vt:lpstr>PowerPoint Presentation</vt:lpstr>
      <vt:lpstr> Ancient man and Modern man</vt:lpstr>
      <vt:lpstr>NUTRITION &amp; HUMAN EVOLUTION</vt:lpstr>
      <vt:lpstr>TEMPOROMANDIBULAR     JOINT</vt:lpstr>
      <vt:lpstr>PowerPoint Presentation</vt:lpstr>
      <vt:lpstr>PowerPoint Presentation</vt:lpstr>
      <vt:lpstr>PowerPoint Presentation</vt:lpstr>
      <vt:lpstr>Shorter jaw with smaller teeth - &gt;</vt:lpstr>
      <vt:lpstr>PowerPoint Presentation</vt:lpstr>
      <vt:lpstr>PowerPoint Presentation</vt:lpstr>
      <vt:lpstr>PowerPoint Presentation</vt:lpstr>
      <vt:lpstr>PowerPoint Presentation</vt:lpstr>
      <vt:lpstr>Dental Traits &amp; Environmental Influence</vt:lpstr>
      <vt:lpstr>References-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Somatology Of Ancient &amp; Modern Era</dc:title>
  <dc:creator>Dell Pc</dc:creator>
  <cp:lastModifiedBy>Dell Pc</cp:lastModifiedBy>
  <cp:revision>61</cp:revision>
  <dcterms:created xsi:type="dcterms:W3CDTF">2024-01-15T18:41:26Z</dcterms:created>
  <dcterms:modified xsi:type="dcterms:W3CDTF">2024-01-29T08:22:42Z</dcterms:modified>
</cp:coreProperties>
</file>