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412" r:id="rId2"/>
    <p:sldId id="413" r:id="rId3"/>
    <p:sldId id="433" r:id="rId4"/>
    <p:sldId id="434" r:id="rId5"/>
    <p:sldId id="435" r:id="rId6"/>
    <p:sldId id="436" r:id="rId7"/>
    <p:sldId id="262" r:id="rId8"/>
    <p:sldId id="263" r:id="rId9"/>
    <p:sldId id="264" r:id="rId10"/>
    <p:sldId id="265" r:id="rId11"/>
    <p:sldId id="266" r:id="rId12"/>
    <p:sldId id="431" r:id="rId13"/>
    <p:sldId id="432" r:id="rId14"/>
    <p:sldId id="269" r:id="rId15"/>
    <p:sldId id="270" r:id="rId16"/>
    <p:sldId id="271" r:id="rId17"/>
    <p:sldId id="272" r:id="rId18"/>
    <p:sldId id="273" r:id="rId19"/>
    <p:sldId id="274" r:id="rId20"/>
    <p:sldId id="43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4D4"/>
    <a:srgbClr val="99FF99"/>
    <a:srgbClr val="CFF1FD"/>
    <a:srgbClr val="C2C2C2"/>
    <a:srgbClr val="483648"/>
    <a:srgbClr val="FCA546"/>
    <a:srgbClr val="FC9320"/>
    <a:srgbClr val="EF7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8" autoAdjust="0"/>
    <p:restoredTop sz="95618" autoAdjust="0"/>
  </p:normalViewPr>
  <p:slideViewPr>
    <p:cSldViewPr>
      <p:cViewPr varScale="1">
        <p:scale>
          <a:sx n="81" d="100"/>
          <a:sy n="81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FB3D5E-750E-E605-DB8D-958166271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4FDFD-B38A-EAC9-0FB1-0B47093773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0D4111-8DF8-4D62-BF80-4C3AA3923CA6}" type="datetimeFigureOut">
              <a:rPr lang="en-IN"/>
              <a:pPr>
                <a:defRPr/>
              </a:pPr>
              <a:t>30-11-2024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B193E75-A542-BE2D-BBCD-7EC6988435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798DF8-FD63-4D6B-95CB-CD4C2EFC8A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E0FD0-09C4-0419-8A48-FB294A97C3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3B036-B960-4D8D-87D1-7FB8B8F258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BA0935-E048-42DD-9F6E-B2B26DFED33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4EC91-94A8-1982-C600-3C1425B1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398A6-22FD-A2C8-F750-1B0DE74A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D676B-5958-6137-C241-59CEC827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3192B-66E2-494E-9F1F-D213045F8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0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9669-ECAA-59A8-DC0C-5437471D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43D62-D367-F321-65FB-2824CD59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B7981-6359-7CE2-81A5-FA504E46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81C9-C97B-4C7E-8203-E81BE861C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9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35727-9329-63C6-EFAF-70449C7AC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6031B-85CE-10F9-565A-BAE4D043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FD760-50A4-2B21-0A46-6F3CC1D7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9EF02-63E6-48D0-B065-183A29CE7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5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2B6F2-DF76-E486-5F34-02D6873E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46784-5480-74AE-A7AE-FB2ABE3D3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546D7-FC0D-EF44-DF61-0476865F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FB2E-8195-4887-8111-EB04BA9AF1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99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C6C73-BC6A-84DA-9968-755B74A4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1D8EC-879B-EB44-AA99-703894E3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4C23-E6BA-B635-4AD9-51BEAE0B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33D5-BD94-4603-A8D5-71C44244A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78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BCF593-6A76-6410-4676-C58D8C094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DB9E8E-DC4C-EF2C-CF57-F647E77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3E694A-4E08-0616-36E1-CBB8ADA12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B3D9B-4CF2-4CD1-BFF4-EC72E55FD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39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CDA2C8-5DF0-13B5-87CC-3CE47009B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48FDCD-2930-D75E-46AA-F2457568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798CA3-1573-757E-3DF2-52BC1025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F231-BA19-4549-A00D-E21202738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69D175-194F-78C8-BC23-B76622F9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30B1F0-48CB-A4A0-DF6E-37B2775A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599961-41FE-4923-D048-30DC8CE3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F9CC-9D93-470D-A3E4-57BEB9B84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6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31F522-B8BE-1FE6-DF21-FE614334D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F9466A-A184-C861-8FE2-BAD65F68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B69914-B594-0D62-8117-8D57084A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9D35-7AD7-45FC-A3EE-EE761F7C1C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2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87074D-C6CE-C63D-A321-130C5522A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3DD544-EA19-5CA2-F64E-DD92C7295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452D0A-B093-EAE0-DBCB-A16698CA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ECC4-651F-46DA-BA6B-955F68CD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1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33FFCF-185F-C9D4-C4C6-DBAF72A6A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AB0563-8EA9-126D-F3BC-2486F83A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ABBA2B-F2BF-11B0-2249-078E9FBB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23F9-D3EA-4658-8EA6-C0D38796B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29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BD4AA1-A917-5507-D0A0-5698B5855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03242-9496-D67D-61A1-C494A1625E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A8878-3276-1F9A-9A19-542D129E2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9864-12D9-E0D2-0D69-5C2FF0B05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20DA-9E72-1A61-371B-4FB64C410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106571-36D7-4F77-9070-4B606A4B2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Placeholder 35">
            <a:extLst>
              <a:ext uri="{FF2B5EF4-FFF2-40B4-BE49-F238E27FC236}">
                <a16:creationId xmlns:a16="http://schemas.microsoft.com/office/drawing/2014/main" id="{DFFC9992-0AB5-44EC-0F34-EA5600860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213"/>
            <a:ext cx="3317875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>
            <a:extLst>
              <a:ext uri="{FF2B5EF4-FFF2-40B4-BE49-F238E27FC236}">
                <a16:creationId xmlns:a16="http://schemas.microsoft.com/office/drawing/2014/main" id="{09114228-D427-C316-DCE8-5614FB4FE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2833688"/>
            <a:ext cx="62706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>
            <a:extLst>
              <a:ext uri="{FF2B5EF4-FFF2-40B4-BE49-F238E27FC236}">
                <a16:creationId xmlns:a16="http://schemas.microsoft.com/office/drawing/2014/main" id="{D5C3AB73-C949-9998-98B7-66A7E3802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4672013"/>
            <a:ext cx="5424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b="1">
                <a:solidFill>
                  <a:srgbClr val="404040"/>
                </a:solidFill>
              </a:rPr>
              <a:t>PALEODONTOLOGY-DEPARTMENT OF ORAL PATHOLOGY AND MICROBIOLOGY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EAB223-59F6-C7D4-EBD2-13ABE052A896}"/>
              </a:ext>
            </a:extLst>
          </p:cNvPr>
          <p:cNvSpPr txBox="1">
            <a:spLocks/>
          </p:cNvSpPr>
          <p:nvPr/>
        </p:nvSpPr>
        <p:spPr>
          <a:xfrm>
            <a:off x="3606800" y="3551238"/>
            <a:ext cx="5424488" cy="280987"/>
          </a:xfrm>
          <a:prstGeom prst="rect">
            <a:avLst/>
          </a:prstGeom>
        </p:spPr>
        <p:txBody>
          <a:bodyPr lIns="0" tIns="0" rIns="0" bIns="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7030A0"/>
                </a:solidFill>
                <a:latin typeface="+mn-lt"/>
              </a:rPr>
              <a:t>GOVERNMENT DENTAL COLLEGE &amp; HOSPITAL, MUMBAI</a:t>
            </a:r>
            <a:endParaRPr lang="en-IN" sz="1800" dirty="0">
              <a:latin typeface="+mn-lt"/>
            </a:endParaRPr>
          </a:p>
        </p:txBody>
      </p:sp>
      <p:sp>
        <p:nvSpPr>
          <p:cNvPr id="3078" name="TextBox 7">
            <a:extLst>
              <a:ext uri="{FF2B5EF4-FFF2-40B4-BE49-F238E27FC236}">
                <a16:creationId xmlns:a16="http://schemas.microsoft.com/office/drawing/2014/main" id="{8F736B4F-B926-7C75-C65E-A9171F177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4575" y="4106863"/>
            <a:ext cx="831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/>
              <a:t>Dept Logo</a:t>
            </a:r>
          </a:p>
        </p:txBody>
      </p:sp>
      <p:sp>
        <p:nvSpPr>
          <p:cNvPr id="3079" name="TextBox 1">
            <a:extLst>
              <a:ext uri="{FF2B5EF4-FFF2-40B4-BE49-F238E27FC236}">
                <a16:creationId xmlns:a16="http://schemas.microsoft.com/office/drawing/2014/main" id="{422670EF-C10A-A93D-4964-311E180D1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388" y="242888"/>
            <a:ext cx="6292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/>
              <a:t>Paleoanthropology - study of pre-historic human and proto-human fossil</a:t>
            </a:r>
            <a:endParaRPr lang="en-IN" altLang="en-US" sz="2800" b="1" dirty="0"/>
          </a:p>
        </p:txBody>
      </p:sp>
      <p:pic>
        <p:nvPicPr>
          <p:cNvPr id="3080" name="Picture 2">
            <a:extLst>
              <a:ext uri="{FF2B5EF4-FFF2-40B4-BE49-F238E27FC236}">
                <a16:creationId xmlns:a16="http://schemas.microsoft.com/office/drawing/2014/main" id="{25CA86E5-F43B-F69E-4ACC-41897603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944938"/>
            <a:ext cx="86201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10-Paleoanthropology-and-Dating-methods-in-Geology-10-638.jpg">
            <a:extLst>
              <a:ext uri="{FF2B5EF4-FFF2-40B4-BE49-F238E27FC236}">
                <a16:creationId xmlns:a16="http://schemas.microsoft.com/office/drawing/2014/main" id="{5F5FC851-D6BD-CF03-3245-EAAFFA7C0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813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11-Paleoanthropology-and-Dating-methods-in-Geology-11-638.jpg">
            <a:extLst>
              <a:ext uri="{FF2B5EF4-FFF2-40B4-BE49-F238E27FC236}">
                <a16:creationId xmlns:a16="http://schemas.microsoft.com/office/drawing/2014/main" id="{6A7908E1-12F6-7607-62B4-FD1D42DB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6"/>
          <a:stretch>
            <a:fillRect/>
          </a:stretch>
        </p:blipFill>
        <p:spPr bwMode="auto">
          <a:xfrm>
            <a:off x="0" y="1892300"/>
            <a:ext cx="9144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>
            <a:extLst>
              <a:ext uri="{FF2B5EF4-FFF2-40B4-BE49-F238E27FC236}">
                <a16:creationId xmlns:a16="http://schemas.microsoft.com/office/drawing/2014/main" id="{CC43CCE4-C792-24AB-95F4-32145D14D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17500"/>
            <a:ext cx="5645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>
                <a:solidFill>
                  <a:srgbClr val="6A74D4"/>
                </a:solidFill>
              </a:rPr>
              <a:t>GEOLOGIC TIME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8666E2D6-A6C1-DD55-C386-E89D96FDC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17500"/>
            <a:ext cx="5645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>
                <a:solidFill>
                  <a:srgbClr val="6A74D4"/>
                </a:solidFill>
              </a:rPr>
              <a:t>GEOLOGIC TIME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D3CCB159-16AD-FBE6-D766-0E2D8031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0"/>
          <a:stretch>
            <a:fillRect/>
          </a:stretch>
        </p:blipFill>
        <p:spPr bwMode="auto">
          <a:xfrm>
            <a:off x="0" y="1508125"/>
            <a:ext cx="91440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>
            <a:extLst>
              <a:ext uri="{FF2B5EF4-FFF2-40B4-BE49-F238E27FC236}">
                <a16:creationId xmlns:a16="http://schemas.microsoft.com/office/drawing/2014/main" id="{2A1B9636-A422-EC72-9F54-CAB3EB7E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317500"/>
            <a:ext cx="5645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>
                <a:solidFill>
                  <a:srgbClr val="6A74D4"/>
                </a:solidFill>
              </a:rPr>
              <a:t>GEOLOGIC TIME</a:t>
            </a:r>
          </a:p>
        </p:txBody>
      </p:sp>
      <p:pic>
        <p:nvPicPr>
          <p:cNvPr id="11267" name="Picture 1">
            <a:extLst>
              <a:ext uri="{FF2B5EF4-FFF2-40B4-BE49-F238E27FC236}">
                <a16:creationId xmlns:a16="http://schemas.microsoft.com/office/drawing/2014/main" id="{A52EAC72-7117-E1F0-56F3-70FDC6A1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0" b="11453"/>
          <a:stretch>
            <a:fillRect/>
          </a:stretch>
        </p:blipFill>
        <p:spPr bwMode="auto">
          <a:xfrm>
            <a:off x="0" y="1547813"/>
            <a:ext cx="91440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14-Paleoanthropology-and-Dating-methods-in-Geology-14-638.jpg">
            <a:extLst>
              <a:ext uri="{FF2B5EF4-FFF2-40B4-BE49-F238E27FC236}">
                <a16:creationId xmlns:a16="http://schemas.microsoft.com/office/drawing/2014/main" id="{71B96CE8-F3A1-822D-488A-1063196D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5" b="5827"/>
          <a:stretch>
            <a:fillRect/>
          </a:stretch>
        </p:blipFill>
        <p:spPr bwMode="auto">
          <a:xfrm>
            <a:off x="0" y="1470025"/>
            <a:ext cx="91440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3">
            <a:extLst>
              <a:ext uri="{FF2B5EF4-FFF2-40B4-BE49-F238E27FC236}">
                <a16:creationId xmlns:a16="http://schemas.microsoft.com/office/drawing/2014/main" id="{07F9CB83-92E0-0D98-1036-5E9BF734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395288"/>
            <a:ext cx="5721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2800" b="1">
                <a:solidFill>
                  <a:srgbClr val="6A74D4"/>
                </a:solidFill>
              </a:rPr>
              <a:t>GEOLOGIC TIME:PALEOZOIC ERA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15-Paleoanthropology-and-Dating-methods-in-Geology-15-638.jpg">
            <a:extLst>
              <a:ext uri="{FF2B5EF4-FFF2-40B4-BE49-F238E27FC236}">
                <a16:creationId xmlns:a16="http://schemas.microsoft.com/office/drawing/2014/main" id="{FF53D809-3E8F-ADB3-E8EB-42A27151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/>
          <a:stretch>
            <a:fillRect/>
          </a:stretch>
        </p:blipFill>
        <p:spPr bwMode="auto">
          <a:xfrm>
            <a:off x="-15875" y="1508125"/>
            <a:ext cx="8351838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>
            <a:extLst>
              <a:ext uri="{FF2B5EF4-FFF2-40B4-BE49-F238E27FC236}">
                <a16:creationId xmlns:a16="http://schemas.microsoft.com/office/drawing/2014/main" id="{D87E3604-094C-82A4-F054-E077468F3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471488"/>
            <a:ext cx="5376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2800" b="1">
                <a:solidFill>
                  <a:srgbClr val="6A74D4"/>
                </a:solidFill>
              </a:rPr>
              <a:t>GEOLOGIC TIME:MESOZOIC ERA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16-Paleoanthropology-and-Dating-methods-in-Geology-16-638.jpg">
            <a:extLst>
              <a:ext uri="{FF2B5EF4-FFF2-40B4-BE49-F238E27FC236}">
                <a16:creationId xmlns:a16="http://schemas.microsoft.com/office/drawing/2014/main" id="{A9B080A3-3088-3BD4-78F3-2214AC6D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2" b="12137"/>
          <a:stretch>
            <a:fillRect/>
          </a:stretch>
        </p:blipFill>
        <p:spPr bwMode="auto">
          <a:xfrm>
            <a:off x="79375" y="1816100"/>
            <a:ext cx="90487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>
            <a:extLst>
              <a:ext uri="{FF2B5EF4-FFF2-40B4-BE49-F238E27FC236}">
                <a16:creationId xmlns:a16="http://schemas.microsoft.com/office/drawing/2014/main" id="{EEBBA5BE-4590-B9AB-D33C-0AF98A74B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2400" y="2032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2800" b="1">
                <a:solidFill>
                  <a:srgbClr val="6A74D4"/>
                </a:solidFill>
              </a:rPr>
              <a:t>GEOLOGIC TIME:CENOZOIC ERA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17-Paleoanthropology-and-Dating-methods-in-Geology-17-638.jpg">
            <a:extLst>
              <a:ext uri="{FF2B5EF4-FFF2-40B4-BE49-F238E27FC236}">
                <a16:creationId xmlns:a16="http://schemas.microsoft.com/office/drawing/2014/main" id="{A1C9410B-D314-2F4E-E520-A286821FB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3" b="4707"/>
          <a:stretch>
            <a:fillRect/>
          </a:stretch>
        </p:blipFill>
        <p:spPr bwMode="auto">
          <a:xfrm>
            <a:off x="0" y="1470025"/>
            <a:ext cx="9144000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18-Paleoanthropology-and-Dating-methods-in-Geology-18-638.jpg">
            <a:extLst>
              <a:ext uri="{FF2B5EF4-FFF2-40B4-BE49-F238E27FC236}">
                <a16:creationId xmlns:a16="http://schemas.microsoft.com/office/drawing/2014/main" id="{32B4A884-A687-8264-4517-F9DA28A8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3"/>
          <a:stretch>
            <a:fillRect/>
          </a:stretch>
        </p:blipFill>
        <p:spPr bwMode="auto">
          <a:xfrm>
            <a:off x="0" y="1393825"/>
            <a:ext cx="8335963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BA99280A-92FD-97F2-1F29-C6AFB350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45" y="479425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200" b="1" dirty="0">
                <a:solidFill>
                  <a:srgbClr val="6A74D4"/>
                </a:solidFill>
              </a:rPr>
              <a:t>PALEOECOLOGY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19-Paleoanthropology-and-Dating-methods-in-Geology-19-638.jpg">
            <a:extLst>
              <a:ext uri="{FF2B5EF4-FFF2-40B4-BE49-F238E27FC236}">
                <a16:creationId xmlns:a16="http://schemas.microsoft.com/office/drawing/2014/main" id="{CE1D8EFA-6770-4BD0-7CD6-7D750CF4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3"/>
          <a:stretch>
            <a:fillRect/>
          </a:stretch>
        </p:blipFill>
        <p:spPr bwMode="auto">
          <a:xfrm>
            <a:off x="79375" y="1393825"/>
            <a:ext cx="8796338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>
            <a:extLst>
              <a:ext uri="{FF2B5EF4-FFF2-40B4-BE49-F238E27FC236}">
                <a16:creationId xmlns:a16="http://schemas.microsoft.com/office/drawing/2014/main" id="{70D91BE5-51A4-A352-847B-526D3275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6763" y="549275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 dirty="0">
                <a:solidFill>
                  <a:srgbClr val="6A74D4"/>
                </a:solidFill>
              </a:rPr>
              <a:t>PAST BEHAVIOUR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CC8912C8-5BE1-C7A5-8273-00174F5D0C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Acquire familiarity with the Geologic Time Scale</a:t>
            </a:r>
          </a:p>
          <a:p>
            <a:pPr eaLnBrk="1" hangingPunct="1"/>
            <a:r>
              <a:rPr lang="en-US" altLang="en-US"/>
              <a:t>Describe how fossils are used to identify subdivision of the geological time scale</a:t>
            </a:r>
          </a:p>
          <a:p>
            <a:pPr eaLnBrk="1" hangingPunct="1"/>
            <a:r>
              <a:rPr lang="en-US" altLang="en-US"/>
              <a:t>Explain how fossils have been used to define and identify subdivisions of the geologic time scale.</a:t>
            </a:r>
            <a:endParaRPr lang="en-IN" altLang="en-US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9F95F9D0-373B-F45C-80E5-B0ED3AD091B7}"/>
              </a:ext>
            </a:extLst>
          </p:cNvPr>
          <p:cNvSpPr txBox="1">
            <a:spLocks/>
          </p:cNvSpPr>
          <p:nvPr/>
        </p:nvSpPr>
        <p:spPr>
          <a:xfrm>
            <a:off x="179388" y="762000"/>
            <a:ext cx="8599487" cy="573088"/>
          </a:xfrm>
          <a:prstGeom prst="rect">
            <a:avLst/>
          </a:prstGeom>
        </p:spPr>
        <p:txBody>
          <a:bodyPr lIns="0" tIns="0" rIns="0" bIns="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N" sz="3600" dirty="0">
                <a:solidFill>
                  <a:srgbClr val="6A74D4"/>
                </a:solidFill>
                <a:latin typeface="Calibri"/>
              </a:rPr>
              <a:t>Learning</a:t>
            </a:r>
            <a:r>
              <a:rPr lang="en-IN" sz="3600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IN" sz="3600" dirty="0">
                <a:solidFill>
                  <a:srgbClr val="6A74D4"/>
                </a:solidFill>
                <a:latin typeface="Calibri"/>
              </a:rPr>
              <a:t>objectives &amp; Key words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945AD-3D37-D841-8641-C2A4E5AF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	</a:t>
            </a:r>
            <a:r>
              <a:rPr lang="en-IN" b="1" dirty="0">
                <a:solidFill>
                  <a:srgbClr val="6A74D4"/>
                </a:solidFill>
                <a:latin typeface="+mn-lt"/>
              </a:rPr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B30FD-0DCF-F912-99E2-97580DABA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Fossils serve as a key to understanding geological timelines, environmental changes, and the adaptations of ancient species.</a:t>
            </a:r>
          </a:p>
          <a:p>
            <a:r>
              <a:rPr lang="en-US" dirty="0"/>
              <a:t>Techniques such as relative and absolute dating enhance our ability to accurately position fossils within the geologic time scale.</a:t>
            </a:r>
          </a:p>
          <a:p>
            <a:r>
              <a:rPr lang="en-US" dirty="0"/>
              <a:t>By integrating </a:t>
            </a:r>
            <a:r>
              <a:rPr lang="en-US" dirty="0" err="1"/>
              <a:t>paleoecological</a:t>
            </a:r>
            <a:r>
              <a:rPr lang="en-US" dirty="0"/>
              <a:t> data and fossil evidence, we can reconstruct past behaviors and environments, bridging the gap between ancient and modern life forms.</a:t>
            </a:r>
          </a:p>
          <a:p>
            <a:r>
              <a:rPr lang="en-US" dirty="0"/>
              <a:t>This field continues to deepen our understanding of biodiversity and the intricate dynamics of evolution.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445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6765C-4C8C-F18C-920D-766FA85C6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B22EFA00-0A17-61C7-6B8B-5187324CC2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Preserved remains or traces of an organism that lived in the past.</a:t>
            </a:r>
          </a:p>
          <a:p>
            <a:pPr eaLnBrk="1" hangingPunct="1"/>
            <a:r>
              <a:rPr lang="en-US" altLang="en-US" dirty="0"/>
              <a:t>Fossils are formed when animals die and are buried in sediment. </a:t>
            </a:r>
          </a:p>
          <a:p>
            <a:pPr eaLnBrk="1" hangingPunct="1"/>
            <a:r>
              <a:rPr lang="en-US" altLang="en-US" dirty="0"/>
              <a:t>Eventually the sediment builds up and hardens to become sedimentary rock.</a:t>
            </a:r>
          </a:p>
          <a:p>
            <a:pPr eaLnBrk="1" hangingPunct="1"/>
            <a:r>
              <a:rPr lang="en-US" altLang="en-US" dirty="0"/>
              <a:t>Sediments are pieces of solid material that have been deposited on Earth's surface by wind, ice, gravity, or chemical precipitation.</a:t>
            </a:r>
          </a:p>
          <a:p>
            <a:pPr eaLnBrk="1" hangingPunct="1"/>
            <a:r>
              <a:rPr lang="en-US" altLang="en-US" dirty="0"/>
              <a:t>Paleontologist-scientist who study the remains of organisms in the rock record.</a:t>
            </a:r>
            <a:endParaRPr lang="en-IN" altLang="en-US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EDA26403-33FB-2365-CBC6-83A1AFD8D930}"/>
              </a:ext>
            </a:extLst>
          </p:cNvPr>
          <p:cNvSpPr txBox="1">
            <a:spLocks/>
          </p:cNvSpPr>
          <p:nvPr/>
        </p:nvSpPr>
        <p:spPr>
          <a:xfrm>
            <a:off x="179388" y="762000"/>
            <a:ext cx="8599487" cy="573088"/>
          </a:xfrm>
          <a:prstGeom prst="rect">
            <a:avLst/>
          </a:prstGeom>
        </p:spPr>
        <p:txBody>
          <a:bodyPr lIns="0" tIns="0" rIns="0" bIns="0"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N" sz="3600" dirty="0">
                <a:solidFill>
                  <a:srgbClr val="6A74D4"/>
                </a:solidFill>
                <a:latin typeface="Calibri"/>
              </a:rPr>
              <a:t>     FOSSILS</a:t>
            </a:r>
          </a:p>
        </p:txBody>
      </p:sp>
    </p:spTree>
    <p:extLst>
      <p:ext uri="{BB962C8B-B14F-4D97-AF65-F5344CB8AC3E}">
        <p14:creationId xmlns:p14="http://schemas.microsoft.com/office/powerpoint/2010/main" val="282813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EF29-D922-91C5-0AB6-E9108B68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b="1" dirty="0">
                <a:solidFill>
                  <a:srgbClr val="6A74D4"/>
                </a:solidFill>
                <a:latin typeface="+mn-lt"/>
              </a:rPr>
              <a:t>INDEX FOSSILS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7900-24F9-DAB4-4483-1557D650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Remains of plants and animals that lived for a limited period. </a:t>
            </a:r>
          </a:p>
          <a:p>
            <a:r>
              <a:rPr lang="en-US" dirty="0"/>
              <a:t>Best index fossils are common, widely distributed, and easy to identify. </a:t>
            </a:r>
          </a:p>
          <a:p>
            <a:r>
              <a:rPr lang="en-US" dirty="0"/>
              <a:t>Some of the most common index fossils are ammonites, trilobites, and graptolites.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6216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A7D8-8C89-BC93-BE58-CABB3915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6A74D4"/>
                </a:solidFill>
                <a:latin typeface="+mn-lt"/>
              </a:rPr>
              <a:t>TYPES OF FOSSILS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8CDF-AD23-6672-6825-9BAC7628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Petrified - when minerals replace the remains and they become rock things like wood.</a:t>
            </a:r>
          </a:p>
          <a:p>
            <a:r>
              <a:rPr lang="en-US" dirty="0"/>
              <a:t>Mold - when the shell remains and the contents dissolve (hollow) like in art class you use a mold to get the correct shape of a bowl.</a:t>
            </a:r>
          </a:p>
          <a:p>
            <a:r>
              <a:rPr lang="en-US" dirty="0"/>
              <a:t>Cast- when the mold becomes filled with minerals that are not a part of the original organism.</a:t>
            </a:r>
          </a:p>
          <a:p>
            <a:r>
              <a:rPr lang="en-US" dirty="0"/>
              <a:t>Index-a fossil found in a narrow time range but widely distributed around the earth; used to date rock layers.</a:t>
            </a:r>
          </a:p>
          <a:p>
            <a:r>
              <a:rPr lang="en-US" dirty="0"/>
              <a:t>Trace fossil-a fossilized mark that is formed in soft sediment by the movement or actions of an animal.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898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040D8-C7A6-1CD5-3B4D-E5C92743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6A74D4"/>
                </a:solidFill>
                <a:latin typeface="+mn-lt"/>
              </a:rPr>
              <a:t>RELATIVE VS ABSOLUTE DATING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C0CEA-0137-2D00-1106-38ED00F45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RELATIVE 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D551C-E21F-A832-4467-FAA3C0B296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Relative dating- looks at where the fossil is located to determine its age relative to other fossils. </a:t>
            </a:r>
          </a:p>
          <a:p>
            <a:r>
              <a:rPr lang="en-US" dirty="0"/>
              <a:t>This only works if the area has been undisturbed.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B24986-0850-49A0-5BDF-CDFE1EE76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ABSOLUTE DATING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EE349B-DE48-DD06-2B2E-8C27268901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• Uses radioactive elements near the fossils to determine the actual age of the fossils.</a:t>
            </a:r>
          </a:p>
          <a:p>
            <a:r>
              <a:rPr lang="en-US" dirty="0"/>
              <a:t>By determining the age of the radioactive element, scientists can calculate the age of the fossil buried nearby.</a:t>
            </a:r>
          </a:p>
          <a:p>
            <a:r>
              <a:rPr lang="en-US" dirty="0"/>
              <a:t>The absolute age of fossils is estimated by dating associated igneous rock and lava flows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5375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07-Paleoanthropology-and-Dating-methods-in-Geology-7-638.jpg">
            <a:extLst>
              <a:ext uri="{FF2B5EF4-FFF2-40B4-BE49-F238E27FC236}">
                <a16:creationId xmlns:a16="http://schemas.microsoft.com/office/drawing/2014/main" id="{A267D228-E62A-A2DF-ACF0-F44DD42B3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4"/>
          <a:stretch>
            <a:fillRect/>
          </a:stretch>
        </p:blipFill>
        <p:spPr bwMode="auto">
          <a:xfrm>
            <a:off x="0" y="1624013"/>
            <a:ext cx="9144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9E8E54B4-A3BA-8F99-FF3D-51DB6548A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200" y="433388"/>
            <a:ext cx="549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>
                <a:solidFill>
                  <a:srgbClr val="6A74D4"/>
                </a:solidFill>
              </a:rPr>
              <a:t>DATING METHODS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08-Paleoanthropology-and-Dating-methods-in-Geology-8-638.jpg">
            <a:extLst>
              <a:ext uri="{FF2B5EF4-FFF2-40B4-BE49-F238E27FC236}">
                <a16:creationId xmlns:a16="http://schemas.microsoft.com/office/drawing/2014/main" id="{1A782D04-3A8E-5B1D-B254-3E6AF04C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3"/>
          <a:stretch>
            <a:fillRect/>
          </a:stretch>
        </p:blipFill>
        <p:spPr bwMode="auto">
          <a:xfrm>
            <a:off x="0" y="1431925"/>
            <a:ext cx="91440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>
            <a:extLst>
              <a:ext uri="{FF2B5EF4-FFF2-40B4-BE49-F238E27FC236}">
                <a16:creationId xmlns:a16="http://schemas.microsoft.com/office/drawing/2014/main" id="{04A859B5-9664-85B0-C024-9FE62A40F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33388"/>
            <a:ext cx="43783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>
                <a:solidFill>
                  <a:srgbClr val="6A74D4"/>
                </a:solidFill>
              </a:rPr>
              <a:t>GEOLOGIC 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09-Paleoanthropology-and-Dating-methods-in-Geology-9-638.jpg">
            <a:extLst>
              <a:ext uri="{FF2B5EF4-FFF2-40B4-BE49-F238E27FC236}">
                <a16:creationId xmlns:a16="http://schemas.microsoft.com/office/drawing/2014/main" id="{3E8504EF-AD70-009F-4414-91B1D04A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3"/>
          <a:stretch>
            <a:fillRect/>
          </a:stretch>
        </p:blipFill>
        <p:spPr bwMode="auto">
          <a:xfrm>
            <a:off x="0" y="1431925"/>
            <a:ext cx="9144000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6B3C4823-6AA0-1688-6B08-9AC25C23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317500"/>
            <a:ext cx="7297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3600" b="1">
                <a:solidFill>
                  <a:srgbClr val="6A74D4"/>
                </a:solidFill>
              </a:rPr>
              <a:t>CARL SAGON’S COSMIC CALENDER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12250</TotalTime>
  <Words>493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INDEX FOSSILS</vt:lpstr>
      <vt:lpstr>TYPES OF FOSSILS</vt:lpstr>
      <vt:lpstr>RELATIVE VS ABSOLUTE DATING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IMMUNOLOGICALLY MEDIATED DISEASES</dc:title>
  <dc:creator>user</dc:creator>
  <cp:lastModifiedBy>Nivedhitha Maraimalai</cp:lastModifiedBy>
  <cp:revision>186</cp:revision>
  <dcterms:created xsi:type="dcterms:W3CDTF">2008-07-02T13:59:00Z</dcterms:created>
  <dcterms:modified xsi:type="dcterms:W3CDTF">2024-11-30T04:07:30Z</dcterms:modified>
</cp:coreProperties>
</file>