
<file path=[Content_Types].xml><?xml version="1.0" encoding="utf-8"?>
<Types xmlns="http://schemas.openxmlformats.org/package/2006/content-types">
  <Default Extension="jpeg" ContentType="image/jpeg"/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0058400" cy="7772400"/>
  <p:notesSz cx="10058400" cy="7772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260" y="5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8/24/2024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8/24/2024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8/24/2024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8/24/2024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8/24/2024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929638" y="107698"/>
            <a:ext cx="6195695" cy="695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50314" y="1280794"/>
            <a:ext cx="7480934" cy="48755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8/24/2024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95400" y="1642316"/>
            <a:ext cx="7315200" cy="3679918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2176145" marR="5080" indent="-2164080" algn="l">
              <a:lnSpc>
                <a:spcPts val="5810"/>
              </a:lnSpc>
              <a:spcBef>
                <a:spcPts val="195"/>
              </a:spcBef>
            </a:pPr>
            <a:r>
              <a:rPr lang="en-IN" sz="4850" spc="600" dirty="0"/>
              <a:t>        TAPHONOMY:</a:t>
            </a:r>
            <a:br>
              <a:rPr lang="en-IN" sz="4850" spc="600" dirty="0"/>
            </a:br>
            <a:r>
              <a:rPr lang="en-IN" sz="3600" spc="600" dirty="0"/>
              <a:t>Study of processes of decay &amp; preservation of fossil </a:t>
            </a:r>
            <a:endParaRPr lang="en-IN" sz="4850" spc="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39407" y="1447800"/>
            <a:ext cx="9379585" cy="4657237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5"/>
              </a:spcBef>
            </a:pPr>
            <a:endParaRPr lang="en-IN" sz="4250" dirty="0">
              <a:latin typeface="Calibri"/>
              <a:cs typeface="Calibri"/>
            </a:endParaRPr>
          </a:p>
          <a:p>
            <a:pPr marL="389255" marR="12700" indent="-377190" algn="just">
              <a:lnSpc>
                <a:spcPct val="101000"/>
              </a:lnSpc>
              <a:buFont typeface="Arial MT"/>
              <a:buChar char="•"/>
              <a:tabLst>
                <a:tab pos="389890" algn="l"/>
              </a:tabLst>
            </a:pPr>
            <a:r>
              <a:rPr sz="2400" spc="5" dirty="0">
                <a:latin typeface="Calibri"/>
                <a:cs typeface="Calibri"/>
              </a:rPr>
              <a:t>Chemical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5" dirty="0">
                <a:latin typeface="Calibri"/>
                <a:cs typeface="Calibri"/>
              </a:rPr>
              <a:t>susceptibility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to</a:t>
            </a:r>
            <a:r>
              <a:rPr sz="2400" dirty="0">
                <a:latin typeface="Calibri"/>
                <a:cs typeface="Calibri"/>
              </a:rPr>
              <a:t> diagenesis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10" dirty="0">
                <a:latin typeface="Calibri"/>
                <a:cs typeface="Calibri"/>
              </a:rPr>
              <a:t>and</a:t>
            </a:r>
            <a:r>
              <a:rPr sz="2400" spc="15" dirty="0">
                <a:latin typeface="Calibri"/>
                <a:cs typeface="Calibri"/>
              </a:rPr>
              <a:t> </a:t>
            </a:r>
            <a:r>
              <a:rPr sz="2400" spc="5" dirty="0">
                <a:latin typeface="Calibri"/>
                <a:cs typeface="Calibri"/>
              </a:rPr>
              <a:t>dissolution 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varies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10" dirty="0">
                <a:latin typeface="Calibri"/>
                <a:cs typeface="Calibri"/>
              </a:rPr>
              <a:t>with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10" dirty="0">
                <a:latin typeface="Calibri"/>
                <a:cs typeface="Calibri"/>
              </a:rPr>
              <a:t>the composition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10" dirty="0">
                <a:latin typeface="Calibri"/>
                <a:cs typeface="Calibri"/>
              </a:rPr>
              <a:t>of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10" dirty="0">
                <a:latin typeface="Calibri"/>
                <a:cs typeface="Calibri"/>
              </a:rPr>
              <a:t>the</a:t>
            </a:r>
            <a:r>
              <a:rPr sz="2400" spc="5" dirty="0">
                <a:latin typeface="Calibri"/>
                <a:cs typeface="Calibri"/>
              </a:rPr>
              <a:t> shell.</a:t>
            </a:r>
            <a:endParaRPr lang="en-IN" sz="2400" spc="5" dirty="0">
              <a:latin typeface="Calibri"/>
              <a:cs typeface="Calibri"/>
            </a:endParaRPr>
          </a:p>
          <a:p>
            <a:pPr marL="389255" marR="12700" indent="-377190" algn="just">
              <a:lnSpc>
                <a:spcPct val="101000"/>
              </a:lnSpc>
              <a:buFont typeface="Arial MT"/>
              <a:buChar char="•"/>
              <a:tabLst>
                <a:tab pos="389890" algn="l"/>
              </a:tabLst>
            </a:pPr>
            <a:endParaRPr sz="2400" dirty="0">
              <a:latin typeface="Calibri"/>
              <a:cs typeface="Calibri"/>
            </a:endParaRPr>
          </a:p>
          <a:p>
            <a:pPr marL="389255" marR="8890" indent="-377190" algn="just">
              <a:lnSpc>
                <a:spcPct val="101000"/>
              </a:lnSpc>
              <a:spcBef>
                <a:spcPts val="735"/>
              </a:spcBef>
              <a:buFont typeface="Arial MT"/>
              <a:buChar char="•"/>
              <a:tabLst>
                <a:tab pos="389890" algn="l"/>
              </a:tabLst>
            </a:pPr>
            <a:r>
              <a:rPr sz="2400" spc="-5" dirty="0">
                <a:latin typeface="Calibri"/>
                <a:cs typeface="Calibri"/>
              </a:rPr>
              <a:t>Aragonite </a:t>
            </a:r>
            <a:r>
              <a:rPr sz="2400" spc="5" dirty="0">
                <a:latin typeface="Calibri"/>
                <a:cs typeface="Calibri"/>
              </a:rPr>
              <a:t>is </a:t>
            </a:r>
            <a:r>
              <a:rPr sz="2400" spc="10" dirty="0">
                <a:latin typeface="Calibri"/>
                <a:cs typeface="Calibri"/>
              </a:rPr>
              <a:t>less </a:t>
            </a:r>
            <a:r>
              <a:rPr sz="2400" dirty="0">
                <a:latin typeface="Calibri"/>
                <a:cs typeface="Calibri"/>
              </a:rPr>
              <a:t>stable </a:t>
            </a:r>
            <a:r>
              <a:rPr sz="2400" spc="10" dirty="0">
                <a:latin typeface="Calibri"/>
                <a:cs typeface="Calibri"/>
              </a:rPr>
              <a:t>than </a:t>
            </a:r>
            <a:r>
              <a:rPr sz="2400" dirty="0">
                <a:latin typeface="Calibri"/>
                <a:cs typeface="Calibri"/>
              </a:rPr>
              <a:t>calcite </a:t>
            </a:r>
            <a:r>
              <a:rPr sz="2400" spc="10" dirty="0">
                <a:latin typeface="Calibri"/>
                <a:cs typeface="Calibri"/>
              </a:rPr>
              <a:t>and, thus, </a:t>
            </a:r>
            <a:r>
              <a:rPr sz="2400" dirty="0">
                <a:latin typeface="Calibri"/>
                <a:cs typeface="Calibri"/>
              </a:rPr>
              <a:t>aragonitic </a:t>
            </a:r>
            <a:r>
              <a:rPr sz="2400" spc="5" dirty="0">
                <a:latin typeface="Calibri"/>
                <a:cs typeface="Calibri"/>
              </a:rPr>
              <a:t> shells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may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10" dirty="0">
                <a:latin typeface="Calibri"/>
                <a:cs typeface="Calibri"/>
              </a:rPr>
              <a:t>be </a:t>
            </a:r>
            <a:r>
              <a:rPr sz="2400" spc="5" dirty="0">
                <a:latin typeface="Calibri"/>
                <a:cs typeface="Calibri"/>
              </a:rPr>
              <a:t>replaced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10" dirty="0">
                <a:latin typeface="Calibri"/>
                <a:cs typeface="Calibri"/>
              </a:rPr>
              <a:t>by</a:t>
            </a:r>
            <a:r>
              <a:rPr sz="2400" dirty="0">
                <a:latin typeface="Calibri"/>
                <a:cs typeface="Calibri"/>
              </a:rPr>
              <a:t> calcite.</a:t>
            </a:r>
            <a:endParaRPr lang="en-IN" sz="2400" dirty="0">
              <a:latin typeface="Calibri"/>
              <a:cs typeface="Calibri"/>
            </a:endParaRPr>
          </a:p>
          <a:p>
            <a:pPr marL="389255" marR="8890" indent="-377190" algn="just">
              <a:lnSpc>
                <a:spcPct val="101000"/>
              </a:lnSpc>
              <a:spcBef>
                <a:spcPts val="735"/>
              </a:spcBef>
              <a:buFont typeface="Arial MT"/>
              <a:buChar char="•"/>
              <a:tabLst>
                <a:tab pos="389890" algn="l"/>
              </a:tabLst>
            </a:pPr>
            <a:endParaRPr sz="2400" dirty="0">
              <a:latin typeface="Calibri"/>
              <a:cs typeface="Calibri"/>
            </a:endParaRPr>
          </a:p>
          <a:p>
            <a:pPr marL="389255" marR="5080" indent="-377190" algn="just">
              <a:lnSpc>
                <a:spcPct val="101000"/>
              </a:lnSpc>
              <a:spcBef>
                <a:spcPts val="740"/>
              </a:spcBef>
              <a:buFont typeface="Arial MT"/>
              <a:buChar char="•"/>
              <a:tabLst>
                <a:tab pos="389890" algn="l"/>
              </a:tabLst>
            </a:pPr>
            <a:r>
              <a:rPr sz="2400" spc="5" dirty="0">
                <a:latin typeface="Calibri"/>
                <a:cs typeface="Calibri"/>
              </a:rPr>
              <a:t>According </a:t>
            </a:r>
            <a:r>
              <a:rPr sz="2400" spc="-5" dirty="0">
                <a:latin typeface="Calibri"/>
                <a:cs typeface="Calibri"/>
              </a:rPr>
              <a:t>to </a:t>
            </a:r>
            <a:r>
              <a:rPr sz="2400" spc="10" dirty="0">
                <a:latin typeface="Calibri"/>
                <a:cs typeface="Calibri"/>
              </a:rPr>
              <a:t>Be (1977), the </a:t>
            </a:r>
            <a:r>
              <a:rPr sz="2400" spc="5" dirty="0">
                <a:latin typeface="Calibri"/>
                <a:cs typeface="Calibri"/>
              </a:rPr>
              <a:t>more solution-susceptible 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5" dirty="0">
                <a:latin typeface="Calibri"/>
                <a:cs typeface="Calibri"/>
              </a:rPr>
              <a:t>species </a:t>
            </a:r>
            <a:r>
              <a:rPr sz="2400" spc="15" dirty="0">
                <a:latin typeface="Calibri"/>
                <a:cs typeface="Calibri"/>
              </a:rPr>
              <a:t>(e.g. </a:t>
            </a:r>
            <a:r>
              <a:rPr sz="2400" i="1" spc="5" dirty="0">
                <a:latin typeface="Calibri"/>
                <a:cs typeface="Calibri"/>
              </a:rPr>
              <a:t>Globigerinoides ruber</a:t>
            </a:r>
            <a:r>
              <a:rPr sz="2400" spc="5" dirty="0">
                <a:latin typeface="Calibri"/>
                <a:cs typeface="Calibri"/>
              </a:rPr>
              <a:t>) </a:t>
            </a:r>
            <a:r>
              <a:rPr sz="2400" spc="-5" dirty="0">
                <a:latin typeface="Calibri"/>
                <a:cs typeface="Calibri"/>
              </a:rPr>
              <a:t>are relatively </a:t>
            </a:r>
            <a:r>
              <a:rPr sz="2400" spc="5" dirty="0">
                <a:latin typeface="Calibri"/>
                <a:cs typeface="Calibri"/>
              </a:rPr>
              <a:t>small, 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5" dirty="0">
                <a:latin typeface="Calibri"/>
                <a:cs typeface="Calibri"/>
              </a:rPr>
              <a:t>thin-walled </a:t>
            </a:r>
            <a:r>
              <a:rPr sz="2400" spc="10" dirty="0">
                <a:latin typeface="Calibri"/>
                <a:cs typeface="Calibri"/>
              </a:rPr>
              <a:t>and </a:t>
            </a:r>
            <a:r>
              <a:rPr sz="2400" spc="-15" dirty="0">
                <a:latin typeface="Calibri"/>
                <a:cs typeface="Calibri"/>
              </a:rPr>
              <a:t>have </a:t>
            </a:r>
            <a:r>
              <a:rPr sz="2400" spc="-10" dirty="0">
                <a:latin typeface="Calibri"/>
                <a:cs typeface="Calibri"/>
              </a:rPr>
              <a:t>large </a:t>
            </a:r>
            <a:r>
              <a:rPr sz="2400" dirty="0">
                <a:latin typeface="Calibri"/>
                <a:cs typeface="Calibri"/>
              </a:rPr>
              <a:t>pores </a:t>
            </a:r>
            <a:r>
              <a:rPr sz="2400" spc="5" dirty="0">
                <a:latin typeface="Calibri"/>
                <a:cs typeface="Calibri"/>
              </a:rPr>
              <a:t>compared </a:t>
            </a:r>
            <a:r>
              <a:rPr sz="2400" spc="10" dirty="0">
                <a:latin typeface="Calibri"/>
                <a:cs typeface="Calibri"/>
              </a:rPr>
              <a:t>with the </a:t>
            </a:r>
            <a:r>
              <a:rPr sz="2400" spc="5" dirty="0">
                <a:latin typeface="Calibri"/>
                <a:cs typeface="Calibri"/>
              </a:rPr>
              <a:t>less </a:t>
            </a:r>
            <a:r>
              <a:rPr sz="2400" spc="-675" dirty="0">
                <a:latin typeface="Calibri"/>
                <a:cs typeface="Calibri"/>
              </a:rPr>
              <a:t> </a:t>
            </a:r>
            <a:r>
              <a:rPr sz="2400" spc="10" dirty="0">
                <a:latin typeface="Calibri"/>
                <a:cs typeface="Calibri"/>
              </a:rPr>
              <a:t>solution-susceptible</a:t>
            </a:r>
            <a:r>
              <a:rPr sz="2400" spc="15" dirty="0">
                <a:latin typeface="Calibri"/>
                <a:cs typeface="Calibri"/>
              </a:rPr>
              <a:t> </a:t>
            </a:r>
            <a:r>
              <a:rPr sz="2400" spc="5" dirty="0">
                <a:latin typeface="Calibri"/>
                <a:cs typeface="Calibri"/>
              </a:rPr>
              <a:t>species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having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large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tests,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10" dirty="0">
                <a:latin typeface="Calibri"/>
                <a:cs typeface="Calibri"/>
              </a:rPr>
              <a:t>small </a:t>
            </a:r>
            <a:r>
              <a:rPr sz="2400" spc="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pores</a:t>
            </a:r>
            <a:r>
              <a:rPr sz="2400" spc="15" dirty="0">
                <a:latin typeface="Calibri"/>
                <a:cs typeface="Calibri"/>
              </a:rPr>
              <a:t> </a:t>
            </a:r>
            <a:r>
              <a:rPr sz="2400" spc="10" dirty="0">
                <a:latin typeface="Calibri"/>
                <a:cs typeface="Calibri"/>
              </a:rPr>
              <a:t>and</a:t>
            </a:r>
            <a:r>
              <a:rPr sz="2400" spc="15" dirty="0">
                <a:latin typeface="Calibri"/>
                <a:cs typeface="Calibri"/>
              </a:rPr>
              <a:t> </a:t>
            </a:r>
            <a:r>
              <a:rPr sz="2400" spc="10" dirty="0">
                <a:latin typeface="Calibri"/>
                <a:cs typeface="Calibri"/>
              </a:rPr>
              <a:t>thick </a:t>
            </a:r>
            <a:r>
              <a:rPr sz="2400" dirty="0">
                <a:latin typeface="Calibri"/>
                <a:cs typeface="Calibri"/>
              </a:rPr>
              <a:t>walls </a:t>
            </a:r>
            <a:r>
              <a:rPr sz="2400" spc="15" dirty="0">
                <a:latin typeface="Calibri"/>
                <a:cs typeface="Calibri"/>
              </a:rPr>
              <a:t>(e.g. </a:t>
            </a:r>
            <a:r>
              <a:rPr sz="2400" i="1" spc="5" dirty="0">
                <a:latin typeface="Calibri"/>
                <a:cs typeface="Calibri"/>
              </a:rPr>
              <a:t>Globorotalia</a:t>
            </a:r>
            <a:r>
              <a:rPr sz="2400" i="1" dirty="0">
                <a:latin typeface="Calibri"/>
                <a:cs typeface="Calibri"/>
              </a:rPr>
              <a:t> </a:t>
            </a:r>
            <a:r>
              <a:rPr sz="2400" i="1" spc="10" dirty="0">
                <a:latin typeface="Calibri"/>
                <a:cs typeface="Calibri"/>
              </a:rPr>
              <a:t>tumida</a:t>
            </a:r>
            <a:r>
              <a:rPr sz="2400" spc="10" dirty="0">
                <a:latin typeface="Calibri"/>
                <a:cs typeface="Calibri"/>
              </a:rPr>
              <a:t>)</a:t>
            </a:r>
            <a:endParaRPr sz="2400" dirty="0">
              <a:latin typeface="Calibri"/>
              <a:cs typeface="Calibri"/>
            </a:endParaRPr>
          </a:p>
        </p:txBody>
      </p:sp>
      <p:pic>
        <p:nvPicPr>
          <p:cNvPr id="3" name="gdc mumbai college logo.jpeg" descr="gdc mumbai college logo.jpeg">
            <a:extLst>
              <a:ext uri="{FF2B5EF4-FFF2-40B4-BE49-F238E27FC236}">
                <a16:creationId xmlns:a16="http://schemas.microsoft.com/office/drawing/2014/main" id="{60F7C580-B1BE-BF22-46C7-1B2CF7C758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268201"/>
            <a:ext cx="845575" cy="826782"/>
          </a:xfrm>
          <a:prstGeom prst="rect">
            <a:avLst/>
          </a:prstGeom>
          <a:ln w="12700">
            <a:miter lim="400000"/>
          </a:ln>
        </p:spPr>
      </p:pic>
      <p:pic>
        <p:nvPicPr>
          <p:cNvPr id="4" name="opath dept logo.jpeg" descr="opath dept logo.jpeg">
            <a:extLst>
              <a:ext uri="{FF2B5EF4-FFF2-40B4-BE49-F238E27FC236}">
                <a16:creationId xmlns:a16="http://schemas.microsoft.com/office/drawing/2014/main" id="{D8A56419-0FBA-56D6-DD31-8F2FE15E60D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7659" t="6559" r="7659" b="9142"/>
          <a:stretch>
            <a:fillRect/>
          </a:stretch>
        </p:blipFill>
        <p:spPr>
          <a:xfrm>
            <a:off x="8765020" y="235180"/>
            <a:ext cx="914400" cy="826819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21E2612-95B9-8CA1-5CC1-DE67CBF970D0}"/>
              </a:ext>
            </a:extLst>
          </p:cNvPr>
          <p:cNvSpPr txBox="1"/>
          <p:nvPr/>
        </p:nvSpPr>
        <p:spPr>
          <a:xfrm>
            <a:off x="1905000" y="268201"/>
            <a:ext cx="655522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pc="5" dirty="0">
                <a:latin typeface="Calibri"/>
                <a:cs typeface="Calibri"/>
              </a:rPr>
              <a:t>Chemical</a:t>
            </a:r>
            <a:r>
              <a:rPr lang="en-US" sz="3200" b="1" spc="-20" dirty="0">
                <a:latin typeface="Calibri"/>
                <a:cs typeface="Calibri"/>
              </a:rPr>
              <a:t> </a:t>
            </a:r>
            <a:r>
              <a:rPr lang="en-US" sz="3200" b="1" spc="5" dirty="0">
                <a:latin typeface="Calibri"/>
                <a:cs typeface="Calibri"/>
              </a:rPr>
              <a:t>Composition</a:t>
            </a:r>
            <a:r>
              <a:rPr lang="en-US" sz="3200" b="1" spc="-15" dirty="0">
                <a:latin typeface="Calibri"/>
                <a:cs typeface="Calibri"/>
              </a:rPr>
              <a:t> </a:t>
            </a:r>
            <a:r>
              <a:rPr lang="en-US" sz="3200" b="1" spc="5" dirty="0">
                <a:latin typeface="Calibri"/>
                <a:cs typeface="Calibri"/>
              </a:rPr>
              <a:t>Of</a:t>
            </a:r>
            <a:r>
              <a:rPr lang="en-US" sz="3200" b="1" dirty="0">
                <a:latin typeface="Calibri"/>
                <a:cs typeface="Calibri"/>
              </a:rPr>
              <a:t> </a:t>
            </a:r>
            <a:r>
              <a:rPr lang="en-US" sz="3200" b="1" spc="10" dirty="0">
                <a:latin typeface="Calibri"/>
                <a:cs typeface="Calibri"/>
              </a:rPr>
              <a:t>The</a:t>
            </a:r>
            <a:r>
              <a:rPr lang="en-US" sz="3200" b="1" spc="-10" dirty="0">
                <a:latin typeface="Calibri"/>
                <a:cs typeface="Calibri"/>
              </a:rPr>
              <a:t> </a:t>
            </a:r>
            <a:r>
              <a:rPr lang="en-US" sz="3200" b="1" spc="5" dirty="0">
                <a:latin typeface="Calibri"/>
                <a:cs typeface="Calibri"/>
              </a:rPr>
              <a:t>Shell</a:t>
            </a:r>
            <a:endParaRPr lang="en-US" sz="3200" dirty="0">
              <a:latin typeface="Calibri"/>
              <a:cs typeface="Calibri"/>
            </a:endParaRPr>
          </a:p>
          <a:p>
            <a:endParaRPr lang="en-IN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78975" y="286144"/>
            <a:ext cx="7231625" cy="97815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196975" marR="5080" indent="-1184910" algn="l">
              <a:lnSpc>
                <a:spcPct val="101000"/>
              </a:lnSpc>
              <a:spcBef>
                <a:spcPts val="90"/>
              </a:spcBef>
            </a:pPr>
            <a:r>
              <a:rPr lang="en-IN" sz="2800" spc="10" dirty="0">
                <a:latin typeface="Times New Roman"/>
                <a:cs typeface="Times New Roman"/>
              </a:rPr>
              <a:t>               </a:t>
            </a:r>
            <a:r>
              <a:rPr sz="3200" b="1" spc="10" dirty="0">
                <a:latin typeface="Times New Roman"/>
                <a:cs typeface="Times New Roman"/>
              </a:rPr>
              <a:t>Ranking</a:t>
            </a:r>
            <a:r>
              <a:rPr sz="3200" b="1" spc="-20" dirty="0">
                <a:latin typeface="Times New Roman"/>
                <a:cs typeface="Times New Roman"/>
              </a:rPr>
              <a:t> </a:t>
            </a:r>
            <a:r>
              <a:rPr sz="3200" b="1" spc="10" dirty="0">
                <a:latin typeface="Times New Roman"/>
                <a:cs typeface="Times New Roman"/>
              </a:rPr>
              <a:t>of</a:t>
            </a:r>
            <a:r>
              <a:rPr sz="3200" b="1" spc="5" dirty="0">
                <a:latin typeface="Times New Roman"/>
                <a:cs typeface="Times New Roman"/>
              </a:rPr>
              <a:t> selected</a:t>
            </a:r>
            <a:r>
              <a:rPr sz="3200" b="1" spc="-15" dirty="0">
                <a:latin typeface="Times New Roman"/>
                <a:cs typeface="Times New Roman"/>
              </a:rPr>
              <a:t> </a:t>
            </a:r>
            <a:r>
              <a:rPr sz="3200" b="1" spc="10" dirty="0">
                <a:latin typeface="Times New Roman"/>
                <a:cs typeface="Times New Roman"/>
              </a:rPr>
              <a:t>species</a:t>
            </a:r>
            <a:r>
              <a:rPr sz="3200" b="1" spc="5" dirty="0">
                <a:latin typeface="Times New Roman"/>
                <a:cs typeface="Times New Roman"/>
              </a:rPr>
              <a:t> </a:t>
            </a:r>
            <a:r>
              <a:rPr sz="3200" b="1" spc="10" dirty="0">
                <a:latin typeface="Times New Roman"/>
                <a:cs typeface="Times New Roman"/>
              </a:rPr>
              <a:t>of</a:t>
            </a:r>
            <a:r>
              <a:rPr sz="3200" b="1" spc="5" dirty="0">
                <a:latin typeface="Times New Roman"/>
                <a:cs typeface="Times New Roman"/>
              </a:rPr>
              <a:t> </a:t>
            </a:r>
            <a:br>
              <a:rPr lang="en-IN" sz="3200" b="1" spc="5" dirty="0">
                <a:latin typeface="Times New Roman"/>
                <a:cs typeface="Times New Roman"/>
              </a:rPr>
            </a:br>
            <a:r>
              <a:rPr lang="en-IN" sz="3200" b="1" spc="5" dirty="0">
                <a:latin typeface="Times New Roman"/>
                <a:cs typeface="Times New Roman"/>
              </a:rPr>
              <a:t>        </a:t>
            </a:r>
            <a:r>
              <a:rPr sz="3200" b="1" spc="10" dirty="0">
                <a:latin typeface="Times New Roman"/>
                <a:cs typeface="Times New Roman"/>
              </a:rPr>
              <a:t>planktonic</a:t>
            </a:r>
            <a:r>
              <a:rPr sz="3200" b="1" spc="-15" dirty="0">
                <a:latin typeface="Times New Roman"/>
                <a:cs typeface="Times New Roman"/>
              </a:rPr>
              <a:t> </a:t>
            </a:r>
            <a:r>
              <a:rPr sz="3200" b="1" spc="10" dirty="0">
                <a:latin typeface="Times New Roman"/>
                <a:cs typeface="Times New Roman"/>
              </a:rPr>
              <a:t>foraminifera</a:t>
            </a:r>
            <a:r>
              <a:rPr sz="3200" b="1" spc="-10" dirty="0">
                <a:latin typeface="Times New Roman"/>
                <a:cs typeface="Times New Roman"/>
              </a:rPr>
              <a:t> </a:t>
            </a:r>
            <a:endParaRPr sz="3200" b="1" dirty="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1021960"/>
              </p:ext>
            </p:extLst>
          </p:nvPr>
        </p:nvGraphicFramePr>
        <p:xfrm>
          <a:off x="1299210" y="1575634"/>
          <a:ext cx="7459980" cy="486155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26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47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866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19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800" b="1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Rank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800" b="1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Species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69469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Resistance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53975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i="1" spc="5" dirty="0">
                          <a:latin typeface="Times New Roman"/>
                          <a:cs typeface="Times New Roman"/>
                        </a:rPr>
                        <a:t>Globigerinoides</a:t>
                      </a:r>
                      <a:r>
                        <a:rPr sz="1800" i="1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spc="5" dirty="0">
                          <a:latin typeface="Times New Roman"/>
                          <a:cs typeface="Times New Roman"/>
                        </a:rPr>
                        <a:t>ruber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53975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800" spc="15" dirty="0">
                          <a:latin typeface="Times New Roman"/>
                          <a:cs typeface="Times New Roman"/>
                        </a:rPr>
                        <a:t>Low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53975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2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i="1" spc="5" dirty="0">
                          <a:latin typeface="Times New Roman"/>
                          <a:cs typeface="Times New Roman"/>
                        </a:rPr>
                        <a:t>Orbulina</a:t>
                      </a:r>
                      <a:r>
                        <a:rPr sz="1800" i="1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spc="5" dirty="0">
                          <a:latin typeface="Times New Roman"/>
                          <a:cs typeface="Times New Roman"/>
                        </a:rPr>
                        <a:t>universa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53975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3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i="1" spc="5" dirty="0">
                          <a:latin typeface="Times New Roman"/>
                          <a:cs typeface="Times New Roman"/>
                        </a:rPr>
                        <a:t>Globigerinoides</a:t>
                      </a:r>
                      <a:r>
                        <a:rPr sz="1800" i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spc="5" dirty="0">
                          <a:latin typeface="Times New Roman"/>
                          <a:cs typeface="Times New Roman"/>
                        </a:rPr>
                        <a:t>sacculifer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53975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19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4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i="1" spc="10" dirty="0">
                          <a:latin typeface="Times New Roman"/>
                          <a:cs typeface="Times New Roman"/>
                        </a:rPr>
                        <a:t>Globigerina</a:t>
                      </a:r>
                      <a:r>
                        <a:rPr sz="1800" i="1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spc="10" dirty="0">
                          <a:latin typeface="Times New Roman"/>
                          <a:cs typeface="Times New Roman"/>
                        </a:rPr>
                        <a:t>bulloides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53975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5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i="1" spc="10" dirty="0">
                          <a:latin typeface="Times New Roman"/>
                          <a:cs typeface="Times New Roman"/>
                        </a:rPr>
                        <a:t>Candeina</a:t>
                      </a:r>
                      <a:r>
                        <a:rPr sz="1800" i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spc="10" dirty="0">
                          <a:latin typeface="Times New Roman"/>
                          <a:cs typeface="Times New Roman"/>
                        </a:rPr>
                        <a:t>nitida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800" spc="10" dirty="0">
                          <a:latin typeface="Times New Roman"/>
                          <a:cs typeface="Times New Roman"/>
                        </a:rPr>
                        <a:t>High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6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i="1" spc="5" dirty="0">
                          <a:latin typeface="Times New Roman"/>
                          <a:cs typeface="Times New Roman"/>
                        </a:rPr>
                        <a:t>Globorotalia</a:t>
                      </a:r>
                      <a:r>
                        <a:rPr sz="1800" i="1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spc="10" dirty="0">
                          <a:latin typeface="Times New Roman"/>
                          <a:cs typeface="Times New Roman"/>
                        </a:rPr>
                        <a:t>inflata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7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i="1" spc="5" dirty="0">
                          <a:latin typeface="Times New Roman"/>
                          <a:cs typeface="Times New Roman"/>
                        </a:rPr>
                        <a:t>Globorotalia</a:t>
                      </a:r>
                      <a:r>
                        <a:rPr sz="1800" i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menardii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8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i="1" spc="10" dirty="0">
                          <a:latin typeface="Times New Roman"/>
                          <a:cs typeface="Times New Roman"/>
                        </a:rPr>
                        <a:t>Pulleniatina</a:t>
                      </a:r>
                      <a:r>
                        <a:rPr sz="1800" i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spc="10" dirty="0">
                          <a:latin typeface="Times New Roman"/>
                          <a:cs typeface="Times New Roman"/>
                        </a:rPr>
                        <a:t>obliquiloculata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9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i="1" spc="5" dirty="0">
                          <a:latin typeface="Times New Roman"/>
                          <a:cs typeface="Times New Roman"/>
                        </a:rPr>
                        <a:t>Sphaeroidinella</a:t>
                      </a:r>
                      <a:r>
                        <a:rPr sz="1800" i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spc="5" dirty="0">
                          <a:latin typeface="Times New Roman"/>
                          <a:cs typeface="Times New Roman"/>
                        </a:rPr>
                        <a:t>dehiscens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419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spc="15" dirty="0">
                          <a:latin typeface="Times New Roman"/>
                          <a:cs typeface="Times New Roman"/>
                        </a:rPr>
                        <a:t>10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i="1" spc="5" dirty="0">
                          <a:latin typeface="Times New Roman"/>
                          <a:cs typeface="Times New Roman"/>
                        </a:rPr>
                        <a:t>Globorotalia</a:t>
                      </a:r>
                      <a:r>
                        <a:rPr sz="1800" i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spc="10" dirty="0">
                          <a:latin typeface="Times New Roman"/>
                          <a:cs typeface="Times New Roman"/>
                        </a:rPr>
                        <a:t>tumida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838200" y="6819509"/>
            <a:ext cx="875347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2420" marR="5080" indent="-300355">
              <a:lnSpc>
                <a:spcPct val="100000"/>
              </a:lnSpc>
              <a:spcBef>
                <a:spcPts val="100"/>
              </a:spcBef>
            </a:pPr>
            <a:r>
              <a:rPr sz="2200" i="1" dirty="0">
                <a:latin typeface="Calibri"/>
                <a:cs typeface="Calibri"/>
              </a:rPr>
              <a:t>G.</a:t>
            </a:r>
            <a:r>
              <a:rPr sz="2200" i="1" spc="-10" dirty="0">
                <a:latin typeface="Calibri"/>
                <a:cs typeface="Calibri"/>
              </a:rPr>
              <a:t> </a:t>
            </a:r>
            <a:r>
              <a:rPr sz="2200" i="1" dirty="0">
                <a:latin typeface="Calibri"/>
                <a:cs typeface="Calibri"/>
              </a:rPr>
              <a:t>ruber</a:t>
            </a:r>
            <a:r>
              <a:rPr sz="2200" i="1" spc="-2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(Rank 1) </a:t>
            </a:r>
            <a:r>
              <a:rPr sz="2200" spc="-5" dirty="0">
                <a:latin typeface="Calibri"/>
                <a:cs typeface="Calibri"/>
              </a:rPr>
              <a:t>is</a:t>
            </a:r>
            <a:r>
              <a:rPr sz="2200" dirty="0">
                <a:latin typeface="Calibri"/>
                <a:cs typeface="Calibri"/>
              </a:rPr>
              <a:t> the </a:t>
            </a:r>
            <a:r>
              <a:rPr sz="2200" spc="-5" dirty="0">
                <a:latin typeface="Calibri"/>
                <a:cs typeface="Calibri"/>
              </a:rPr>
              <a:t>least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resistant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to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dissolution</a:t>
            </a:r>
            <a:r>
              <a:rPr sz="2200" dirty="0">
                <a:latin typeface="Calibri"/>
                <a:cs typeface="Calibri"/>
              </a:rPr>
              <a:t> and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i="1" dirty="0">
                <a:latin typeface="Calibri"/>
                <a:cs typeface="Calibri"/>
              </a:rPr>
              <a:t>Gl. tumida</a:t>
            </a:r>
            <a:r>
              <a:rPr sz="2200" i="1" spc="-1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(Rank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10) </a:t>
            </a:r>
            <a:r>
              <a:rPr sz="2200" spc="-484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is</a:t>
            </a:r>
            <a:r>
              <a:rPr sz="2200" dirty="0">
                <a:latin typeface="Calibri"/>
                <a:cs typeface="Calibri"/>
              </a:rPr>
              <a:t> the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most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resistant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species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in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the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given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assemblage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(after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Berger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1970)</a:t>
            </a:r>
            <a:endParaRPr sz="2200" dirty="0">
              <a:latin typeface="Calibri"/>
              <a:cs typeface="Calibri"/>
            </a:endParaRPr>
          </a:p>
        </p:txBody>
      </p:sp>
      <p:pic>
        <p:nvPicPr>
          <p:cNvPr id="5" name="gdc mumbai college logo.jpeg" descr="gdc mumbai college logo.jpeg">
            <a:extLst>
              <a:ext uri="{FF2B5EF4-FFF2-40B4-BE49-F238E27FC236}">
                <a16:creationId xmlns:a16="http://schemas.microsoft.com/office/drawing/2014/main" id="{93636419-A4D1-0249-4FE5-AEF551CB18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268201"/>
            <a:ext cx="845575" cy="826782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opath dept logo.jpeg" descr="opath dept logo.jpeg">
            <a:extLst>
              <a:ext uri="{FF2B5EF4-FFF2-40B4-BE49-F238E27FC236}">
                <a16:creationId xmlns:a16="http://schemas.microsoft.com/office/drawing/2014/main" id="{239E015B-56AC-2D30-A045-B8B43535C11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7659" t="6559" r="7659" b="9142"/>
          <a:stretch>
            <a:fillRect/>
          </a:stretch>
        </p:blipFill>
        <p:spPr>
          <a:xfrm>
            <a:off x="8765020" y="235180"/>
            <a:ext cx="914400" cy="82681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40243" y="449577"/>
            <a:ext cx="6760984" cy="5563367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981200" y="6400800"/>
            <a:ext cx="5450840" cy="361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spc="-30" dirty="0">
                <a:latin typeface="Calibri"/>
                <a:cs typeface="Calibri"/>
              </a:rPr>
              <a:t>Type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of </a:t>
            </a:r>
            <a:r>
              <a:rPr sz="2200" spc="-15" dirty="0">
                <a:latin typeface="Calibri"/>
                <a:cs typeface="Calibri"/>
              </a:rPr>
              <a:t>fossil</a:t>
            </a:r>
            <a:r>
              <a:rPr sz="2200" spc="-5" dirty="0">
                <a:latin typeface="Calibri"/>
                <a:cs typeface="Calibri"/>
              </a:rPr>
              <a:t> preservation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on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the</a:t>
            </a:r>
            <a:r>
              <a:rPr sz="2200" spc="-5" dirty="0">
                <a:latin typeface="Calibri"/>
                <a:cs typeface="Calibri"/>
              </a:rPr>
              <a:t> basis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of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depth</a:t>
            </a:r>
            <a:endParaRPr sz="2200" dirty="0">
              <a:latin typeface="Calibri"/>
              <a:cs typeface="Calibri"/>
            </a:endParaRPr>
          </a:p>
        </p:txBody>
      </p:sp>
      <p:pic>
        <p:nvPicPr>
          <p:cNvPr id="4" name="gdc mumbai college logo.jpeg" descr="gdc mumbai college logo.jpeg">
            <a:extLst>
              <a:ext uri="{FF2B5EF4-FFF2-40B4-BE49-F238E27FC236}">
                <a16:creationId xmlns:a16="http://schemas.microsoft.com/office/drawing/2014/main" id="{D04FA2D7-DE29-A924-E2DC-86F8D627E2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268201"/>
            <a:ext cx="845575" cy="826782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opath dept logo.jpeg" descr="opath dept logo.jpeg">
            <a:extLst>
              <a:ext uri="{FF2B5EF4-FFF2-40B4-BE49-F238E27FC236}">
                <a16:creationId xmlns:a16="http://schemas.microsoft.com/office/drawing/2014/main" id="{0D0BF2AE-E7E8-5484-E1BB-7E7685AD94C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7659" t="6559" r="7659" b="9142"/>
          <a:stretch>
            <a:fillRect/>
          </a:stretch>
        </p:blipFill>
        <p:spPr>
          <a:xfrm>
            <a:off x="8767519" y="294511"/>
            <a:ext cx="914400" cy="82681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A thank you card with colorful circles and flowers&#10;&#10;Description automatically generated">
            <a:extLst>
              <a:ext uri="{FF2B5EF4-FFF2-40B4-BE49-F238E27FC236}">
                <a16:creationId xmlns:a16="http://schemas.microsoft.com/office/drawing/2014/main" id="{F4B3CA13-6F01-190C-2B66-5F9F92E5DD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103" b="242"/>
          <a:stretch/>
        </p:blipFill>
        <p:spPr bwMode="auto">
          <a:xfrm>
            <a:off x="547077" y="952500"/>
            <a:ext cx="8964246" cy="586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94096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20941" y="450851"/>
            <a:ext cx="5511293" cy="56810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sz="3600" b="1" spc="300" dirty="0">
                <a:latin typeface="+mn-lt"/>
              </a:rPr>
              <a:t>What is Taphonomy?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96545" y="1511030"/>
            <a:ext cx="9465310" cy="48620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9890" marR="5080" indent="-377825">
              <a:lnSpc>
                <a:spcPct val="100600"/>
              </a:lnSpc>
              <a:spcBef>
                <a:spcPts val="95"/>
              </a:spcBef>
              <a:buFont typeface="Arial MT"/>
              <a:buChar char="•"/>
              <a:tabLst>
                <a:tab pos="389255" algn="l"/>
                <a:tab pos="390525" algn="l"/>
                <a:tab pos="1257300" algn="l"/>
                <a:tab pos="2250440" algn="l"/>
                <a:tab pos="4436110" algn="l"/>
                <a:tab pos="5306060" algn="l"/>
                <a:tab pos="6200140" algn="l"/>
                <a:tab pos="8284845" algn="l"/>
                <a:tab pos="8905875" algn="l"/>
              </a:tabLst>
            </a:pPr>
            <a:r>
              <a:rPr sz="2400" spc="10" dirty="0">
                <a:latin typeface="Times New Roman"/>
                <a:cs typeface="Times New Roman"/>
              </a:rPr>
              <a:t>The</a:t>
            </a:r>
            <a:r>
              <a:rPr lang="en-IN" sz="2400" spc="10" dirty="0">
                <a:latin typeface="Times New Roman"/>
                <a:cs typeface="Times New Roman"/>
              </a:rPr>
              <a:t> </a:t>
            </a:r>
            <a:r>
              <a:rPr sz="2400" spc="10" dirty="0">
                <a:latin typeface="Times New Roman"/>
                <a:cs typeface="Times New Roman"/>
              </a:rPr>
              <a:t>term</a:t>
            </a:r>
            <a:r>
              <a:rPr lang="en-IN" sz="2400" spc="10" dirty="0">
                <a:latin typeface="Times New Roman"/>
                <a:cs typeface="Times New Roman"/>
              </a:rPr>
              <a:t> </a:t>
            </a:r>
            <a:r>
              <a:rPr sz="2400" spc="-5" dirty="0" err="1">
                <a:latin typeface="Times New Roman"/>
                <a:cs typeface="Times New Roman"/>
              </a:rPr>
              <a:t>t</a:t>
            </a:r>
            <a:r>
              <a:rPr sz="2400" spc="10" dirty="0" err="1">
                <a:latin typeface="Times New Roman"/>
                <a:cs typeface="Times New Roman"/>
              </a:rPr>
              <a:t>aphonom</a:t>
            </a:r>
            <a:r>
              <a:rPr lang="en-IN" sz="2400" spc="10" dirty="0">
                <a:latin typeface="Times New Roman"/>
                <a:cs typeface="Times New Roman"/>
              </a:rPr>
              <a:t>y </a:t>
            </a:r>
            <a:r>
              <a:rPr sz="2400" dirty="0">
                <a:latin typeface="Times New Roman"/>
                <a:cs typeface="Times New Roman"/>
              </a:rPr>
              <a:t>firs</a:t>
            </a:r>
            <a:r>
              <a:rPr sz="2400" spc="5" dirty="0">
                <a:latin typeface="Times New Roman"/>
                <a:cs typeface="Times New Roman"/>
              </a:rPr>
              <a:t>t</a:t>
            </a:r>
            <a:r>
              <a:rPr lang="en-IN"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i</a:t>
            </a:r>
            <a:r>
              <a:rPr sz="2400" dirty="0">
                <a:latin typeface="Times New Roman"/>
                <a:cs typeface="Times New Roman"/>
              </a:rPr>
              <a:t>ntroduce</a:t>
            </a:r>
            <a:r>
              <a:rPr sz="2400" spc="10" dirty="0">
                <a:latin typeface="Times New Roman"/>
                <a:cs typeface="Times New Roman"/>
              </a:rPr>
              <a:t>d</a:t>
            </a:r>
            <a:r>
              <a:rPr lang="en-IN" sz="2400" spc="10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b</a:t>
            </a:r>
            <a:r>
              <a:rPr sz="2400" spc="10" dirty="0">
                <a:latin typeface="Times New Roman"/>
                <a:cs typeface="Times New Roman"/>
              </a:rPr>
              <a:t>y</a:t>
            </a:r>
            <a:r>
              <a:rPr lang="en-IN" sz="2400" spc="10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the  Russian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geologist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chemeClr val="accent6">
                    <a:lumMod val="75000"/>
                  </a:schemeClr>
                </a:solidFill>
                <a:latin typeface="Times New Roman"/>
                <a:cs typeface="Times New Roman"/>
              </a:rPr>
              <a:t>Efremov</a:t>
            </a:r>
            <a:r>
              <a:rPr sz="2400" dirty="0">
                <a:solidFill>
                  <a:schemeClr val="accent6">
                    <a:lumMod val="75000"/>
                  </a:schemeClr>
                </a:solidFill>
                <a:latin typeface="Times New Roman"/>
                <a:cs typeface="Times New Roman"/>
              </a:rPr>
              <a:t>.</a:t>
            </a:r>
            <a:endParaRPr lang="en-IN" sz="2400" dirty="0">
              <a:solidFill>
                <a:schemeClr val="accent6">
                  <a:lumMod val="75000"/>
                </a:schemeClr>
              </a:solidFill>
              <a:latin typeface="Times New Roman"/>
              <a:cs typeface="Times New Roman"/>
            </a:endParaRPr>
          </a:p>
          <a:p>
            <a:pPr marL="389890" marR="5080" indent="-377825">
              <a:lnSpc>
                <a:spcPct val="100600"/>
              </a:lnSpc>
              <a:spcBef>
                <a:spcPts val="95"/>
              </a:spcBef>
              <a:buFont typeface="Arial MT"/>
              <a:buChar char="•"/>
              <a:tabLst>
                <a:tab pos="389255" algn="l"/>
                <a:tab pos="390525" algn="l"/>
                <a:tab pos="1257300" algn="l"/>
                <a:tab pos="2250440" algn="l"/>
                <a:tab pos="4436110" algn="l"/>
                <a:tab pos="5306060" algn="l"/>
                <a:tab pos="6200140" algn="l"/>
                <a:tab pos="8284845" algn="l"/>
                <a:tab pos="8905875" algn="l"/>
              </a:tabLst>
            </a:pPr>
            <a:endParaRPr sz="2400" dirty="0">
              <a:latin typeface="Times New Roman"/>
              <a:cs typeface="Times New Roman"/>
            </a:endParaRPr>
          </a:p>
          <a:p>
            <a:pPr marL="389890" marR="7620" indent="-377825">
              <a:lnSpc>
                <a:spcPct val="100600"/>
              </a:lnSpc>
              <a:spcBef>
                <a:spcPts val="840"/>
              </a:spcBef>
              <a:buFont typeface="Arial MT"/>
              <a:buChar char="•"/>
              <a:tabLst>
                <a:tab pos="389255" algn="l"/>
                <a:tab pos="390525" algn="l"/>
              </a:tabLst>
            </a:pPr>
            <a:r>
              <a:rPr sz="2400" dirty="0">
                <a:latin typeface="Times New Roman"/>
                <a:cs typeface="Times New Roman"/>
              </a:rPr>
              <a:t>“</a:t>
            </a:r>
            <a:r>
              <a:rPr lang="en-IN" sz="2400" dirty="0">
                <a:latin typeface="Times New Roman"/>
                <a:cs typeface="Times New Roman"/>
              </a:rPr>
              <a:t>T</a:t>
            </a:r>
            <a:r>
              <a:rPr sz="2400" dirty="0" err="1">
                <a:latin typeface="Times New Roman"/>
                <a:cs typeface="Times New Roman"/>
              </a:rPr>
              <a:t>ransition</a:t>
            </a:r>
            <a:r>
              <a:rPr sz="2400" spc="320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of</a:t>
            </a:r>
            <a:r>
              <a:rPr sz="2400" spc="305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animal</a:t>
            </a:r>
            <a:r>
              <a:rPr sz="2400" spc="320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or</a:t>
            </a:r>
            <a:r>
              <a:rPr sz="2400" spc="3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plant </a:t>
            </a:r>
            <a:r>
              <a:rPr sz="2400" spc="-860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remains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10" dirty="0">
                <a:latin typeface="Times New Roman"/>
                <a:cs typeface="Times New Roman"/>
              </a:rPr>
              <a:t>from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the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biosphere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into the lithosphere</a:t>
            </a:r>
            <a:r>
              <a:rPr lang="en-IN" sz="2400" spc="5" dirty="0">
                <a:latin typeface="Times New Roman"/>
                <a:cs typeface="Times New Roman"/>
              </a:rPr>
              <a:t>“</a:t>
            </a:r>
          </a:p>
          <a:p>
            <a:pPr marL="389890" marR="7620" indent="-377825">
              <a:lnSpc>
                <a:spcPct val="100600"/>
              </a:lnSpc>
              <a:spcBef>
                <a:spcPts val="840"/>
              </a:spcBef>
              <a:buFont typeface="Arial MT"/>
              <a:buChar char="•"/>
              <a:tabLst>
                <a:tab pos="389255" algn="l"/>
                <a:tab pos="390525" algn="l"/>
              </a:tabLst>
            </a:pPr>
            <a:endParaRPr sz="2400" dirty="0">
              <a:latin typeface="Times New Roman"/>
              <a:cs typeface="Times New Roman"/>
            </a:endParaRPr>
          </a:p>
          <a:p>
            <a:pPr marL="389890" indent="-377825">
              <a:lnSpc>
                <a:spcPct val="100000"/>
              </a:lnSpc>
              <a:spcBef>
                <a:spcPts val="869"/>
              </a:spcBef>
              <a:buFont typeface="Arial MT"/>
              <a:buChar char="•"/>
              <a:tabLst>
                <a:tab pos="389255" algn="l"/>
                <a:tab pos="390525" algn="l"/>
              </a:tabLst>
            </a:pPr>
            <a:r>
              <a:rPr sz="2400" spc="10" dirty="0">
                <a:latin typeface="Times New Roman"/>
                <a:cs typeface="Times New Roman"/>
              </a:rPr>
              <a:t>The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10" dirty="0">
                <a:latin typeface="Times New Roman"/>
                <a:cs typeface="Times New Roman"/>
              </a:rPr>
              <a:t>word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derived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10" dirty="0">
                <a:latin typeface="Times New Roman"/>
                <a:cs typeface="Times New Roman"/>
              </a:rPr>
              <a:t>from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the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10" dirty="0">
                <a:latin typeface="Times New Roman"/>
                <a:cs typeface="Times New Roman"/>
              </a:rPr>
              <a:t>Greek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10" dirty="0">
                <a:latin typeface="Times New Roman"/>
                <a:cs typeface="Times New Roman"/>
              </a:rPr>
              <a:t>word;</a:t>
            </a:r>
            <a:endParaRPr sz="2400" dirty="0">
              <a:latin typeface="Times New Roman"/>
              <a:cs typeface="Times New Roman"/>
            </a:endParaRPr>
          </a:p>
          <a:p>
            <a:pPr marL="906144">
              <a:lnSpc>
                <a:spcPct val="100000"/>
              </a:lnSpc>
              <a:spcBef>
                <a:spcPts val="869"/>
              </a:spcBef>
            </a:pPr>
            <a:r>
              <a:rPr sz="2400" i="1" spc="5" dirty="0">
                <a:solidFill>
                  <a:srgbClr val="FF0000"/>
                </a:solidFill>
                <a:latin typeface="Times New Roman"/>
                <a:cs typeface="Times New Roman"/>
              </a:rPr>
              <a:t>taphos</a:t>
            </a:r>
            <a:r>
              <a:rPr sz="2400" i="1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spc="10" dirty="0">
                <a:latin typeface="Times New Roman"/>
                <a:cs typeface="Times New Roman"/>
              </a:rPr>
              <a:t>meaning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“burial”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10" dirty="0">
                <a:latin typeface="Times New Roman"/>
                <a:cs typeface="Times New Roman"/>
              </a:rPr>
              <a:t>and</a:t>
            </a:r>
            <a:endParaRPr sz="2400" dirty="0">
              <a:latin typeface="Times New Roman"/>
              <a:cs typeface="Times New Roman"/>
            </a:endParaRPr>
          </a:p>
          <a:p>
            <a:pPr marL="906144">
              <a:lnSpc>
                <a:spcPct val="100000"/>
              </a:lnSpc>
              <a:spcBef>
                <a:spcPts val="869"/>
              </a:spcBef>
            </a:pPr>
            <a:r>
              <a:rPr sz="2400" i="1" spc="10" dirty="0">
                <a:solidFill>
                  <a:srgbClr val="FF0000"/>
                </a:solidFill>
                <a:latin typeface="Times New Roman"/>
                <a:cs typeface="Times New Roman"/>
              </a:rPr>
              <a:t>nomos</a:t>
            </a:r>
            <a:r>
              <a:rPr sz="2400" i="1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spc="10" dirty="0">
                <a:latin typeface="Times New Roman"/>
                <a:cs typeface="Times New Roman"/>
              </a:rPr>
              <a:t>meaning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10" dirty="0">
                <a:latin typeface="Times New Roman"/>
                <a:cs typeface="Times New Roman"/>
              </a:rPr>
              <a:t>“law”</a:t>
            </a:r>
            <a:endParaRPr lang="en-IN" sz="2400" spc="10" dirty="0">
              <a:latin typeface="Times New Roman"/>
              <a:cs typeface="Times New Roman"/>
            </a:endParaRPr>
          </a:p>
          <a:p>
            <a:pPr marL="906144">
              <a:lnSpc>
                <a:spcPct val="100000"/>
              </a:lnSpc>
              <a:spcBef>
                <a:spcPts val="869"/>
              </a:spcBef>
            </a:pPr>
            <a:endParaRPr sz="2400" dirty="0">
              <a:latin typeface="Times New Roman"/>
              <a:cs typeface="Times New Roman"/>
            </a:endParaRPr>
          </a:p>
          <a:p>
            <a:pPr marL="389890" marR="5715" indent="-377825" algn="just">
              <a:lnSpc>
                <a:spcPct val="100600"/>
              </a:lnSpc>
              <a:spcBef>
                <a:spcPts val="845"/>
              </a:spcBef>
              <a:buFont typeface="Arial MT"/>
              <a:buChar char="•"/>
              <a:tabLst>
                <a:tab pos="390525" algn="l"/>
                <a:tab pos="5081905" algn="l"/>
                <a:tab pos="8803640" algn="l"/>
              </a:tabLst>
            </a:pPr>
            <a:r>
              <a:rPr sz="2400" spc="5" dirty="0">
                <a:latin typeface="Times New Roman"/>
                <a:cs typeface="Times New Roman"/>
              </a:rPr>
              <a:t>This </a:t>
            </a:r>
            <a:r>
              <a:rPr sz="2400" spc="10" dirty="0">
                <a:latin typeface="Times New Roman"/>
                <a:cs typeface="Times New Roman"/>
              </a:rPr>
              <a:t>term </a:t>
            </a:r>
            <a:r>
              <a:rPr sz="2400" spc="5" dirty="0">
                <a:latin typeface="Times New Roman"/>
                <a:cs typeface="Times New Roman"/>
              </a:rPr>
              <a:t>has </a:t>
            </a:r>
            <a:r>
              <a:rPr sz="2400" spc="10" dirty="0">
                <a:latin typeface="Times New Roman"/>
                <a:cs typeface="Times New Roman"/>
              </a:rPr>
              <a:t>been </a:t>
            </a:r>
            <a:r>
              <a:rPr sz="2400" spc="5" dirty="0">
                <a:latin typeface="Times New Roman"/>
                <a:cs typeface="Times New Roman"/>
              </a:rPr>
              <a:t>variously applied </a:t>
            </a:r>
            <a:r>
              <a:rPr sz="2400" dirty="0">
                <a:latin typeface="Times New Roman"/>
                <a:cs typeface="Times New Roman"/>
              </a:rPr>
              <a:t>to </a:t>
            </a:r>
            <a:r>
              <a:rPr sz="2400" spc="5" dirty="0">
                <a:latin typeface="Times New Roman"/>
                <a:cs typeface="Times New Roman"/>
              </a:rPr>
              <a:t>a wide 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range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of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studies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in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paleontology, 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paleoanthropolog</a:t>
            </a:r>
            <a:r>
              <a:rPr sz="2400" spc="-220" dirty="0">
                <a:latin typeface="Times New Roman"/>
                <a:cs typeface="Times New Roman"/>
              </a:rPr>
              <a:t>y</a:t>
            </a:r>
            <a:r>
              <a:rPr sz="2400" spc="5" dirty="0">
                <a:latin typeface="Times New Roman"/>
                <a:cs typeface="Times New Roman"/>
              </a:rPr>
              <a:t>,</a:t>
            </a:r>
            <a:r>
              <a:rPr lang="en-IN" sz="2400" spc="5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paleoecolog</a:t>
            </a:r>
            <a:r>
              <a:rPr sz="2400" spc="-225" dirty="0">
                <a:latin typeface="Times New Roman"/>
                <a:cs typeface="Times New Roman"/>
              </a:rPr>
              <a:t>y</a:t>
            </a:r>
            <a:r>
              <a:rPr sz="2400" spc="5" dirty="0">
                <a:latin typeface="Times New Roman"/>
                <a:cs typeface="Times New Roman"/>
              </a:rPr>
              <a:t>,</a:t>
            </a:r>
            <a:r>
              <a:rPr lang="en-IN" sz="2400" spc="5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and  </a:t>
            </a:r>
            <a:r>
              <a:rPr sz="2400" spc="-10" dirty="0">
                <a:latin typeface="Times New Roman"/>
                <a:cs typeface="Times New Roman"/>
              </a:rPr>
              <a:t>archaeology.</a:t>
            </a:r>
            <a:endParaRPr sz="2400" dirty="0">
              <a:latin typeface="Times New Roman"/>
              <a:cs typeface="Times New Roman"/>
            </a:endParaRPr>
          </a:p>
        </p:txBody>
      </p:sp>
      <p:pic>
        <p:nvPicPr>
          <p:cNvPr id="4" name="gdc mumbai college logo.jpeg" descr="gdc mumbai college logo.jpeg">
            <a:extLst>
              <a:ext uri="{FF2B5EF4-FFF2-40B4-BE49-F238E27FC236}">
                <a16:creationId xmlns:a16="http://schemas.microsoft.com/office/drawing/2014/main" id="{D598B292-95EE-D99B-BA1F-4317DBD67D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268201"/>
            <a:ext cx="845575" cy="826782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opath dept logo.jpeg" descr="opath dept logo.jpeg">
            <a:extLst>
              <a:ext uri="{FF2B5EF4-FFF2-40B4-BE49-F238E27FC236}">
                <a16:creationId xmlns:a16="http://schemas.microsoft.com/office/drawing/2014/main" id="{07A3DA62-D5F3-A349-F12C-A40D8D37EA7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7659" t="6559" r="7659" b="9142"/>
          <a:stretch>
            <a:fillRect/>
          </a:stretch>
        </p:blipFill>
        <p:spPr>
          <a:xfrm>
            <a:off x="8765020" y="235180"/>
            <a:ext cx="914400" cy="82681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52600" y="421619"/>
            <a:ext cx="6938776" cy="508473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3200" b="1" spc="-10" dirty="0" err="1">
                <a:solidFill>
                  <a:srgbClr val="0D0D0D"/>
                </a:solidFill>
                <a:latin typeface="+mj-lt"/>
                <a:cs typeface="Times New Roman"/>
              </a:rPr>
              <a:t>Taphonomic</a:t>
            </a:r>
            <a:r>
              <a:rPr lang="en-IN" sz="3200" b="1" spc="-20" dirty="0">
                <a:solidFill>
                  <a:srgbClr val="0D0D0D"/>
                </a:solidFill>
                <a:latin typeface="+mj-lt"/>
                <a:cs typeface="Times New Roman"/>
              </a:rPr>
              <a:t> </a:t>
            </a:r>
            <a:r>
              <a:rPr lang="en-IN" sz="3200" b="1" spc="10" dirty="0">
                <a:solidFill>
                  <a:srgbClr val="0D0D0D"/>
                </a:solidFill>
                <a:latin typeface="+mj-lt"/>
                <a:cs typeface="Times New Roman"/>
              </a:rPr>
              <a:t>phenomena</a:t>
            </a:r>
            <a:r>
              <a:rPr lang="en-IN" sz="3200" b="1" spc="-20" dirty="0">
                <a:solidFill>
                  <a:srgbClr val="0D0D0D"/>
                </a:solidFill>
                <a:latin typeface="+mj-lt"/>
                <a:cs typeface="Times New Roman"/>
              </a:rPr>
              <a:t> : </a:t>
            </a:r>
            <a:r>
              <a:rPr lang="en-IN" sz="3200" b="1" spc="10" dirty="0">
                <a:solidFill>
                  <a:srgbClr val="0D0D0D"/>
                </a:solidFill>
                <a:latin typeface="+mj-lt"/>
                <a:cs typeface="Times New Roman"/>
              </a:rPr>
              <a:t>T</a:t>
            </a:r>
            <a:r>
              <a:rPr sz="3200" b="1" spc="10" dirty="0">
                <a:solidFill>
                  <a:srgbClr val="0D0D0D"/>
                </a:solidFill>
                <a:latin typeface="+mj-lt"/>
                <a:cs typeface="Times New Roman"/>
              </a:rPr>
              <a:t>wo</a:t>
            </a:r>
            <a:r>
              <a:rPr sz="3200" b="1" spc="5" dirty="0">
                <a:solidFill>
                  <a:srgbClr val="0D0D0D"/>
                </a:solidFill>
                <a:latin typeface="+mj-lt"/>
                <a:cs typeface="Times New Roman"/>
              </a:rPr>
              <a:t> </a:t>
            </a:r>
            <a:r>
              <a:rPr lang="en-IN" sz="3200" b="1" spc="10" dirty="0">
                <a:solidFill>
                  <a:srgbClr val="0D0D0D"/>
                </a:solidFill>
                <a:latin typeface="+mj-lt"/>
                <a:cs typeface="Times New Roman"/>
              </a:rPr>
              <a:t>P</a:t>
            </a:r>
            <a:r>
              <a:rPr sz="3200" b="1" spc="10" dirty="0" err="1">
                <a:solidFill>
                  <a:srgbClr val="0D0D0D"/>
                </a:solidFill>
                <a:latin typeface="+mj-lt"/>
                <a:cs typeface="Times New Roman"/>
              </a:rPr>
              <a:t>hases</a:t>
            </a:r>
            <a:r>
              <a:rPr lang="en-IN" sz="3200" b="1" spc="10" dirty="0">
                <a:solidFill>
                  <a:srgbClr val="0D0D0D"/>
                </a:solidFill>
                <a:latin typeface="+mj-lt"/>
                <a:cs typeface="Times New Roman"/>
              </a:rPr>
              <a:t> </a:t>
            </a:r>
            <a:r>
              <a:rPr sz="3200" b="1" spc="10" dirty="0">
                <a:solidFill>
                  <a:srgbClr val="0D0D0D"/>
                </a:solidFill>
                <a:latin typeface="+mj-lt"/>
                <a:cs typeface="Times New Roman"/>
              </a:rPr>
              <a:t>:</a:t>
            </a:r>
            <a:endParaRPr sz="3200" b="1" dirty="0">
              <a:latin typeface="+mj-lt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09455" y="1447800"/>
            <a:ext cx="8665085" cy="5679888"/>
          </a:xfrm>
          <a:prstGeom prst="rect">
            <a:avLst/>
          </a:prstGeom>
        </p:spPr>
        <p:txBody>
          <a:bodyPr vert="horz" wrap="square" lIns="0" tIns="90805" rIns="0" bIns="0" rtlCol="0">
            <a:spAutoFit/>
          </a:bodyPr>
          <a:lstStyle/>
          <a:p>
            <a:pPr marL="389255" marR="6350" indent="-377190" algn="just">
              <a:lnSpc>
                <a:spcPts val="2530"/>
              </a:lnSpc>
              <a:spcBef>
                <a:spcPts val="715"/>
              </a:spcBef>
              <a:buFont typeface="Wingdings"/>
              <a:buChar char=""/>
              <a:tabLst>
                <a:tab pos="389890" algn="l"/>
              </a:tabLst>
            </a:pPr>
            <a:r>
              <a:rPr sz="2000" b="1" spc="10" dirty="0">
                <a:solidFill>
                  <a:schemeClr val="accent1"/>
                </a:solidFill>
                <a:latin typeface="Times New Roman"/>
                <a:cs typeface="Times New Roman"/>
              </a:rPr>
              <a:t>Biostratinomy:</a:t>
            </a:r>
            <a:r>
              <a:rPr sz="2000" b="1" spc="525" dirty="0">
                <a:solidFill>
                  <a:schemeClr val="accent1"/>
                </a:solidFill>
                <a:latin typeface="Times New Roman"/>
                <a:cs typeface="Times New Roman"/>
              </a:rPr>
              <a:t> </a:t>
            </a:r>
            <a:r>
              <a:rPr sz="2000" spc="10" dirty="0">
                <a:solidFill>
                  <a:srgbClr val="0D0D0D"/>
                </a:solidFill>
                <a:latin typeface="Times New Roman"/>
                <a:cs typeface="Times New Roman"/>
              </a:rPr>
              <a:t>events</a:t>
            </a:r>
            <a:r>
              <a:rPr sz="2000" spc="525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2000" spc="10" dirty="0">
                <a:solidFill>
                  <a:srgbClr val="0D0D0D"/>
                </a:solidFill>
                <a:latin typeface="Times New Roman"/>
                <a:cs typeface="Times New Roman"/>
              </a:rPr>
              <a:t>that</a:t>
            </a:r>
            <a:r>
              <a:rPr sz="2000" spc="530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2000" spc="10" dirty="0">
                <a:solidFill>
                  <a:srgbClr val="0D0D0D"/>
                </a:solidFill>
                <a:latin typeface="Times New Roman"/>
                <a:cs typeface="Times New Roman"/>
              </a:rPr>
              <a:t>occur</a:t>
            </a:r>
            <a:r>
              <a:rPr sz="2000" spc="530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2000" spc="15" dirty="0">
                <a:solidFill>
                  <a:srgbClr val="0D0D0D"/>
                </a:solidFill>
                <a:latin typeface="Times New Roman"/>
                <a:cs typeface="Times New Roman"/>
              </a:rPr>
              <a:t>between</a:t>
            </a:r>
            <a:r>
              <a:rPr sz="2000" spc="535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2000" spc="10" dirty="0">
                <a:solidFill>
                  <a:srgbClr val="0D0D0D"/>
                </a:solidFill>
                <a:latin typeface="Times New Roman"/>
                <a:cs typeface="Times New Roman"/>
              </a:rPr>
              <a:t>death</a:t>
            </a:r>
            <a:r>
              <a:rPr sz="2000" spc="525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2000" spc="15" dirty="0">
                <a:solidFill>
                  <a:srgbClr val="0D0D0D"/>
                </a:solidFill>
                <a:latin typeface="Times New Roman"/>
                <a:cs typeface="Times New Roman"/>
              </a:rPr>
              <a:t>of</a:t>
            </a:r>
            <a:r>
              <a:rPr sz="2000" spc="530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2000" spc="10" dirty="0">
                <a:solidFill>
                  <a:srgbClr val="0D0D0D"/>
                </a:solidFill>
                <a:latin typeface="Times New Roman"/>
                <a:cs typeface="Times New Roman"/>
              </a:rPr>
              <a:t>the</a:t>
            </a:r>
            <a:r>
              <a:rPr sz="2000" spc="525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2000" spc="5" dirty="0">
                <a:solidFill>
                  <a:srgbClr val="0D0D0D"/>
                </a:solidFill>
                <a:latin typeface="Times New Roman"/>
                <a:cs typeface="Times New Roman"/>
              </a:rPr>
              <a:t>organism </a:t>
            </a:r>
            <a:r>
              <a:rPr sz="2000" spc="-635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2000" spc="15" dirty="0">
                <a:solidFill>
                  <a:srgbClr val="0D0D0D"/>
                </a:solidFill>
                <a:latin typeface="Times New Roman"/>
                <a:cs typeface="Times New Roman"/>
              </a:rPr>
              <a:t>and</a:t>
            </a:r>
            <a:r>
              <a:rPr sz="2000" spc="5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2000" spc="10" dirty="0">
                <a:solidFill>
                  <a:srgbClr val="0D0D0D"/>
                </a:solidFill>
                <a:latin typeface="Times New Roman"/>
                <a:cs typeface="Times New Roman"/>
              </a:rPr>
              <a:t>the</a:t>
            </a:r>
            <a:r>
              <a:rPr sz="2000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2000" spc="10" dirty="0">
                <a:solidFill>
                  <a:srgbClr val="0D0D0D"/>
                </a:solidFill>
                <a:latin typeface="Times New Roman"/>
                <a:cs typeface="Times New Roman"/>
              </a:rPr>
              <a:t>burial</a:t>
            </a:r>
            <a:endParaRPr lang="en-IN" sz="2000" spc="10" dirty="0">
              <a:solidFill>
                <a:srgbClr val="0D0D0D"/>
              </a:solidFill>
              <a:latin typeface="Times New Roman"/>
              <a:cs typeface="Times New Roman"/>
            </a:endParaRPr>
          </a:p>
          <a:p>
            <a:pPr marL="389255" marR="6350" indent="-377190" algn="just">
              <a:lnSpc>
                <a:spcPts val="2530"/>
              </a:lnSpc>
              <a:spcBef>
                <a:spcPts val="715"/>
              </a:spcBef>
              <a:buFont typeface="Wingdings"/>
              <a:buChar char=""/>
              <a:tabLst>
                <a:tab pos="389890" algn="l"/>
              </a:tabLst>
            </a:pPr>
            <a:endParaRPr sz="2000" dirty="0">
              <a:latin typeface="Times New Roman"/>
              <a:cs typeface="Times New Roman"/>
            </a:endParaRPr>
          </a:p>
          <a:p>
            <a:pPr marL="389255" marR="5080" indent="-377190" algn="just">
              <a:lnSpc>
                <a:spcPct val="81300"/>
              </a:lnSpc>
              <a:spcBef>
                <a:spcPts val="635"/>
              </a:spcBef>
              <a:buFont typeface="Wingdings"/>
              <a:buChar char=""/>
              <a:tabLst>
                <a:tab pos="389890" algn="l"/>
              </a:tabLst>
            </a:pPr>
            <a:r>
              <a:rPr sz="2000" b="1" spc="10" dirty="0">
                <a:solidFill>
                  <a:schemeClr val="accent1"/>
                </a:solidFill>
                <a:latin typeface="Times New Roman"/>
                <a:cs typeface="Times New Roman"/>
              </a:rPr>
              <a:t>Diagenesis</a:t>
            </a:r>
            <a:r>
              <a:rPr sz="2000" b="1" spc="15" dirty="0">
                <a:solidFill>
                  <a:schemeClr val="accent1"/>
                </a:solidFill>
                <a:latin typeface="Times New Roman"/>
                <a:cs typeface="Times New Roman"/>
              </a:rPr>
              <a:t> </a:t>
            </a:r>
            <a:r>
              <a:rPr sz="2000" b="1" spc="10" dirty="0">
                <a:solidFill>
                  <a:schemeClr val="accent1"/>
                </a:solidFill>
                <a:latin typeface="Calibri"/>
                <a:cs typeface="Calibri"/>
              </a:rPr>
              <a:t>:</a:t>
            </a:r>
            <a:r>
              <a:rPr sz="2000" b="1" spc="15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sz="2000" spc="10" dirty="0">
                <a:solidFill>
                  <a:srgbClr val="0D0D0D"/>
                </a:solidFill>
                <a:latin typeface="Times New Roman"/>
                <a:cs typeface="Times New Roman"/>
              </a:rPr>
              <a:t>events</a:t>
            </a:r>
            <a:r>
              <a:rPr sz="2000" spc="15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2000" spc="10" dirty="0">
                <a:solidFill>
                  <a:srgbClr val="0D0D0D"/>
                </a:solidFill>
                <a:latin typeface="Times New Roman"/>
                <a:cs typeface="Times New Roman"/>
              </a:rPr>
              <a:t>that</a:t>
            </a:r>
            <a:r>
              <a:rPr sz="2000" spc="15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2000" spc="10" dirty="0">
                <a:solidFill>
                  <a:srgbClr val="0D0D0D"/>
                </a:solidFill>
                <a:latin typeface="Times New Roman"/>
                <a:cs typeface="Times New Roman"/>
              </a:rPr>
              <a:t>occur</a:t>
            </a:r>
            <a:r>
              <a:rPr sz="2000" spc="15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2000" spc="10" dirty="0">
                <a:solidFill>
                  <a:srgbClr val="0D0D0D"/>
                </a:solidFill>
                <a:latin typeface="Times New Roman"/>
                <a:cs typeface="Times New Roman"/>
              </a:rPr>
              <a:t>after</a:t>
            </a:r>
            <a:r>
              <a:rPr sz="2000" spc="15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2000" spc="10" dirty="0">
                <a:solidFill>
                  <a:srgbClr val="0D0D0D"/>
                </a:solidFill>
                <a:latin typeface="Times New Roman"/>
                <a:cs typeface="Times New Roman"/>
              </a:rPr>
              <a:t>the</a:t>
            </a:r>
            <a:r>
              <a:rPr sz="2000" spc="15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2000" spc="10" dirty="0">
                <a:solidFill>
                  <a:srgbClr val="0D0D0D"/>
                </a:solidFill>
                <a:latin typeface="Times New Roman"/>
                <a:cs typeface="Times New Roman"/>
              </a:rPr>
              <a:t>burial.</a:t>
            </a:r>
            <a:r>
              <a:rPr sz="2000" spc="15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2000" spc="10" dirty="0">
                <a:solidFill>
                  <a:srgbClr val="0D0D0D"/>
                </a:solidFill>
                <a:latin typeface="Times New Roman"/>
                <a:cs typeface="Times New Roman"/>
              </a:rPr>
              <a:t>Since</a:t>
            </a:r>
            <a:r>
              <a:rPr sz="2000" spc="15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2000" spc="10" dirty="0">
                <a:solidFill>
                  <a:srgbClr val="0D0D0D"/>
                </a:solidFill>
                <a:latin typeface="Times New Roman"/>
                <a:cs typeface="Times New Roman"/>
              </a:rPr>
              <a:t>Efremov's </a:t>
            </a:r>
            <a:r>
              <a:rPr sz="2000" spc="-635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2000" spc="10" dirty="0">
                <a:solidFill>
                  <a:srgbClr val="0D0D0D"/>
                </a:solidFill>
                <a:latin typeface="Times New Roman"/>
                <a:cs typeface="Times New Roman"/>
              </a:rPr>
              <a:t>definition, </a:t>
            </a:r>
            <a:r>
              <a:rPr sz="2000" spc="15" dirty="0">
                <a:solidFill>
                  <a:srgbClr val="0D0D0D"/>
                </a:solidFill>
                <a:latin typeface="Times New Roman"/>
                <a:cs typeface="Times New Roman"/>
              </a:rPr>
              <a:t>taphonomy has </a:t>
            </a:r>
            <a:r>
              <a:rPr sz="2000" spc="10" dirty="0">
                <a:solidFill>
                  <a:srgbClr val="0D0D0D"/>
                </a:solidFill>
                <a:latin typeface="Times New Roman"/>
                <a:cs typeface="Times New Roman"/>
              </a:rPr>
              <a:t>expanded to include the fossilization </a:t>
            </a:r>
            <a:r>
              <a:rPr sz="2000" spc="15" dirty="0">
                <a:solidFill>
                  <a:srgbClr val="0D0D0D"/>
                </a:solidFill>
                <a:latin typeface="Times New Roman"/>
                <a:cs typeface="Times New Roman"/>
              </a:rPr>
              <a:t>of </a:t>
            </a:r>
            <a:r>
              <a:rPr sz="2000" spc="20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2000" spc="5" dirty="0">
                <a:solidFill>
                  <a:srgbClr val="0D0D0D"/>
                </a:solidFill>
                <a:latin typeface="Times New Roman"/>
                <a:cs typeface="Times New Roman"/>
              </a:rPr>
              <a:t>organic</a:t>
            </a:r>
            <a:r>
              <a:rPr sz="2000" spc="10" dirty="0">
                <a:solidFill>
                  <a:srgbClr val="0D0D0D"/>
                </a:solidFill>
                <a:latin typeface="Times New Roman"/>
                <a:cs typeface="Times New Roman"/>
              </a:rPr>
              <a:t> and</a:t>
            </a:r>
            <a:r>
              <a:rPr sz="2000" spc="675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2000" spc="5" dirty="0">
                <a:solidFill>
                  <a:srgbClr val="0D0D0D"/>
                </a:solidFill>
                <a:latin typeface="Times New Roman"/>
                <a:cs typeface="Times New Roman"/>
              </a:rPr>
              <a:t>inorganic</a:t>
            </a:r>
            <a:r>
              <a:rPr sz="2000" spc="10" dirty="0">
                <a:solidFill>
                  <a:srgbClr val="0D0D0D"/>
                </a:solidFill>
                <a:latin typeface="Times New Roman"/>
                <a:cs typeface="Times New Roman"/>
              </a:rPr>
              <a:t> materials</a:t>
            </a:r>
            <a:r>
              <a:rPr sz="2000" spc="675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2000" spc="10" dirty="0">
                <a:solidFill>
                  <a:srgbClr val="0D0D0D"/>
                </a:solidFill>
                <a:latin typeface="Times New Roman"/>
                <a:cs typeface="Times New Roman"/>
              </a:rPr>
              <a:t>through</a:t>
            </a:r>
            <a:r>
              <a:rPr sz="2000" spc="675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2000" spc="10" dirty="0">
                <a:solidFill>
                  <a:srgbClr val="0D0D0D"/>
                </a:solidFill>
                <a:latin typeface="Times New Roman"/>
                <a:cs typeface="Times New Roman"/>
              </a:rPr>
              <a:t>both</a:t>
            </a:r>
            <a:r>
              <a:rPr sz="2000" spc="675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2000" spc="10" dirty="0">
                <a:solidFill>
                  <a:srgbClr val="0D0D0D"/>
                </a:solidFill>
                <a:latin typeface="Times New Roman"/>
                <a:cs typeface="Times New Roman"/>
              </a:rPr>
              <a:t>cultural</a:t>
            </a:r>
            <a:r>
              <a:rPr sz="2000" spc="675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2000" spc="10" dirty="0">
                <a:solidFill>
                  <a:srgbClr val="0D0D0D"/>
                </a:solidFill>
                <a:latin typeface="Times New Roman"/>
                <a:cs typeface="Times New Roman"/>
              </a:rPr>
              <a:t>and </a:t>
            </a:r>
            <a:r>
              <a:rPr sz="2000" spc="15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2000" spc="10" dirty="0">
                <a:solidFill>
                  <a:srgbClr val="0D0D0D"/>
                </a:solidFill>
                <a:latin typeface="Times New Roman"/>
                <a:cs typeface="Times New Roman"/>
              </a:rPr>
              <a:t>environmental</a:t>
            </a:r>
            <a:r>
              <a:rPr sz="2000" spc="-15" dirty="0">
                <a:solidFill>
                  <a:srgbClr val="0D0D0D"/>
                </a:solidFill>
                <a:latin typeface="Times New Roman"/>
                <a:cs typeface="Times New Roman"/>
              </a:rPr>
              <a:t> </a:t>
            </a:r>
            <a:r>
              <a:rPr sz="2000" spc="10" dirty="0">
                <a:solidFill>
                  <a:srgbClr val="0D0D0D"/>
                </a:solidFill>
                <a:latin typeface="Times New Roman"/>
                <a:cs typeface="Times New Roman"/>
              </a:rPr>
              <a:t>influences.</a:t>
            </a:r>
            <a:endParaRPr lang="en-IN" sz="2000" spc="10" dirty="0">
              <a:solidFill>
                <a:srgbClr val="0D0D0D"/>
              </a:solidFill>
              <a:latin typeface="Times New Roman"/>
              <a:cs typeface="Times New Roman"/>
            </a:endParaRPr>
          </a:p>
          <a:p>
            <a:pPr marL="389255" marR="5080" indent="-377190" algn="just">
              <a:lnSpc>
                <a:spcPct val="81300"/>
              </a:lnSpc>
              <a:spcBef>
                <a:spcPts val="635"/>
              </a:spcBef>
              <a:buFont typeface="Wingdings"/>
              <a:buChar char=""/>
              <a:tabLst>
                <a:tab pos="389890" algn="l"/>
              </a:tabLst>
            </a:pPr>
            <a:endParaRPr sz="2000" dirty="0">
              <a:latin typeface="Times New Roman"/>
              <a:cs typeface="Times New Roman"/>
            </a:endParaRPr>
          </a:p>
          <a:p>
            <a:pPr marL="389890" indent="-377190">
              <a:lnSpc>
                <a:spcPct val="100000"/>
              </a:lnSpc>
              <a:spcBef>
                <a:spcPts val="35"/>
              </a:spcBef>
              <a:buFont typeface="Wingdings"/>
              <a:buChar char=""/>
              <a:tabLst>
                <a:tab pos="389890" algn="l"/>
              </a:tabLst>
            </a:pPr>
            <a:r>
              <a:rPr sz="2000" spc="10" dirty="0">
                <a:solidFill>
                  <a:srgbClr val="0D0D0D"/>
                </a:solidFill>
                <a:latin typeface="Calibri"/>
                <a:cs typeface="Calibri"/>
              </a:rPr>
              <a:t>Fields</a:t>
            </a:r>
            <a:r>
              <a:rPr sz="20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2000" spc="5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20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2000" spc="15" dirty="0">
                <a:solidFill>
                  <a:srgbClr val="0D0D0D"/>
                </a:solidFill>
                <a:latin typeface="Calibri"/>
                <a:cs typeface="Calibri"/>
              </a:rPr>
              <a:t>employ</a:t>
            </a:r>
            <a:r>
              <a:rPr sz="20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2000" spc="10" dirty="0">
                <a:solidFill>
                  <a:srgbClr val="0D0D0D"/>
                </a:solidFill>
                <a:latin typeface="Calibri"/>
                <a:cs typeface="Calibri"/>
              </a:rPr>
              <a:t>the concept</a:t>
            </a:r>
            <a:r>
              <a:rPr sz="20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2000" spc="1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20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2000" spc="5" dirty="0">
                <a:solidFill>
                  <a:srgbClr val="0D0D0D"/>
                </a:solidFill>
                <a:latin typeface="Calibri"/>
                <a:cs typeface="Calibri"/>
              </a:rPr>
              <a:t>taphonomy</a:t>
            </a:r>
            <a:r>
              <a:rPr sz="20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2000" spc="10" dirty="0">
                <a:solidFill>
                  <a:srgbClr val="0D0D0D"/>
                </a:solidFill>
                <a:latin typeface="Calibri"/>
                <a:cs typeface="Calibri"/>
              </a:rPr>
              <a:t>include:</a:t>
            </a:r>
            <a:endParaRPr lang="en-IN" sz="2000" spc="10" dirty="0">
              <a:solidFill>
                <a:srgbClr val="0D0D0D"/>
              </a:solidFill>
              <a:latin typeface="Calibri"/>
              <a:cs typeface="Calibri"/>
            </a:endParaRPr>
          </a:p>
          <a:p>
            <a:pPr marL="389890" indent="-377190">
              <a:lnSpc>
                <a:spcPct val="100000"/>
              </a:lnSpc>
              <a:spcBef>
                <a:spcPts val="35"/>
              </a:spcBef>
              <a:buFont typeface="Wingdings"/>
              <a:buChar char=""/>
              <a:tabLst>
                <a:tab pos="389890" algn="l"/>
              </a:tabLst>
            </a:pPr>
            <a:endParaRPr sz="2000" dirty="0">
              <a:latin typeface="Calibri"/>
              <a:cs typeface="Calibri"/>
            </a:endParaRPr>
          </a:p>
          <a:p>
            <a:pPr marL="389890" indent="-377190">
              <a:lnSpc>
                <a:spcPct val="100000"/>
              </a:lnSpc>
              <a:spcBef>
                <a:spcPts val="25"/>
              </a:spcBef>
              <a:buFont typeface="Arial MT"/>
              <a:buChar char="•"/>
              <a:tabLst>
                <a:tab pos="389255" algn="l"/>
                <a:tab pos="389890" algn="l"/>
              </a:tabLst>
            </a:pPr>
            <a:r>
              <a:rPr sz="2000" spc="-15" dirty="0">
                <a:solidFill>
                  <a:srgbClr val="0D0D0D"/>
                </a:solidFill>
                <a:latin typeface="Calibri"/>
                <a:cs typeface="Calibri"/>
              </a:rPr>
              <a:t>Archaeobotany</a:t>
            </a:r>
            <a:endParaRPr sz="2000" dirty="0">
              <a:latin typeface="Calibri"/>
              <a:cs typeface="Calibri"/>
            </a:endParaRPr>
          </a:p>
          <a:p>
            <a:pPr marL="389890" indent="-377190">
              <a:lnSpc>
                <a:spcPct val="100000"/>
              </a:lnSpc>
              <a:buFont typeface="Arial MT"/>
              <a:buChar char="•"/>
              <a:tabLst>
                <a:tab pos="389255" algn="l"/>
                <a:tab pos="389890" algn="l"/>
              </a:tabLst>
            </a:pPr>
            <a:r>
              <a:rPr sz="2000" spc="-10" dirty="0">
                <a:solidFill>
                  <a:srgbClr val="0D0D0D"/>
                </a:solidFill>
                <a:latin typeface="Calibri"/>
                <a:cs typeface="Calibri"/>
              </a:rPr>
              <a:t>Archaeology</a:t>
            </a:r>
            <a:endParaRPr sz="2000" dirty="0">
              <a:latin typeface="Calibri"/>
              <a:cs typeface="Calibri"/>
            </a:endParaRPr>
          </a:p>
          <a:p>
            <a:pPr marL="389890" indent="-377190">
              <a:lnSpc>
                <a:spcPct val="100000"/>
              </a:lnSpc>
              <a:buFont typeface="Arial MT"/>
              <a:buChar char="•"/>
              <a:tabLst>
                <a:tab pos="389255" algn="l"/>
                <a:tab pos="389890" algn="l"/>
              </a:tabLst>
            </a:pPr>
            <a:r>
              <a:rPr sz="2000" dirty="0">
                <a:solidFill>
                  <a:srgbClr val="0D0D0D"/>
                </a:solidFill>
                <a:latin typeface="Calibri"/>
                <a:cs typeface="Calibri"/>
              </a:rPr>
              <a:t>Biology</a:t>
            </a:r>
            <a:endParaRPr sz="2000" dirty="0">
              <a:latin typeface="Calibri"/>
              <a:cs typeface="Calibri"/>
            </a:endParaRPr>
          </a:p>
          <a:p>
            <a:pPr marL="389890" indent="-377190">
              <a:lnSpc>
                <a:spcPct val="100000"/>
              </a:lnSpc>
              <a:buFont typeface="Arial MT"/>
              <a:buChar char="•"/>
              <a:tabLst>
                <a:tab pos="389255" algn="l"/>
                <a:tab pos="389890" algn="l"/>
              </a:tabLst>
            </a:pPr>
            <a:r>
              <a:rPr sz="2000" spc="-10" dirty="0">
                <a:solidFill>
                  <a:srgbClr val="0D0D0D"/>
                </a:solidFill>
                <a:latin typeface="Calibri"/>
                <a:cs typeface="Calibri"/>
              </a:rPr>
              <a:t>Forensic</a:t>
            </a:r>
            <a:r>
              <a:rPr sz="2000" spc="-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D0D0D"/>
                </a:solidFill>
                <a:latin typeface="Calibri"/>
                <a:cs typeface="Calibri"/>
              </a:rPr>
              <a:t>science</a:t>
            </a:r>
            <a:endParaRPr sz="2000" dirty="0">
              <a:latin typeface="Calibri"/>
              <a:cs typeface="Calibri"/>
            </a:endParaRPr>
          </a:p>
          <a:p>
            <a:pPr marL="389890" indent="-377190">
              <a:lnSpc>
                <a:spcPct val="100000"/>
              </a:lnSpc>
              <a:buFont typeface="Arial MT"/>
              <a:buChar char="•"/>
              <a:tabLst>
                <a:tab pos="389255" algn="l"/>
                <a:tab pos="389890" algn="l"/>
              </a:tabLst>
            </a:pPr>
            <a:r>
              <a:rPr sz="2000" spc="-5" dirty="0">
                <a:solidFill>
                  <a:srgbClr val="0D0D0D"/>
                </a:solidFill>
                <a:latin typeface="Calibri"/>
                <a:cs typeface="Calibri"/>
              </a:rPr>
              <a:t>Geo</a:t>
            </a:r>
            <a:r>
              <a:rPr sz="2000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0D0D0D"/>
                </a:solidFill>
                <a:latin typeface="Calibri"/>
                <a:cs typeface="Calibri"/>
              </a:rPr>
              <a:t>archaeology</a:t>
            </a:r>
            <a:endParaRPr sz="2000" dirty="0">
              <a:latin typeface="Calibri"/>
              <a:cs typeface="Calibri"/>
            </a:endParaRPr>
          </a:p>
          <a:p>
            <a:pPr marL="389890" indent="-377190">
              <a:lnSpc>
                <a:spcPct val="100000"/>
              </a:lnSpc>
              <a:buFont typeface="Arial MT"/>
              <a:buChar char="•"/>
              <a:tabLst>
                <a:tab pos="389255" algn="l"/>
                <a:tab pos="389890" algn="l"/>
              </a:tabLst>
            </a:pPr>
            <a:r>
              <a:rPr sz="2000" spc="-5" dirty="0">
                <a:solidFill>
                  <a:srgbClr val="0D0D0D"/>
                </a:solidFill>
                <a:latin typeface="Calibri"/>
                <a:cs typeface="Calibri"/>
              </a:rPr>
              <a:t>Geology</a:t>
            </a:r>
            <a:endParaRPr sz="2000" dirty="0">
              <a:latin typeface="Calibri"/>
              <a:cs typeface="Calibri"/>
            </a:endParaRPr>
          </a:p>
          <a:p>
            <a:pPr marL="389890" indent="-377190">
              <a:lnSpc>
                <a:spcPct val="100000"/>
              </a:lnSpc>
              <a:buFont typeface="Arial MT"/>
              <a:buChar char="•"/>
              <a:tabLst>
                <a:tab pos="389255" algn="l"/>
                <a:tab pos="389890" algn="l"/>
              </a:tabLst>
            </a:pPr>
            <a:r>
              <a:rPr sz="2000" spc="-10" dirty="0">
                <a:solidFill>
                  <a:srgbClr val="0D0D0D"/>
                </a:solidFill>
                <a:latin typeface="Calibri"/>
                <a:cs typeface="Calibri"/>
              </a:rPr>
              <a:t>Palaeoecology</a:t>
            </a:r>
            <a:endParaRPr sz="2000" dirty="0">
              <a:latin typeface="Calibri"/>
              <a:cs typeface="Calibri"/>
            </a:endParaRPr>
          </a:p>
          <a:p>
            <a:pPr marL="389890" indent="-377190">
              <a:lnSpc>
                <a:spcPct val="100000"/>
              </a:lnSpc>
              <a:buFont typeface="Arial MT"/>
              <a:buChar char="•"/>
              <a:tabLst>
                <a:tab pos="389255" algn="l"/>
                <a:tab pos="389890" algn="l"/>
              </a:tabLst>
            </a:pPr>
            <a:r>
              <a:rPr sz="2000" spc="-10" dirty="0">
                <a:solidFill>
                  <a:srgbClr val="0D0D0D"/>
                </a:solidFill>
                <a:latin typeface="Calibri"/>
                <a:cs typeface="Calibri"/>
              </a:rPr>
              <a:t>Palaeontology</a:t>
            </a:r>
            <a:endParaRPr sz="2000" dirty="0">
              <a:latin typeface="Calibri"/>
              <a:cs typeface="Calibri"/>
            </a:endParaRPr>
          </a:p>
          <a:p>
            <a:pPr marL="389890" indent="-377190">
              <a:lnSpc>
                <a:spcPct val="100000"/>
              </a:lnSpc>
              <a:buFont typeface="Arial MT"/>
              <a:buChar char="•"/>
              <a:tabLst>
                <a:tab pos="389255" algn="l"/>
                <a:tab pos="389890" algn="l"/>
              </a:tabLst>
            </a:pPr>
            <a:r>
              <a:rPr sz="2000" spc="-15" dirty="0">
                <a:solidFill>
                  <a:srgbClr val="0D0D0D"/>
                </a:solidFill>
                <a:latin typeface="Calibri"/>
                <a:cs typeface="Calibri"/>
              </a:rPr>
              <a:t>Zoo</a:t>
            </a:r>
            <a:r>
              <a:rPr sz="20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0D0D0D"/>
                </a:solidFill>
                <a:latin typeface="Calibri"/>
                <a:cs typeface="Calibri"/>
              </a:rPr>
              <a:t>archaeology</a:t>
            </a:r>
            <a:endParaRPr sz="2000" dirty="0">
              <a:latin typeface="Calibri"/>
              <a:cs typeface="Calibri"/>
            </a:endParaRPr>
          </a:p>
        </p:txBody>
      </p:sp>
      <p:pic>
        <p:nvPicPr>
          <p:cNvPr id="4" name="gdc mumbai college logo.jpeg" descr="gdc mumbai college logo.jpeg">
            <a:extLst>
              <a:ext uri="{FF2B5EF4-FFF2-40B4-BE49-F238E27FC236}">
                <a16:creationId xmlns:a16="http://schemas.microsoft.com/office/drawing/2014/main" id="{51BCB5ED-B991-C2A5-3865-C7FC13A5D1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391" y="260586"/>
            <a:ext cx="845575" cy="826782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opath dept logo.jpeg" descr="opath dept logo.jpeg">
            <a:extLst>
              <a:ext uri="{FF2B5EF4-FFF2-40B4-BE49-F238E27FC236}">
                <a16:creationId xmlns:a16="http://schemas.microsoft.com/office/drawing/2014/main" id="{7965522E-8408-7171-038C-1BCDB601370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7659" t="6559" r="7659" b="9142"/>
          <a:stretch>
            <a:fillRect/>
          </a:stretch>
        </p:blipFill>
        <p:spPr>
          <a:xfrm>
            <a:off x="8920609" y="260549"/>
            <a:ext cx="914400" cy="82681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57400" y="838200"/>
            <a:ext cx="6594348" cy="56553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0"/>
              </a:spcBef>
            </a:pPr>
            <a:r>
              <a:rPr sz="3600" spc="300" dirty="0"/>
              <a:t>Stages </a:t>
            </a:r>
            <a:r>
              <a:rPr lang="en-IN" sz="3600" spc="300" dirty="0"/>
              <a:t>O</a:t>
            </a:r>
            <a:r>
              <a:rPr sz="3600" spc="300" dirty="0"/>
              <a:t>f </a:t>
            </a:r>
            <a:r>
              <a:rPr lang="en-IN" sz="3600" spc="300" dirty="0"/>
              <a:t>T</a:t>
            </a:r>
            <a:r>
              <a:rPr sz="3600" spc="300" dirty="0" err="1"/>
              <a:t>aphonomy</a:t>
            </a:r>
            <a:endParaRPr sz="3600" spc="300" dirty="0"/>
          </a:p>
        </p:txBody>
      </p:sp>
      <p:sp>
        <p:nvSpPr>
          <p:cNvPr id="3" name="object 3"/>
          <p:cNvSpPr txBox="1"/>
          <p:nvPr/>
        </p:nvSpPr>
        <p:spPr>
          <a:xfrm>
            <a:off x="533400" y="2057400"/>
            <a:ext cx="8721090" cy="3442609"/>
          </a:xfrm>
          <a:prstGeom prst="rect">
            <a:avLst/>
          </a:prstGeom>
        </p:spPr>
        <p:txBody>
          <a:bodyPr vert="horz" wrap="square" lIns="0" tIns="1377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85"/>
              </a:spcBef>
              <a:tabLst>
                <a:tab pos="389890" algn="l"/>
              </a:tabLst>
            </a:pPr>
            <a:r>
              <a:rPr sz="2400" spc="-15" dirty="0">
                <a:latin typeface="Calibri"/>
                <a:cs typeface="Calibri"/>
              </a:rPr>
              <a:t>There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are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five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5" dirty="0">
                <a:latin typeface="Calibri"/>
                <a:cs typeface="Calibri"/>
              </a:rPr>
              <a:t>main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stages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of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taphonomy</a:t>
            </a:r>
            <a:r>
              <a:rPr lang="en-IN" sz="2400" spc="-15" dirty="0">
                <a:latin typeface="Calibri"/>
                <a:cs typeface="Calibri"/>
              </a:rPr>
              <a:t>:</a:t>
            </a:r>
          </a:p>
          <a:p>
            <a:pPr marL="12700">
              <a:lnSpc>
                <a:spcPct val="100000"/>
              </a:lnSpc>
              <a:spcBef>
                <a:spcPts val="1085"/>
              </a:spcBef>
              <a:tabLst>
                <a:tab pos="389890" algn="l"/>
              </a:tabLst>
            </a:pPr>
            <a:endParaRPr sz="2400" dirty="0">
              <a:latin typeface="Calibri"/>
              <a:cs typeface="Calibri"/>
            </a:endParaRPr>
          </a:p>
          <a:p>
            <a:pPr marL="454025" indent="-441959">
              <a:lnSpc>
                <a:spcPct val="100000"/>
              </a:lnSpc>
              <a:spcBef>
                <a:spcPts val="894"/>
              </a:spcBef>
              <a:buAutoNum type="arabicPeriod"/>
              <a:tabLst>
                <a:tab pos="454659" algn="l"/>
              </a:tabLst>
            </a:pPr>
            <a:r>
              <a:rPr sz="2400" spc="5" dirty="0">
                <a:latin typeface="Calibri"/>
                <a:cs typeface="Calibri"/>
              </a:rPr>
              <a:t>Disarticulation</a:t>
            </a:r>
            <a:endParaRPr sz="2400" dirty="0">
              <a:latin typeface="Calibri"/>
              <a:cs typeface="Calibri"/>
            </a:endParaRPr>
          </a:p>
          <a:p>
            <a:pPr marL="454025" indent="-441959">
              <a:lnSpc>
                <a:spcPct val="100000"/>
              </a:lnSpc>
              <a:spcBef>
                <a:spcPts val="869"/>
              </a:spcBef>
              <a:buAutoNum type="arabicPeriod"/>
              <a:tabLst>
                <a:tab pos="454659" algn="l"/>
              </a:tabLst>
            </a:pPr>
            <a:r>
              <a:rPr sz="2400" dirty="0">
                <a:latin typeface="Calibri"/>
                <a:cs typeface="Calibri"/>
              </a:rPr>
              <a:t>Dispersal</a:t>
            </a:r>
          </a:p>
          <a:p>
            <a:pPr marL="454025" indent="-441959">
              <a:lnSpc>
                <a:spcPct val="100000"/>
              </a:lnSpc>
              <a:spcBef>
                <a:spcPts val="865"/>
              </a:spcBef>
              <a:buAutoNum type="arabicPeriod"/>
              <a:tabLst>
                <a:tab pos="454659" algn="l"/>
              </a:tabLst>
            </a:pPr>
            <a:r>
              <a:rPr sz="2400" spc="5" dirty="0">
                <a:latin typeface="Calibri"/>
                <a:cs typeface="Calibri"/>
              </a:rPr>
              <a:t>Accumulation</a:t>
            </a:r>
            <a:endParaRPr sz="2400" dirty="0">
              <a:latin typeface="Calibri"/>
              <a:cs typeface="Calibri"/>
            </a:endParaRPr>
          </a:p>
          <a:p>
            <a:pPr marL="454025" indent="-441959">
              <a:lnSpc>
                <a:spcPct val="100000"/>
              </a:lnSpc>
              <a:spcBef>
                <a:spcPts val="869"/>
              </a:spcBef>
              <a:buAutoNum type="arabicPeriod"/>
              <a:tabLst>
                <a:tab pos="454659" algn="l"/>
              </a:tabLst>
            </a:pPr>
            <a:r>
              <a:rPr sz="2400" spc="-5" dirty="0">
                <a:latin typeface="Calibri"/>
                <a:cs typeface="Calibri"/>
              </a:rPr>
              <a:t>Fossilization</a:t>
            </a:r>
            <a:endParaRPr sz="2400" dirty="0">
              <a:latin typeface="Calibri"/>
              <a:cs typeface="Calibri"/>
            </a:endParaRPr>
          </a:p>
          <a:p>
            <a:pPr marL="454025" indent="-441959">
              <a:lnSpc>
                <a:spcPct val="100000"/>
              </a:lnSpc>
              <a:spcBef>
                <a:spcPts val="869"/>
              </a:spcBef>
              <a:buAutoNum type="arabicPeriod"/>
              <a:tabLst>
                <a:tab pos="454659" algn="l"/>
              </a:tabLst>
            </a:pPr>
            <a:r>
              <a:rPr sz="2400" spc="5" dirty="0">
                <a:latin typeface="Calibri"/>
                <a:cs typeface="Calibri"/>
              </a:rPr>
              <a:t>Mechanical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alteration</a:t>
            </a:r>
            <a:endParaRPr sz="2400" dirty="0">
              <a:latin typeface="Calibri"/>
              <a:cs typeface="Calibri"/>
            </a:endParaRPr>
          </a:p>
        </p:txBody>
      </p:sp>
      <p:pic>
        <p:nvPicPr>
          <p:cNvPr id="4" name="gdc mumbai college logo.jpeg" descr="gdc mumbai college logo.jpeg">
            <a:extLst>
              <a:ext uri="{FF2B5EF4-FFF2-40B4-BE49-F238E27FC236}">
                <a16:creationId xmlns:a16="http://schemas.microsoft.com/office/drawing/2014/main" id="{66730EC9-E685-B57E-8385-0BEEED0EA2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268201"/>
            <a:ext cx="845575" cy="826782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opath dept logo.jpeg" descr="opath dept logo.jpeg">
            <a:extLst>
              <a:ext uri="{FF2B5EF4-FFF2-40B4-BE49-F238E27FC236}">
                <a16:creationId xmlns:a16="http://schemas.microsoft.com/office/drawing/2014/main" id="{FA8F35E4-125C-7204-02D6-1AA3FA59091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7659" t="6559" r="7659" b="9142"/>
          <a:stretch>
            <a:fillRect/>
          </a:stretch>
        </p:blipFill>
        <p:spPr>
          <a:xfrm>
            <a:off x="8765020" y="235180"/>
            <a:ext cx="914400" cy="82681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3360" y="1340406"/>
            <a:ext cx="9631680" cy="5091587"/>
          </a:xfrm>
          <a:prstGeom prst="rect">
            <a:avLst/>
          </a:prstGeom>
        </p:spPr>
        <p:txBody>
          <a:bodyPr vert="horz" wrap="square" lIns="0" tIns="113030" rIns="0" bIns="0" rtlCol="0">
            <a:spAutoFit/>
          </a:bodyPr>
          <a:lstStyle/>
          <a:p>
            <a:pPr marL="578485" marR="6985" indent="-566420" algn="just">
              <a:lnSpc>
                <a:spcPct val="80000"/>
              </a:lnSpc>
              <a:spcBef>
                <a:spcPts val="890"/>
              </a:spcBef>
              <a:buAutoNum type="arabicPeriod"/>
              <a:tabLst>
                <a:tab pos="579120" algn="l"/>
              </a:tabLst>
            </a:pPr>
            <a:r>
              <a:rPr sz="2400" spc="-10" dirty="0">
                <a:latin typeface="Calibri"/>
                <a:cs typeface="Calibri"/>
              </a:rPr>
              <a:t>Disarticulation </a:t>
            </a:r>
            <a:r>
              <a:rPr sz="2400" dirty="0">
                <a:latin typeface="Calibri"/>
                <a:cs typeface="Calibri"/>
              </a:rPr>
              <a:t>: </a:t>
            </a:r>
            <a:r>
              <a:rPr sz="2400" spc="-15" dirty="0">
                <a:latin typeface="Calibri"/>
                <a:cs typeface="Calibri"/>
              </a:rPr>
              <a:t>occurs </a:t>
            </a:r>
            <a:r>
              <a:rPr sz="2400" spc="-5" dirty="0">
                <a:latin typeface="Calibri"/>
                <a:cs typeface="Calibri"/>
              </a:rPr>
              <a:t>as the </a:t>
            </a:r>
            <a:r>
              <a:rPr sz="2400" spc="-20" dirty="0">
                <a:latin typeface="Calibri"/>
                <a:cs typeface="Calibri"/>
              </a:rPr>
              <a:t>organism </a:t>
            </a:r>
            <a:r>
              <a:rPr sz="2400" spc="-25" dirty="0">
                <a:latin typeface="Calibri"/>
                <a:cs typeface="Calibri"/>
              </a:rPr>
              <a:t>decays </a:t>
            </a:r>
            <a:r>
              <a:rPr sz="2400" spc="-5" dirty="0">
                <a:latin typeface="Calibri"/>
                <a:cs typeface="Calibri"/>
              </a:rPr>
              <a:t>and 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the bones </a:t>
            </a:r>
            <a:r>
              <a:rPr sz="2400" spc="-20" dirty="0">
                <a:latin typeface="Calibri"/>
                <a:cs typeface="Calibri"/>
              </a:rPr>
              <a:t>are </a:t>
            </a:r>
            <a:r>
              <a:rPr sz="2400" spc="-5" dirty="0">
                <a:latin typeface="Calibri"/>
                <a:cs typeface="Calibri"/>
              </a:rPr>
              <a:t>no </a:t>
            </a:r>
            <a:r>
              <a:rPr sz="2400" spc="-10" dirty="0">
                <a:latin typeface="Calibri"/>
                <a:cs typeface="Calibri"/>
              </a:rPr>
              <a:t>longer </a:t>
            </a:r>
            <a:r>
              <a:rPr sz="2400" spc="-5" dirty="0">
                <a:latin typeface="Calibri"/>
                <a:cs typeface="Calibri"/>
              </a:rPr>
              <a:t>held </a:t>
            </a:r>
            <a:r>
              <a:rPr sz="2400" spc="-15" dirty="0">
                <a:latin typeface="Calibri"/>
                <a:cs typeface="Calibri"/>
              </a:rPr>
              <a:t>together by </a:t>
            </a:r>
            <a:r>
              <a:rPr sz="2400" spc="-5" dirty="0">
                <a:latin typeface="Calibri"/>
                <a:cs typeface="Calibri"/>
              </a:rPr>
              <a:t>the flesh 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and</a:t>
            </a:r>
            <a:r>
              <a:rPr sz="2400" spc="-10" dirty="0">
                <a:latin typeface="Calibri"/>
                <a:cs typeface="Calibri"/>
              </a:rPr>
              <a:t> tendons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the</a:t>
            </a:r>
            <a:r>
              <a:rPr sz="2400" spc="-20" dirty="0">
                <a:latin typeface="Calibri"/>
                <a:cs typeface="Calibri"/>
              </a:rPr>
              <a:t> organism.</a:t>
            </a:r>
            <a:endParaRPr lang="en-IN" sz="2400" spc="-20" dirty="0">
              <a:latin typeface="Calibri"/>
              <a:cs typeface="Calibri"/>
            </a:endParaRPr>
          </a:p>
          <a:p>
            <a:pPr marL="578485" marR="6985" indent="-566420" algn="just">
              <a:lnSpc>
                <a:spcPct val="80000"/>
              </a:lnSpc>
              <a:spcBef>
                <a:spcPts val="890"/>
              </a:spcBef>
              <a:buAutoNum type="arabicPeriod"/>
              <a:tabLst>
                <a:tab pos="579120" algn="l"/>
              </a:tabLst>
            </a:pPr>
            <a:endParaRPr sz="2400" dirty="0">
              <a:latin typeface="Calibri"/>
              <a:cs typeface="Calibri"/>
            </a:endParaRPr>
          </a:p>
          <a:p>
            <a:pPr marL="578485" marR="6985" indent="-566420" algn="just">
              <a:lnSpc>
                <a:spcPct val="80000"/>
              </a:lnSpc>
              <a:spcBef>
                <a:spcPts val="790"/>
              </a:spcBef>
              <a:buAutoNum type="arabicPeriod"/>
              <a:tabLst>
                <a:tab pos="579120" algn="l"/>
              </a:tabLst>
            </a:pPr>
            <a:r>
              <a:rPr sz="2400" spc="-10" dirty="0">
                <a:latin typeface="Calibri"/>
                <a:cs typeface="Calibri"/>
              </a:rPr>
              <a:t>Dispersal: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separation</a:t>
            </a:r>
            <a:r>
              <a:rPr sz="2400" spc="7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of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pieces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an</a:t>
            </a:r>
            <a:r>
              <a:rPr sz="2400" spc="74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organism 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caused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by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natural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events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(i.e.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floods,</a:t>
            </a:r>
            <a:r>
              <a:rPr lang="en-IN" sz="2400" spc="-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scavengers 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etc.).</a:t>
            </a:r>
            <a:endParaRPr lang="en-IN" sz="2400" spc="-15" dirty="0">
              <a:latin typeface="Calibri"/>
              <a:cs typeface="Calibri"/>
            </a:endParaRPr>
          </a:p>
          <a:p>
            <a:pPr marL="578485" marR="6985" indent="-566420" algn="just">
              <a:lnSpc>
                <a:spcPct val="80000"/>
              </a:lnSpc>
              <a:spcBef>
                <a:spcPts val="790"/>
              </a:spcBef>
              <a:buAutoNum type="arabicPeriod"/>
              <a:tabLst>
                <a:tab pos="579120" algn="l"/>
              </a:tabLst>
            </a:pPr>
            <a:endParaRPr sz="2400" dirty="0">
              <a:latin typeface="Calibri"/>
              <a:cs typeface="Calibri"/>
            </a:endParaRPr>
          </a:p>
          <a:p>
            <a:pPr marL="578485" marR="6985" indent="-566420" algn="just">
              <a:lnSpc>
                <a:spcPct val="80000"/>
              </a:lnSpc>
              <a:spcBef>
                <a:spcPts val="795"/>
              </a:spcBef>
              <a:buFont typeface="Calibri"/>
              <a:buAutoNum type="arabicPeriod"/>
              <a:tabLst>
                <a:tab pos="673735" algn="l"/>
              </a:tabLst>
            </a:pPr>
            <a:r>
              <a:rPr sz="2400" dirty="0"/>
              <a:t>	</a:t>
            </a:r>
            <a:r>
              <a:rPr sz="2400" spc="-5" dirty="0">
                <a:latin typeface="Calibri"/>
                <a:cs typeface="Calibri"/>
              </a:rPr>
              <a:t>Accumulation: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occurs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when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there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is</a:t>
            </a:r>
            <a:r>
              <a:rPr sz="2400" dirty="0">
                <a:latin typeface="Calibri"/>
                <a:cs typeface="Calibri"/>
              </a:rPr>
              <a:t> a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buildup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 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organic</a:t>
            </a:r>
            <a:r>
              <a:rPr sz="2400" spc="-15" dirty="0">
                <a:latin typeface="Calibri"/>
                <a:cs typeface="Calibri"/>
              </a:rPr>
              <a:t> and/or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inorganic</a:t>
            </a:r>
            <a:r>
              <a:rPr sz="2400" spc="-10" dirty="0">
                <a:latin typeface="Calibri"/>
                <a:cs typeface="Calibri"/>
              </a:rPr>
              <a:t> materials</a:t>
            </a:r>
            <a:r>
              <a:rPr sz="2400" spc="-5" dirty="0">
                <a:latin typeface="Calibri"/>
                <a:cs typeface="Calibri"/>
              </a:rPr>
              <a:t> in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one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location </a:t>
            </a:r>
            <a:r>
              <a:rPr sz="2400" spc="-73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(scavengers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or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human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behavior).</a:t>
            </a:r>
            <a:endParaRPr lang="en-IN" sz="2400" spc="-10" dirty="0">
              <a:latin typeface="Calibri"/>
              <a:cs typeface="Calibri"/>
            </a:endParaRPr>
          </a:p>
          <a:p>
            <a:pPr marL="578485" marR="6985" indent="-566420" algn="just">
              <a:lnSpc>
                <a:spcPct val="80000"/>
              </a:lnSpc>
              <a:spcBef>
                <a:spcPts val="795"/>
              </a:spcBef>
              <a:buFont typeface="Calibri"/>
              <a:buAutoNum type="arabicPeriod"/>
              <a:tabLst>
                <a:tab pos="673735" algn="l"/>
              </a:tabLst>
            </a:pPr>
            <a:endParaRPr sz="2400" dirty="0">
              <a:latin typeface="Calibri"/>
              <a:cs typeface="Calibri"/>
            </a:endParaRPr>
          </a:p>
          <a:p>
            <a:pPr marL="578485" marR="6350" indent="-566420" algn="just">
              <a:lnSpc>
                <a:spcPct val="80000"/>
              </a:lnSpc>
              <a:spcBef>
                <a:spcPts val="790"/>
              </a:spcBef>
              <a:buAutoNum type="arabicPeriod"/>
              <a:tabLst>
                <a:tab pos="579120" algn="l"/>
              </a:tabLst>
            </a:pPr>
            <a:r>
              <a:rPr sz="2400" spc="-15" dirty="0">
                <a:latin typeface="Calibri"/>
                <a:cs typeface="Calibri"/>
              </a:rPr>
              <a:t>Fossilization: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when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mineral</a:t>
            </a:r>
            <a:r>
              <a:rPr sz="2400" spc="-5" dirty="0">
                <a:latin typeface="Calibri"/>
                <a:cs typeface="Calibri"/>
              </a:rPr>
              <a:t> rich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groundwater </a:t>
            </a:r>
            <a:r>
              <a:rPr sz="2400" spc="-15" dirty="0">
                <a:latin typeface="Calibri"/>
                <a:cs typeface="Calibri"/>
              </a:rPr>
              <a:t> permeates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organic</a:t>
            </a:r>
            <a:r>
              <a:rPr sz="2400" spc="-15" dirty="0">
                <a:latin typeface="Calibri"/>
                <a:cs typeface="Calibri"/>
              </a:rPr>
              <a:t> materials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and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fills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the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empty </a:t>
            </a:r>
            <a:r>
              <a:rPr sz="2400" spc="-5" dirty="0">
                <a:latin typeface="Calibri"/>
                <a:cs typeface="Calibri"/>
              </a:rPr>
              <a:t> spaces,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fossil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is </a:t>
            </a:r>
            <a:r>
              <a:rPr sz="2400" spc="-15" dirty="0">
                <a:latin typeface="Calibri"/>
                <a:cs typeface="Calibri"/>
              </a:rPr>
              <a:t>formed.</a:t>
            </a:r>
            <a:endParaRPr lang="en-IN" sz="2400" spc="-15" dirty="0">
              <a:latin typeface="Calibri"/>
              <a:cs typeface="Calibri"/>
            </a:endParaRPr>
          </a:p>
          <a:p>
            <a:pPr marL="578485" marR="6350" indent="-566420" algn="just">
              <a:lnSpc>
                <a:spcPct val="80000"/>
              </a:lnSpc>
              <a:spcBef>
                <a:spcPts val="790"/>
              </a:spcBef>
              <a:buAutoNum type="arabicPeriod"/>
              <a:tabLst>
                <a:tab pos="579120" algn="l"/>
              </a:tabLst>
            </a:pPr>
            <a:endParaRPr sz="2400" dirty="0">
              <a:latin typeface="Calibri"/>
              <a:cs typeface="Calibri"/>
            </a:endParaRPr>
          </a:p>
          <a:p>
            <a:pPr marL="578485" marR="5080" indent="-566420" algn="just">
              <a:lnSpc>
                <a:spcPct val="80000"/>
              </a:lnSpc>
              <a:spcBef>
                <a:spcPts val="795"/>
              </a:spcBef>
              <a:buAutoNum type="arabicPeriod"/>
              <a:tabLst>
                <a:tab pos="579120" algn="l"/>
              </a:tabLst>
            </a:pPr>
            <a:r>
              <a:rPr sz="2400" spc="-10" dirty="0">
                <a:latin typeface="Calibri"/>
                <a:cs typeface="Calibri"/>
              </a:rPr>
              <a:t>Mechanical </a:t>
            </a:r>
            <a:r>
              <a:rPr sz="2400" spc="-20" dirty="0">
                <a:latin typeface="Calibri"/>
                <a:cs typeface="Calibri"/>
              </a:rPr>
              <a:t>alteration: </a:t>
            </a:r>
            <a:r>
              <a:rPr sz="2400" spc="-5" dirty="0">
                <a:latin typeface="Calibri"/>
                <a:cs typeface="Calibri"/>
              </a:rPr>
              <a:t>these </a:t>
            </a:r>
            <a:r>
              <a:rPr sz="2400" spc="-15" dirty="0">
                <a:latin typeface="Calibri"/>
                <a:cs typeface="Calibri"/>
              </a:rPr>
              <a:t>are </a:t>
            </a:r>
            <a:r>
              <a:rPr sz="2400" spc="-5" dirty="0">
                <a:latin typeface="Calibri"/>
                <a:cs typeface="Calibri"/>
              </a:rPr>
              <a:t>the </a:t>
            </a:r>
            <a:r>
              <a:rPr sz="2400" spc="-15" dirty="0">
                <a:latin typeface="Calibri"/>
                <a:cs typeface="Calibri"/>
              </a:rPr>
              <a:t>processes that 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physically</a:t>
            </a:r>
            <a:r>
              <a:rPr sz="2400" spc="-15" dirty="0">
                <a:latin typeface="Calibri"/>
                <a:cs typeface="Calibri"/>
              </a:rPr>
              <a:t> alter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the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remains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(i.e.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45" dirty="0">
                <a:latin typeface="Calibri"/>
                <a:cs typeface="Calibri"/>
              </a:rPr>
              <a:t>freeze-thaw, 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compaction,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transport,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burial).</a:t>
            </a:r>
            <a:endParaRPr sz="2400" dirty="0">
              <a:latin typeface="Calibri"/>
              <a:cs typeface="Calibri"/>
            </a:endParaRPr>
          </a:p>
        </p:txBody>
      </p:sp>
      <p:pic>
        <p:nvPicPr>
          <p:cNvPr id="3" name="gdc mumbai college logo.jpeg" descr="gdc mumbai college logo.jpeg">
            <a:extLst>
              <a:ext uri="{FF2B5EF4-FFF2-40B4-BE49-F238E27FC236}">
                <a16:creationId xmlns:a16="http://schemas.microsoft.com/office/drawing/2014/main" id="{EFB2D933-AF7D-7879-2FDA-2F7527ABFB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268201"/>
            <a:ext cx="845575" cy="826782"/>
          </a:xfrm>
          <a:prstGeom prst="rect">
            <a:avLst/>
          </a:prstGeom>
          <a:ln w="12700">
            <a:miter lim="400000"/>
          </a:ln>
        </p:spPr>
      </p:pic>
      <p:pic>
        <p:nvPicPr>
          <p:cNvPr id="4" name="opath dept logo.jpeg" descr="opath dept logo.jpeg">
            <a:extLst>
              <a:ext uri="{FF2B5EF4-FFF2-40B4-BE49-F238E27FC236}">
                <a16:creationId xmlns:a16="http://schemas.microsoft.com/office/drawing/2014/main" id="{C2BA91FE-2C03-6248-15A0-6368AD3BDA1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7659" t="6559" r="7659" b="9142"/>
          <a:stretch>
            <a:fillRect/>
          </a:stretch>
        </p:blipFill>
        <p:spPr>
          <a:xfrm>
            <a:off x="8643651" y="283531"/>
            <a:ext cx="914400" cy="826819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604A2D8-514E-D32D-3FA1-1E8CA239D7B3}"/>
              </a:ext>
            </a:extLst>
          </p:cNvPr>
          <p:cNvSpPr txBox="1"/>
          <p:nvPr/>
        </p:nvSpPr>
        <p:spPr>
          <a:xfrm>
            <a:off x="2057400" y="283531"/>
            <a:ext cx="472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600" b="1" spc="600" dirty="0"/>
              <a:t>STAGES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0255199"/>
              </p:ext>
            </p:extLst>
          </p:nvPr>
        </p:nvGraphicFramePr>
        <p:xfrm>
          <a:off x="394945" y="1828800"/>
          <a:ext cx="9433560" cy="46236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393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942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3018">
                <a:tc>
                  <a:txBody>
                    <a:bodyPr/>
                    <a:lstStyle/>
                    <a:p>
                      <a:pPr marL="265113" marR="415925" indent="-176213" algn="l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lang="en-IN" sz="16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Decomposition </a:t>
                      </a:r>
                    </a:p>
                    <a:p>
                      <a:pPr marL="265113" marR="415925" indent="-176213" algn="l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lang="en-IN" sz="16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Stage 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2384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Descriptions</a:t>
                      </a:r>
                      <a:r>
                        <a:rPr sz="16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6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Body</a:t>
                      </a:r>
                      <a:r>
                        <a:rPr sz="16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Stages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2384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4088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lang="en-IN" sz="16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Fresh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stage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53975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100330" marR="262255">
                        <a:lnSpc>
                          <a:spcPct val="101499"/>
                        </a:lnSpc>
                        <a:spcBef>
                          <a:spcPts val="265"/>
                        </a:spcBef>
                      </a:pPr>
                      <a:r>
                        <a:rPr sz="1600" spc="10" dirty="0">
                          <a:latin typeface="Calibri"/>
                          <a:cs typeface="Calibri"/>
                        </a:rPr>
                        <a:t>Begins</a:t>
                      </a:r>
                      <a:r>
                        <a:rPr sz="16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at</a:t>
                      </a:r>
                      <a:r>
                        <a:rPr sz="16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death,</a:t>
                      </a:r>
                      <a:r>
                        <a:rPr sz="16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includes</a:t>
                      </a:r>
                      <a:r>
                        <a:rPr sz="16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rigor</a:t>
                      </a:r>
                      <a:r>
                        <a:rPr sz="16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10" dirty="0">
                          <a:latin typeface="Calibri"/>
                          <a:cs typeface="Calibri"/>
                        </a:rPr>
                        <a:t>mortis;</a:t>
                      </a:r>
                      <a:r>
                        <a:rPr sz="16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postmortem</a:t>
                      </a:r>
                      <a:r>
                        <a:rPr sz="16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hypostasis</a:t>
                      </a:r>
                      <a:r>
                        <a:rPr sz="16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10" dirty="0">
                          <a:latin typeface="Calibri"/>
                          <a:cs typeface="Calibri"/>
                        </a:rPr>
                        <a:t>and </a:t>
                      </a:r>
                      <a:r>
                        <a:rPr sz="1600" spc="-4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cooling;</a:t>
                      </a:r>
                      <a:r>
                        <a:rPr sz="16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continues</a:t>
                      </a:r>
                      <a:r>
                        <a:rPr sz="16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until bloating</a:t>
                      </a:r>
                      <a:r>
                        <a:rPr sz="16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1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1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6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carcass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 is </a:t>
                      </a:r>
                      <a:r>
                        <a:rPr sz="1600" spc="10" dirty="0">
                          <a:latin typeface="Calibri"/>
                          <a:cs typeface="Calibri"/>
                        </a:rPr>
                        <a:t>visible.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53975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7987">
                <a:tc>
                  <a:txBody>
                    <a:bodyPr/>
                    <a:lstStyle/>
                    <a:p>
                      <a:pPr marL="88900" marR="370840" indent="0" algn="l">
                        <a:lnSpc>
                          <a:spcPct val="101499"/>
                        </a:lnSpc>
                        <a:spcBef>
                          <a:spcPts val="220"/>
                        </a:spcBef>
                      </a:pPr>
                      <a:r>
                        <a:rPr sz="1600" spc="15" dirty="0">
                          <a:latin typeface="Calibri"/>
                          <a:cs typeface="Calibri"/>
                        </a:rPr>
                        <a:t>Primary</a:t>
                      </a:r>
                      <a:r>
                        <a:rPr sz="16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bloat </a:t>
                      </a:r>
                      <a:r>
                        <a:rPr sz="1600" spc="-5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stage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100330" marR="184785">
                        <a:lnSpc>
                          <a:spcPct val="101499"/>
                        </a:lnSpc>
                        <a:spcBef>
                          <a:spcPts val="265"/>
                        </a:spcBef>
                      </a:pPr>
                      <a:r>
                        <a:rPr sz="1600" spc="10" dirty="0">
                          <a:latin typeface="Calibri"/>
                          <a:cs typeface="Calibri"/>
                        </a:rPr>
                        <a:t>Accumulation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1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 gases </a:t>
                      </a:r>
                      <a:r>
                        <a:rPr sz="1600" spc="10" dirty="0">
                          <a:latin typeface="Calibri"/>
                          <a:cs typeface="Calibri"/>
                        </a:rPr>
                        <a:t>within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1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6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body;</a:t>
                      </a:r>
                      <a:r>
                        <a:rPr sz="16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10" dirty="0">
                          <a:latin typeface="Calibri"/>
                          <a:cs typeface="Calibri"/>
                        </a:rPr>
                        <a:t>no</a:t>
                      </a:r>
                      <a:r>
                        <a:rPr sz="16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10" dirty="0">
                          <a:latin typeface="Calibri"/>
                          <a:cs typeface="Calibri"/>
                        </a:rPr>
                        <a:t>disarticulation;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10" dirty="0">
                          <a:latin typeface="Calibri"/>
                          <a:cs typeface="Calibri"/>
                        </a:rPr>
                        <a:t>hair</a:t>
                      </a:r>
                      <a:r>
                        <a:rPr sz="16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10" dirty="0">
                          <a:latin typeface="Calibri"/>
                          <a:cs typeface="Calibri"/>
                        </a:rPr>
                        <a:t>and </a:t>
                      </a:r>
                      <a:r>
                        <a:rPr sz="1600" spc="-4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10" dirty="0">
                          <a:latin typeface="Calibri"/>
                          <a:cs typeface="Calibri"/>
                        </a:rPr>
                        <a:t>epidermis</a:t>
                      </a:r>
                      <a:r>
                        <a:rPr sz="16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loose;</a:t>
                      </a:r>
                      <a:r>
                        <a:rPr sz="16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soil-skin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 interface</a:t>
                      </a:r>
                      <a:r>
                        <a:rPr sz="16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gray;</a:t>
                      </a:r>
                      <a:r>
                        <a:rPr sz="16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strong 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odor.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5221">
                <a:tc>
                  <a:txBody>
                    <a:bodyPr/>
                    <a:lstStyle/>
                    <a:p>
                      <a:pPr marL="88900" marR="196215" indent="0" algn="l">
                        <a:lnSpc>
                          <a:spcPct val="101499"/>
                        </a:lnSpc>
                        <a:spcBef>
                          <a:spcPts val="220"/>
                        </a:spcBef>
                      </a:pPr>
                      <a:r>
                        <a:rPr sz="1600" spc="10" dirty="0">
                          <a:latin typeface="Calibri"/>
                          <a:cs typeface="Calibri"/>
                        </a:rPr>
                        <a:t>Secondary</a:t>
                      </a:r>
                      <a:r>
                        <a:rPr sz="16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bloat </a:t>
                      </a:r>
                      <a:r>
                        <a:rPr sz="1600" spc="-5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stage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100330" marR="943610">
                        <a:lnSpc>
                          <a:spcPct val="101499"/>
                        </a:lnSpc>
                        <a:spcBef>
                          <a:spcPts val="265"/>
                        </a:spcBef>
                      </a:pPr>
                      <a:r>
                        <a:rPr sz="1600" spc="15" dirty="0">
                          <a:latin typeface="Calibri"/>
                          <a:cs typeface="Calibri"/>
                        </a:rPr>
                        <a:t>Body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still bloated;</a:t>
                      </a:r>
                      <a:r>
                        <a:rPr sz="16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disarticulation</a:t>
                      </a:r>
                      <a:r>
                        <a:rPr sz="1600" spc="10" dirty="0">
                          <a:latin typeface="Calibri"/>
                          <a:cs typeface="Calibri"/>
                        </a:rPr>
                        <a:t> of 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limbs;</a:t>
                      </a:r>
                      <a:r>
                        <a:rPr sz="16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purging;</a:t>
                      </a:r>
                      <a:r>
                        <a:rPr sz="16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10" dirty="0">
                          <a:latin typeface="Calibri"/>
                          <a:cs typeface="Calibri"/>
                        </a:rPr>
                        <a:t>soil-skin </a:t>
                      </a:r>
                      <a:r>
                        <a:rPr sz="1600" spc="-4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interface</a:t>
                      </a:r>
                      <a:r>
                        <a:rPr sz="16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black;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strong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odor.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4366">
                <a:tc>
                  <a:txBody>
                    <a:bodyPr/>
                    <a:lstStyle/>
                    <a:p>
                      <a:pPr marL="88900" marR="439420" indent="0" algn="l">
                        <a:lnSpc>
                          <a:spcPct val="101499"/>
                        </a:lnSpc>
                        <a:spcBef>
                          <a:spcPts val="220"/>
                        </a:spcBef>
                      </a:pPr>
                      <a:r>
                        <a:rPr sz="1600" spc="10" dirty="0">
                          <a:latin typeface="Calibri"/>
                          <a:cs typeface="Calibri"/>
                        </a:rPr>
                        <a:t>Active</a:t>
                      </a:r>
                      <a:r>
                        <a:rPr sz="16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decay </a:t>
                      </a:r>
                      <a:r>
                        <a:rPr sz="1600" spc="-5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stage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100330" marR="292735">
                        <a:lnSpc>
                          <a:spcPct val="101499"/>
                        </a:lnSpc>
                        <a:spcBef>
                          <a:spcPts val="265"/>
                        </a:spcBef>
                      </a:pPr>
                      <a:r>
                        <a:rPr sz="1600" spc="5" dirty="0">
                          <a:latin typeface="Calibri"/>
                          <a:cs typeface="Calibri"/>
                        </a:rPr>
                        <a:t>Delation</a:t>
                      </a:r>
                      <a:r>
                        <a:rPr sz="16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10" dirty="0">
                          <a:latin typeface="Calibri"/>
                          <a:cs typeface="Calibri"/>
                        </a:rPr>
                        <a:t>of the</a:t>
                      </a:r>
                      <a:r>
                        <a:rPr sz="16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carcass;</a:t>
                      </a:r>
                      <a:r>
                        <a:rPr sz="16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disarticulation</a:t>
                      </a:r>
                      <a:r>
                        <a:rPr sz="1600" spc="10" dirty="0">
                          <a:latin typeface="Calibri"/>
                          <a:cs typeface="Calibri"/>
                        </a:rPr>
                        <a:t> of the</a:t>
                      </a:r>
                      <a:r>
                        <a:rPr sz="16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limbs</a:t>
                      </a:r>
                      <a:r>
                        <a:rPr sz="16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15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16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head;</a:t>
                      </a:r>
                      <a:r>
                        <a:rPr sz="16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lesh </a:t>
                      </a:r>
                      <a:r>
                        <a:rPr sz="1600" spc="-4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15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16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skin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still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present;</a:t>
                      </a:r>
                      <a:r>
                        <a:rPr sz="16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carcass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 very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wet;</a:t>
                      </a:r>
                      <a:r>
                        <a:rPr sz="16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strong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odor.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29711">
                <a:tc>
                  <a:txBody>
                    <a:bodyPr/>
                    <a:lstStyle/>
                    <a:p>
                      <a:pPr marL="452438" marR="191135" indent="-452438" algn="l">
                        <a:lnSpc>
                          <a:spcPct val="101499"/>
                        </a:lnSpc>
                        <a:spcBef>
                          <a:spcPts val="220"/>
                        </a:spcBef>
                        <a:tabLst/>
                      </a:pPr>
                      <a:r>
                        <a:rPr sz="1600" spc="10" dirty="0">
                          <a:latin typeface="Calibri"/>
                          <a:cs typeface="Calibri"/>
                        </a:rPr>
                        <a:t>Advanced</a:t>
                      </a:r>
                      <a:r>
                        <a:rPr lang="en-IN" sz="16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decay </a:t>
                      </a:r>
                      <a:r>
                        <a:rPr sz="1600" spc="-5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stage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100330" marR="418465">
                        <a:lnSpc>
                          <a:spcPct val="101499"/>
                        </a:lnSpc>
                        <a:spcBef>
                          <a:spcPts val="265"/>
                        </a:spcBef>
                      </a:pPr>
                      <a:r>
                        <a:rPr sz="1600" spc="5" dirty="0">
                          <a:latin typeface="Calibri"/>
                          <a:cs typeface="Calibri"/>
                        </a:rPr>
                        <a:t>Collapse</a:t>
                      </a:r>
                      <a:r>
                        <a:rPr sz="16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1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10" dirty="0">
                          <a:latin typeface="Calibri"/>
                          <a:cs typeface="Calibri"/>
                        </a:rPr>
                        <a:t>abdomen/rib</a:t>
                      </a:r>
                      <a:r>
                        <a:rPr sz="16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cage;</a:t>
                      </a:r>
                      <a:r>
                        <a:rPr sz="16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most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10" dirty="0">
                          <a:latin typeface="Calibri"/>
                          <a:cs typeface="Calibri"/>
                        </a:rPr>
                        <a:t>of the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 flesh</a:t>
                      </a:r>
                      <a:r>
                        <a:rPr sz="16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liquefied/</a:t>
                      </a:r>
                      <a:r>
                        <a:rPr sz="16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15" dirty="0">
                          <a:latin typeface="Calibri"/>
                          <a:cs typeface="Calibri"/>
                        </a:rPr>
                        <a:t>gone; </a:t>
                      </a:r>
                      <a:r>
                        <a:rPr sz="1600" spc="-4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skin, bone,</a:t>
                      </a:r>
                      <a:r>
                        <a:rPr sz="16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fat,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15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16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cartilage</a:t>
                      </a:r>
                      <a:r>
                        <a:rPr sz="16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may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 remain;</a:t>
                      </a:r>
                      <a:r>
                        <a:rPr sz="16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carcass</a:t>
                      </a:r>
                      <a:r>
                        <a:rPr sz="16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very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wet; 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 adipocere</a:t>
                      </a:r>
                      <a:r>
                        <a:rPr sz="16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formation.</a:t>
                      </a:r>
                    </a:p>
                  </a:txBody>
                  <a:tcPr marL="0" marR="0" marT="336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04088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Skeletonization</a:t>
                      </a:r>
                    </a:p>
                  </a:txBody>
                  <a:tcPr marL="0" marR="0" marT="336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100330" marR="897255">
                        <a:lnSpc>
                          <a:spcPct val="101499"/>
                        </a:lnSpc>
                        <a:spcBef>
                          <a:spcPts val="265"/>
                        </a:spcBef>
                      </a:pPr>
                      <a:r>
                        <a:rPr sz="1600" spc="5" dirty="0">
                          <a:latin typeface="Calibri"/>
                          <a:cs typeface="Calibri"/>
                        </a:rPr>
                        <a:t>Flesh,</a:t>
                      </a:r>
                      <a:r>
                        <a:rPr sz="16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10" dirty="0">
                          <a:latin typeface="Calibri"/>
                          <a:cs typeface="Calibri"/>
                        </a:rPr>
                        <a:t>skin. 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Fat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10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16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cartilage</a:t>
                      </a:r>
                      <a:r>
                        <a:rPr sz="16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disappear;</a:t>
                      </a:r>
                      <a:r>
                        <a:rPr sz="16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10" dirty="0">
                          <a:latin typeface="Calibri"/>
                          <a:cs typeface="Calibri"/>
                        </a:rPr>
                        <a:t>some</a:t>
                      </a:r>
                      <a:r>
                        <a:rPr sz="16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adipocere</a:t>
                      </a:r>
                      <a:r>
                        <a:rPr sz="16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10" dirty="0">
                          <a:latin typeface="Calibri"/>
                          <a:cs typeface="Calibri"/>
                        </a:rPr>
                        <a:t>and </a:t>
                      </a:r>
                      <a:r>
                        <a:rPr sz="1600" spc="-4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ligaments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 may</a:t>
                      </a:r>
                      <a:r>
                        <a:rPr sz="16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10" dirty="0">
                          <a:latin typeface="Calibri"/>
                          <a:cs typeface="Calibri"/>
                        </a:rPr>
                        <a:t>remain</a:t>
                      </a:r>
                      <a:r>
                        <a:rPr lang="en-IN" sz="1600" spc="10" dirty="0">
                          <a:latin typeface="Calibri"/>
                          <a:cs typeface="Calibri"/>
                        </a:rPr>
                        <a:t>.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95400" y="318849"/>
            <a:ext cx="7349197" cy="876521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4"/>
              </a:spcBef>
            </a:pPr>
            <a:r>
              <a:rPr lang="en-US" sz="2800" b="1" dirty="0">
                <a:latin typeface="+mn-lt"/>
                <a:cs typeface="Calibri"/>
              </a:rPr>
              <a:t>Decomposition</a:t>
            </a:r>
            <a:r>
              <a:rPr lang="en-US" sz="2800" b="1" spc="10" dirty="0">
                <a:latin typeface="+mn-lt"/>
                <a:cs typeface="Calibri"/>
              </a:rPr>
              <a:t> </a:t>
            </a:r>
            <a:r>
              <a:rPr lang="en-US" sz="2800" b="1" spc="-10" dirty="0">
                <a:latin typeface="+mn-lt"/>
                <a:cs typeface="Calibri"/>
              </a:rPr>
              <a:t>Stages</a:t>
            </a:r>
            <a:r>
              <a:rPr lang="en-US" sz="2800" b="1" spc="10" dirty="0">
                <a:latin typeface="+mn-lt"/>
                <a:cs typeface="Calibri"/>
              </a:rPr>
              <a:t> </a:t>
            </a:r>
            <a:r>
              <a:rPr lang="en-US" sz="2800" b="1" spc="5" dirty="0">
                <a:latin typeface="+mn-lt"/>
                <a:cs typeface="Calibri"/>
              </a:rPr>
              <a:t>And</a:t>
            </a:r>
            <a:r>
              <a:rPr lang="en-US" sz="2800" b="1" spc="15" dirty="0">
                <a:latin typeface="+mn-lt"/>
                <a:cs typeface="Calibri"/>
              </a:rPr>
              <a:t> </a:t>
            </a:r>
            <a:r>
              <a:rPr lang="en-US" sz="2800" b="1" spc="5" dirty="0">
                <a:latin typeface="+mn-lt"/>
                <a:cs typeface="Calibri"/>
              </a:rPr>
              <a:t>The</a:t>
            </a:r>
            <a:r>
              <a:rPr lang="en-US" sz="2800" b="1" spc="15" dirty="0">
                <a:latin typeface="+mn-lt"/>
                <a:cs typeface="Calibri"/>
              </a:rPr>
              <a:t> </a:t>
            </a:r>
            <a:r>
              <a:rPr lang="en-US" sz="2800" b="1" spc="-5" dirty="0">
                <a:latin typeface="+mn-lt"/>
                <a:cs typeface="Calibri"/>
              </a:rPr>
              <a:t>Physical</a:t>
            </a:r>
            <a:r>
              <a:rPr lang="en-US" sz="2800" b="1" dirty="0">
                <a:latin typeface="+mn-lt"/>
                <a:cs typeface="Calibri"/>
              </a:rPr>
              <a:t> Appearance</a:t>
            </a:r>
            <a:r>
              <a:rPr lang="en-US" sz="2800" b="1" spc="35" dirty="0">
                <a:latin typeface="+mn-lt"/>
                <a:cs typeface="Calibri"/>
              </a:rPr>
              <a:t> </a:t>
            </a:r>
            <a:r>
              <a:rPr lang="en-US" sz="2800" b="1" spc="5" dirty="0">
                <a:latin typeface="+mn-lt"/>
                <a:cs typeface="Calibri"/>
              </a:rPr>
              <a:t>Of</a:t>
            </a:r>
            <a:r>
              <a:rPr lang="en-US" sz="2800" b="1" spc="10" dirty="0">
                <a:latin typeface="+mn-lt"/>
                <a:cs typeface="Calibri"/>
              </a:rPr>
              <a:t> </a:t>
            </a:r>
            <a:r>
              <a:rPr lang="en-US" sz="2800" b="1" dirty="0">
                <a:latin typeface="+mn-lt"/>
                <a:cs typeface="Calibri"/>
              </a:rPr>
              <a:t>Remains</a:t>
            </a:r>
            <a:r>
              <a:rPr lang="en-US" sz="2800" b="1" spc="15" dirty="0">
                <a:latin typeface="+mn-lt"/>
                <a:cs typeface="Calibri"/>
              </a:rPr>
              <a:t> </a:t>
            </a:r>
            <a:r>
              <a:rPr lang="en-US" sz="2800" b="1" spc="-5" dirty="0">
                <a:latin typeface="+mn-lt"/>
                <a:cs typeface="Calibri"/>
              </a:rPr>
              <a:t>At</a:t>
            </a:r>
            <a:r>
              <a:rPr lang="en-US" sz="2800" b="1" spc="30" dirty="0">
                <a:latin typeface="+mn-lt"/>
                <a:cs typeface="Calibri"/>
              </a:rPr>
              <a:t> </a:t>
            </a:r>
            <a:r>
              <a:rPr lang="en-US" sz="2800" b="1" spc="5" dirty="0">
                <a:latin typeface="+mn-lt"/>
                <a:cs typeface="Calibri"/>
              </a:rPr>
              <a:t>Each</a:t>
            </a:r>
            <a:r>
              <a:rPr lang="en-US" sz="2800" b="1" spc="20" dirty="0">
                <a:latin typeface="+mn-lt"/>
                <a:cs typeface="Calibri"/>
              </a:rPr>
              <a:t> </a:t>
            </a:r>
            <a:r>
              <a:rPr lang="en-US" sz="2800" b="1" spc="-10" dirty="0">
                <a:latin typeface="+mn-lt"/>
                <a:cs typeface="Calibri"/>
              </a:rPr>
              <a:t>Stage</a:t>
            </a:r>
            <a:endParaRPr lang="en-US" sz="2800" dirty="0">
              <a:latin typeface="+mn-lt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4163" y="7085855"/>
            <a:ext cx="9348470" cy="56271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84530" marR="5080" indent="-672465">
              <a:lnSpc>
                <a:spcPct val="101499"/>
              </a:lnSpc>
              <a:spcBef>
                <a:spcPts val="95"/>
              </a:spcBef>
            </a:pPr>
            <a:r>
              <a:rPr dirty="0">
                <a:latin typeface="Calibri"/>
                <a:cs typeface="Calibri"/>
              </a:rPr>
              <a:t>Source: </a:t>
            </a:r>
            <a:r>
              <a:rPr spc="10" dirty="0">
                <a:latin typeface="Calibri"/>
                <a:cs typeface="Calibri"/>
              </a:rPr>
              <a:t>Modiied</a:t>
            </a:r>
            <a:r>
              <a:rPr spc="5" dirty="0">
                <a:latin typeface="Calibri"/>
                <a:cs typeface="Calibri"/>
              </a:rPr>
              <a:t> from Wilson, </a:t>
            </a:r>
            <a:r>
              <a:rPr spc="15" dirty="0">
                <a:latin typeface="Calibri"/>
                <a:cs typeface="Calibri"/>
              </a:rPr>
              <a:t>A.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spc="10" dirty="0">
                <a:latin typeface="Calibri"/>
                <a:cs typeface="Calibri"/>
              </a:rPr>
              <a:t>S., </a:t>
            </a:r>
            <a:r>
              <a:rPr spc="-15" dirty="0">
                <a:latin typeface="Calibri"/>
                <a:cs typeface="Calibri"/>
              </a:rPr>
              <a:t>Janaway,</a:t>
            </a:r>
            <a:r>
              <a:rPr dirty="0">
                <a:latin typeface="Calibri"/>
                <a:cs typeface="Calibri"/>
              </a:rPr>
              <a:t> </a:t>
            </a:r>
            <a:r>
              <a:rPr spc="15" dirty="0">
                <a:latin typeface="Calibri"/>
                <a:cs typeface="Calibri"/>
              </a:rPr>
              <a:t>R.</a:t>
            </a:r>
            <a:r>
              <a:rPr spc="5" dirty="0">
                <a:latin typeface="Calibri"/>
                <a:cs typeface="Calibri"/>
              </a:rPr>
              <a:t> C., Holland, </a:t>
            </a:r>
            <a:r>
              <a:rPr spc="15" dirty="0">
                <a:latin typeface="Calibri"/>
                <a:cs typeface="Calibri"/>
              </a:rPr>
              <a:t>A. </a:t>
            </a:r>
            <a:r>
              <a:rPr spc="-10" dirty="0">
                <a:latin typeface="Calibri"/>
                <a:cs typeface="Calibri"/>
              </a:rPr>
              <a:t>D.,</a:t>
            </a:r>
            <a:r>
              <a:rPr spc="10" dirty="0">
                <a:latin typeface="Calibri"/>
                <a:cs typeface="Calibri"/>
              </a:rPr>
              <a:t> Dodson,</a:t>
            </a:r>
            <a:r>
              <a:rPr dirty="0">
                <a:latin typeface="Calibri"/>
                <a:cs typeface="Calibri"/>
              </a:rPr>
              <a:t> </a:t>
            </a:r>
            <a:r>
              <a:rPr spc="10" dirty="0">
                <a:latin typeface="Calibri"/>
                <a:cs typeface="Calibri"/>
              </a:rPr>
              <a:t>H. </a:t>
            </a:r>
            <a:r>
              <a:rPr spc="5" dirty="0">
                <a:latin typeface="Calibri"/>
                <a:cs typeface="Calibri"/>
              </a:rPr>
              <a:t>I.,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spc="5" dirty="0">
                <a:latin typeface="Calibri"/>
                <a:cs typeface="Calibri"/>
              </a:rPr>
              <a:t>Baran,</a:t>
            </a:r>
            <a:r>
              <a:rPr spc="10" dirty="0">
                <a:latin typeface="Calibri"/>
                <a:cs typeface="Calibri"/>
              </a:rPr>
              <a:t> E., </a:t>
            </a:r>
            <a:r>
              <a:rPr spc="-4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Pollard,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spc="15" dirty="0">
                <a:latin typeface="Calibri"/>
                <a:cs typeface="Calibri"/>
              </a:rPr>
              <a:t>A.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spc="10" dirty="0">
                <a:latin typeface="Calibri"/>
                <a:cs typeface="Calibri"/>
              </a:rPr>
              <a:t>M., </a:t>
            </a:r>
            <a:r>
              <a:rPr spc="15" dirty="0">
                <a:latin typeface="Calibri"/>
                <a:cs typeface="Calibri"/>
              </a:rPr>
              <a:t>and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spc="-20" dirty="0">
                <a:latin typeface="Calibri"/>
                <a:cs typeface="Calibri"/>
              </a:rPr>
              <a:t>Tobin,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D.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J.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Forensic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spc="10" dirty="0">
                <a:latin typeface="Calibri"/>
                <a:cs typeface="Calibri"/>
              </a:rPr>
              <a:t>Science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International,</a:t>
            </a:r>
            <a:r>
              <a:rPr spc="-5" dirty="0">
                <a:latin typeface="Calibri"/>
                <a:cs typeface="Calibri"/>
              </a:rPr>
              <a:t> </a:t>
            </a:r>
            <a:r>
              <a:rPr spc="5" dirty="0">
                <a:latin typeface="Calibri"/>
                <a:cs typeface="Calibri"/>
              </a:rPr>
              <a:t>169,</a:t>
            </a:r>
            <a:r>
              <a:rPr spc="25" dirty="0">
                <a:latin typeface="Calibri"/>
                <a:cs typeface="Calibri"/>
              </a:rPr>
              <a:t> </a:t>
            </a:r>
            <a:r>
              <a:rPr spc="5" dirty="0">
                <a:latin typeface="Calibri"/>
                <a:cs typeface="Calibri"/>
              </a:rPr>
              <a:t>6–18,</a:t>
            </a:r>
            <a:r>
              <a:rPr spc="20" dirty="0">
                <a:latin typeface="Calibri"/>
                <a:cs typeface="Calibri"/>
              </a:rPr>
              <a:t> </a:t>
            </a:r>
            <a:r>
              <a:rPr spc="10" dirty="0">
                <a:latin typeface="Calibri"/>
                <a:cs typeface="Calibri"/>
              </a:rPr>
              <a:t>2007</a:t>
            </a:r>
            <a:endParaRPr dirty="0">
              <a:latin typeface="Calibri"/>
              <a:cs typeface="Calibri"/>
            </a:endParaRPr>
          </a:p>
        </p:txBody>
      </p:sp>
      <p:pic>
        <p:nvPicPr>
          <p:cNvPr id="5" name="gdc mumbai college logo.jpeg" descr="gdc mumbai college logo.jpeg">
            <a:extLst>
              <a:ext uri="{FF2B5EF4-FFF2-40B4-BE49-F238E27FC236}">
                <a16:creationId xmlns:a16="http://schemas.microsoft.com/office/drawing/2014/main" id="{B58CC4C1-F087-5D34-F270-FD8FDCF2EF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268201"/>
            <a:ext cx="845575" cy="826782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opath dept logo.jpeg" descr="opath dept logo.jpeg">
            <a:extLst>
              <a:ext uri="{FF2B5EF4-FFF2-40B4-BE49-F238E27FC236}">
                <a16:creationId xmlns:a16="http://schemas.microsoft.com/office/drawing/2014/main" id="{AF7A87EC-2149-466D-84B4-DCADFE91641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7659" t="6559" r="7659" b="9142"/>
          <a:stretch>
            <a:fillRect/>
          </a:stretch>
        </p:blipFill>
        <p:spPr>
          <a:xfrm>
            <a:off x="8645515" y="318849"/>
            <a:ext cx="914400" cy="82681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76400" y="533400"/>
            <a:ext cx="7277735" cy="5661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3600" b="1" spc="600" dirty="0">
                <a:latin typeface="Calibri"/>
                <a:cs typeface="Calibri"/>
              </a:rPr>
              <a:t>Significance Of Taphonomy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1000" y="1828800"/>
            <a:ext cx="9465310" cy="3480120"/>
          </a:xfrm>
          <a:prstGeom prst="rect">
            <a:avLst/>
          </a:prstGeom>
        </p:spPr>
        <p:txBody>
          <a:bodyPr vert="horz" wrap="square" lIns="0" tIns="66040" rIns="0" bIns="0" rtlCol="0">
            <a:spAutoFit/>
          </a:bodyPr>
          <a:lstStyle/>
          <a:p>
            <a:pPr marL="389890" marR="5080" indent="-377825" algn="just">
              <a:lnSpc>
                <a:spcPct val="90500"/>
              </a:lnSpc>
              <a:spcBef>
                <a:spcPts val="520"/>
              </a:spcBef>
              <a:buFont typeface="Arial MT"/>
              <a:buChar char="•"/>
              <a:tabLst>
                <a:tab pos="390525" algn="l"/>
              </a:tabLst>
            </a:pPr>
            <a:r>
              <a:rPr sz="2400" spc="-20" dirty="0">
                <a:latin typeface="Times New Roman"/>
                <a:cs typeface="Times New Roman"/>
              </a:rPr>
              <a:t>Taphonomy </a:t>
            </a:r>
            <a:r>
              <a:rPr sz="2400" spc="5" dirty="0">
                <a:latin typeface="Times New Roman"/>
                <a:cs typeface="Times New Roman"/>
              </a:rPr>
              <a:t>is </a:t>
            </a:r>
            <a:r>
              <a:rPr sz="2400" dirty="0">
                <a:latin typeface="Times New Roman"/>
                <a:cs typeface="Times New Roman"/>
              </a:rPr>
              <a:t>essential to </a:t>
            </a:r>
            <a:r>
              <a:rPr sz="2400" spc="5" dirty="0">
                <a:latin typeface="Times New Roman"/>
                <a:cs typeface="Times New Roman"/>
              </a:rPr>
              <a:t>understanding </a:t>
            </a:r>
            <a:r>
              <a:rPr sz="2400" spc="10" dirty="0">
                <a:latin typeface="Times New Roman"/>
                <a:cs typeface="Times New Roman"/>
              </a:rPr>
              <a:t>what </a:t>
            </a:r>
            <a:r>
              <a:rPr sz="2400" spc="5" dirty="0">
                <a:latin typeface="Times New Roman"/>
                <a:cs typeface="Times New Roman"/>
              </a:rPr>
              <a:t>the 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limited</a:t>
            </a:r>
            <a:r>
              <a:rPr sz="2400" spc="10" dirty="0">
                <a:latin typeface="Times New Roman"/>
                <a:cs typeface="Times New Roman"/>
              </a:rPr>
              <a:t> samples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of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past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life</a:t>
            </a:r>
            <a:r>
              <a:rPr sz="2400" spc="10" dirty="0">
                <a:latin typeface="Times New Roman"/>
                <a:cs typeface="Times New Roman"/>
              </a:rPr>
              <a:t> mean-  </a:t>
            </a:r>
            <a:r>
              <a:rPr sz="2400" spc="5" dirty="0">
                <a:latin typeface="Times New Roman"/>
                <a:cs typeface="Times New Roman"/>
              </a:rPr>
              <a:t>including 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biases</a:t>
            </a:r>
            <a:r>
              <a:rPr sz="2400" spc="10" dirty="0">
                <a:latin typeface="Times New Roman"/>
                <a:cs typeface="Times New Roman"/>
              </a:rPr>
              <a:t> caused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by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the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types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of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organisms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10" dirty="0">
                <a:latin typeface="Times New Roman"/>
                <a:cs typeface="Times New Roman"/>
              </a:rPr>
              <a:t>and 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habitats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that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are</a:t>
            </a:r>
            <a:r>
              <a:rPr sz="2400" spc="10" dirty="0">
                <a:latin typeface="Times New Roman"/>
                <a:cs typeface="Times New Roman"/>
              </a:rPr>
              <a:t> and </a:t>
            </a:r>
            <a:r>
              <a:rPr sz="2400" spc="5" dirty="0">
                <a:latin typeface="Times New Roman"/>
                <a:cs typeface="Times New Roman"/>
              </a:rPr>
              <a:t>are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not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represented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5" dirty="0">
                <a:latin typeface="Times New Roman"/>
                <a:cs typeface="Times New Roman"/>
              </a:rPr>
              <a:t> the </a:t>
            </a:r>
            <a:r>
              <a:rPr sz="2400" spc="-860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fossil record.</a:t>
            </a:r>
            <a:endParaRPr sz="2400" dirty="0">
              <a:latin typeface="Times New Roman"/>
              <a:cs typeface="Times New Roman"/>
            </a:endParaRPr>
          </a:p>
          <a:p>
            <a:pPr marL="389890" marR="5080" indent="-377825" algn="just">
              <a:lnSpc>
                <a:spcPct val="90500"/>
              </a:lnSpc>
              <a:spcBef>
                <a:spcPts val="845"/>
              </a:spcBef>
              <a:buFont typeface="Arial MT"/>
              <a:buChar char="•"/>
              <a:tabLst>
                <a:tab pos="390525" algn="l"/>
              </a:tabLst>
            </a:pPr>
            <a:r>
              <a:rPr sz="2400" spc="5" dirty="0">
                <a:latin typeface="Times New Roman"/>
                <a:cs typeface="Times New Roman"/>
              </a:rPr>
              <a:t>Researchers of multiple fields to identify the past 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of natural </a:t>
            </a:r>
            <a:r>
              <a:rPr sz="2400" spc="10" dirty="0">
                <a:latin typeface="Times New Roman"/>
                <a:cs typeface="Times New Roman"/>
              </a:rPr>
              <a:t>and </a:t>
            </a:r>
            <a:r>
              <a:rPr sz="2400" spc="5" dirty="0">
                <a:latin typeface="Times New Roman"/>
                <a:cs typeface="Times New Roman"/>
              </a:rPr>
              <a:t>cultural objects from the time of 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death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or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burial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until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excavation.</a:t>
            </a:r>
            <a:endParaRPr sz="2400" dirty="0">
              <a:latin typeface="Times New Roman"/>
              <a:cs typeface="Times New Roman"/>
            </a:endParaRPr>
          </a:p>
          <a:p>
            <a:pPr marL="389890" marR="5715" indent="-377825" algn="just">
              <a:lnSpc>
                <a:spcPts val="3800"/>
              </a:lnSpc>
              <a:spcBef>
                <a:spcPts val="910"/>
              </a:spcBef>
              <a:buFont typeface="Arial MT"/>
              <a:buChar char="•"/>
              <a:tabLst>
                <a:tab pos="390525" algn="l"/>
              </a:tabLst>
            </a:pPr>
            <a:r>
              <a:rPr sz="2400" spc="-20" dirty="0">
                <a:latin typeface="Times New Roman"/>
                <a:cs typeface="Times New Roman"/>
              </a:rPr>
              <a:t>Taphonomy </a:t>
            </a:r>
            <a:r>
              <a:rPr sz="2400" spc="5" dirty="0">
                <a:latin typeface="Times New Roman"/>
                <a:cs typeface="Times New Roman"/>
              </a:rPr>
              <a:t>can aid in the understanding of past 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environments.</a:t>
            </a:r>
            <a:endParaRPr sz="2400" dirty="0">
              <a:latin typeface="Times New Roman"/>
              <a:cs typeface="Times New Roman"/>
            </a:endParaRPr>
          </a:p>
          <a:p>
            <a:pPr marL="389890" marR="6350" indent="-377825" algn="just">
              <a:lnSpc>
                <a:spcPts val="3800"/>
              </a:lnSpc>
              <a:spcBef>
                <a:spcPts val="844"/>
              </a:spcBef>
              <a:buFont typeface="Arial MT"/>
              <a:buChar char="•"/>
              <a:tabLst>
                <a:tab pos="390525" algn="l"/>
              </a:tabLst>
            </a:pPr>
            <a:r>
              <a:rPr sz="2400" spc="10" dirty="0">
                <a:latin typeface="Times New Roman"/>
                <a:cs typeface="Times New Roman"/>
              </a:rPr>
              <a:t>Often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these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findings</a:t>
            </a:r>
            <a:r>
              <a:rPr sz="2400" spc="10" dirty="0">
                <a:latin typeface="Times New Roman"/>
                <a:cs typeface="Times New Roman"/>
              </a:rPr>
              <a:t> can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10" dirty="0">
                <a:latin typeface="Times New Roman"/>
                <a:cs typeface="Times New Roman"/>
              </a:rPr>
              <a:t>be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10" dirty="0">
                <a:latin typeface="Times New Roman"/>
                <a:cs typeface="Times New Roman"/>
              </a:rPr>
              <a:t>used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to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better </a:t>
            </a:r>
            <a:r>
              <a:rPr sz="2400" spc="-860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understand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cultural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or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environmental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shifts.</a:t>
            </a:r>
            <a:endParaRPr sz="2400" dirty="0">
              <a:latin typeface="Times New Roman"/>
              <a:cs typeface="Times New Roman"/>
            </a:endParaRPr>
          </a:p>
        </p:txBody>
      </p:sp>
      <p:pic>
        <p:nvPicPr>
          <p:cNvPr id="4" name="gdc mumbai college logo.jpeg" descr="gdc mumbai college logo.jpeg">
            <a:extLst>
              <a:ext uri="{FF2B5EF4-FFF2-40B4-BE49-F238E27FC236}">
                <a16:creationId xmlns:a16="http://schemas.microsoft.com/office/drawing/2014/main" id="{0B0D5208-AC48-6DD6-1FF1-308CAA2D74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268201"/>
            <a:ext cx="845575" cy="826782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opath dept logo.jpeg" descr="opath dept logo.jpeg">
            <a:extLst>
              <a:ext uri="{FF2B5EF4-FFF2-40B4-BE49-F238E27FC236}">
                <a16:creationId xmlns:a16="http://schemas.microsoft.com/office/drawing/2014/main" id="{DDE87E88-37F7-C5D2-3964-1B972790954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7659" t="6559" r="7659" b="9142"/>
          <a:stretch>
            <a:fillRect/>
          </a:stretch>
        </p:blipFill>
        <p:spPr>
          <a:xfrm>
            <a:off x="8794360" y="278300"/>
            <a:ext cx="914400" cy="82681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02348" y="291642"/>
            <a:ext cx="5537962" cy="5661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sz="3600" b="1" spc="-10" dirty="0"/>
              <a:t>Quality of</a:t>
            </a:r>
            <a:r>
              <a:rPr sz="3600" b="1" spc="-15" dirty="0"/>
              <a:t> </a:t>
            </a:r>
            <a:r>
              <a:rPr sz="3600" b="1" spc="-5" dirty="0"/>
              <a:t>the</a:t>
            </a:r>
            <a:r>
              <a:rPr sz="3600" b="1" spc="-10" dirty="0"/>
              <a:t> </a:t>
            </a:r>
            <a:r>
              <a:rPr sz="3600" b="1" spc="-20" dirty="0"/>
              <a:t>Fossil</a:t>
            </a:r>
            <a:r>
              <a:rPr sz="3600" b="1" spc="-10" dirty="0"/>
              <a:t> </a:t>
            </a:r>
            <a:r>
              <a:rPr sz="3600" b="1" spc="-35" dirty="0"/>
              <a:t>Record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12280" y="1060688"/>
            <a:ext cx="9630410" cy="1596463"/>
          </a:xfrm>
          <a:prstGeom prst="rect">
            <a:avLst/>
          </a:prstGeom>
        </p:spPr>
        <p:txBody>
          <a:bodyPr vert="horz" wrap="square" lIns="0" tIns="134620" rIns="0" bIns="0" rtlCol="0">
            <a:spAutoFit/>
          </a:bodyPr>
          <a:lstStyle/>
          <a:p>
            <a:pPr marL="316230" algn="just">
              <a:lnSpc>
                <a:spcPct val="100000"/>
              </a:lnSpc>
              <a:spcBef>
                <a:spcPts val="1060"/>
              </a:spcBef>
            </a:pPr>
            <a:r>
              <a:rPr sz="2200" spc="5" dirty="0">
                <a:latin typeface="Times New Roman"/>
                <a:cs typeface="Times New Roman"/>
              </a:rPr>
              <a:t>Quality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5" dirty="0">
                <a:latin typeface="Times New Roman"/>
                <a:cs typeface="Times New Roman"/>
              </a:rPr>
              <a:t>of the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5" dirty="0">
                <a:latin typeface="Times New Roman"/>
                <a:cs typeface="Times New Roman"/>
              </a:rPr>
              <a:t>fossil record</a:t>
            </a:r>
            <a:r>
              <a:rPr sz="2200" spc="25" dirty="0">
                <a:latin typeface="Times New Roman"/>
                <a:cs typeface="Times New Roman"/>
              </a:rPr>
              <a:t> </a:t>
            </a:r>
            <a:r>
              <a:rPr sz="2200" spc="5" dirty="0">
                <a:latin typeface="Times New Roman"/>
                <a:cs typeface="Times New Roman"/>
              </a:rPr>
              <a:t>depends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spc="5" dirty="0">
                <a:latin typeface="Times New Roman"/>
                <a:cs typeface="Times New Roman"/>
              </a:rPr>
              <a:t>on various physiochemical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spc="5" dirty="0">
                <a:latin typeface="Times New Roman"/>
                <a:cs typeface="Times New Roman"/>
              </a:rPr>
              <a:t>conditions.</a:t>
            </a:r>
            <a:endParaRPr sz="2200" dirty="0">
              <a:latin typeface="Times New Roman"/>
              <a:cs typeface="Times New Roman"/>
            </a:endParaRPr>
          </a:p>
          <a:p>
            <a:pPr marL="389890" marR="5080" indent="-377825" algn="just">
              <a:lnSpc>
                <a:spcPct val="100800"/>
              </a:lnSpc>
              <a:spcBef>
                <a:spcPts val="944"/>
              </a:spcBef>
              <a:buFont typeface="Wingdings"/>
              <a:buChar char=""/>
              <a:tabLst>
                <a:tab pos="389890" algn="l"/>
              </a:tabLst>
            </a:pPr>
            <a:r>
              <a:rPr sz="2200" spc="5" dirty="0">
                <a:latin typeface="Times New Roman"/>
                <a:cs typeface="Times New Roman"/>
              </a:rPr>
              <a:t>Depending on </a:t>
            </a:r>
            <a:r>
              <a:rPr sz="2200" b="1" spc="5" dirty="0">
                <a:latin typeface="Times New Roman"/>
                <a:cs typeface="Times New Roman"/>
              </a:rPr>
              <a:t>local </a:t>
            </a:r>
            <a:r>
              <a:rPr sz="2200" b="1" dirty="0">
                <a:latin typeface="Times New Roman"/>
                <a:cs typeface="Times New Roman"/>
              </a:rPr>
              <a:t>hydrodynamic </a:t>
            </a:r>
            <a:r>
              <a:rPr sz="2200" b="1" spc="5" dirty="0">
                <a:latin typeface="Times New Roman"/>
                <a:cs typeface="Times New Roman"/>
              </a:rPr>
              <a:t>conditions</a:t>
            </a:r>
            <a:r>
              <a:rPr sz="2200" spc="5" dirty="0">
                <a:latin typeface="Times New Roman"/>
                <a:cs typeface="Times New Roman"/>
              </a:rPr>
              <a:t>, fossil accumulations may 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5" dirty="0">
                <a:latin typeface="Times New Roman"/>
                <a:cs typeface="Times New Roman"/>
              </a:rPr>
              <a:t>be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5" dirty="0">
                <a:latin typeface="Times New Roman"/>
                <a:cs typeface="Times New Roman"/>
              </a:rPr>
              <a:t>biocoenosic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5" dirty="0">
                <a:latin typeface="Times New Roman"/>
                <a:cs typeface="Times New Roman"/>
              </a:rPr>
              <a:t>or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5" dirty="0">
                <a:latin typeface="Times New Roman"/>
                <a:cs typeface="Times New Roman"/>
              </a:rPr>
              <a:t>transported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5" dirty="0">
                <a:latin typeface="Times New Roman"/>
                <a:cs typeface="Times New Roman"/>
              </a:rPr>
              <a:t>onshore,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5" dirty="0">
                <a:latin typeface="Times New Roman"/>
                <a:cs typeface="Times New Roman"/>
              </a:rPr>
              <a:t>foreshore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5" dirty="0">
                <a:latin typeface="Times New Roman"/>
                <a:cs typeface="Times New Roman"/>
              </a:rPr>
              <a:t>or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offshore</a:t>
            </a:r>
            <a:r>
              <a:rPr sz="2200" spc="5" dirty="0">
                <a:latin typeface="Times New Roman"/>
                <a:cs typeface="Times New Roman"/>
              </a:rPr>
              <a:t> from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5" dirty="0">
                <a:latin typeface="Times New Roman"/>
                <a:cs typeface="Times New Roman"/>
              </a:rPr>
              <a:t>the </a:t>
            </a:r>
            <a:r>
              <a:rPr sz="2200" spc="-585" dirty="0">
                <a:latin typeface="Times New Roman"/>
                <a:cs typeface="Times New Roman"/>
              </a:rPr>
              <a:t> </a:t>
            </a:r>
            <a:r>
              <a:rPr sz="2200" spc="5" dirty="0">
                <a:latin typeface="Times New Roman"/>
                <a:cs typeface="Times New Roman"/>
              </a:rPr>
              <a:t>original biotope.</a:t>
            </a:r>
            <a:endParaRPr sz="2200" dirty="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95940" y="2840736"/>
            <a:ext cx="6350779" cy="4787899"/>
          </a:xfrm>
          <a:prstGeom prst="rect">
            <a:avLst/>
          </a:prstGeom>
        </p:spPr>
      </p:pic>
      <p:pic>
        <p:nvPicPr>
          <p:cNvPr id="5" name="gdc mumbai college logo.jpeg" descr="gdc mumbai college logo.jpeg">
            <a:extLst>
              <a:ext uri="{FF2B5EF4-FFF2-40B4-BE49-F238E27FC236}">
                <a16:creationId xmlns:a16="http://schemas.microsoft.com/office/drawing/2014/main" id="{B9B23447-CBB3-980C-7986-69A37C9A62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268201"/>
            <a:ext cx="845575" cy="826782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opath dept logo.jpeg" descr="opath dept logo.jpeg">
            <a:extLst>
              <a:ext uri="{FF2B5EF4-FFF2-40B4-BE49-F238E27FC236}">
                <a16:creationId xmlns:a16="http://schemas.microsoft.com/office/drawing/2014/main" id="{23B09769-C269-3931-8B90-5E734F8A3ECB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7659" t="6559" r="7659" b="9142"/>
          <a:stretch>
            <a:fillRect/>
          </a:stretch>
        </p:blipFill>
        <p:spPr>
          <a:xfrm>
            <a:off x="8765020" y="235180"/>
            <a:ext cx="914400" cy="82681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2000" y="933132"/>
            <a:ext cx="4110990" cy="4946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9255" indent="-377190">
              <a:lnSpc>
                <a:spcPct val="100000"/>
              </a:lnSpc>
              <a:spcBef>
                <a:spcPts val="125"/>
              </a:spcBef>
              <a:buFont typeface="Wingdings"/>
              <a:buChar char=""/>
              <a:tabLst>
                <a:tab pos="389890" algn="l"/>
                <a:tab pos="2401570" algn="l"/>
              </a:tabLst>
            </a:pPr>
            <a:r>
              <a:rPr sz="3050" b="1" spc="10" dirty="0">
                <a:latin typeface="Times New Roman"/>
                <a:cs typeface="Times New Roman"/>
              </a:rPr>
              <a:t>Sediment	transport/</a:t>
            </a:r>
            <a:endParaRPr sz="305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996149" y="933132"/>
            <a:ext cx="5020945" cy="4946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2886710" algn="l"/>
                <a:tab pos="4507865" algn="l"/>
              </a:tabLst>
            </a:pPr>
            <a:r>
              <a:rPr sz="3050" b="1" spc="15" dirty="0">
                <a:latin typeface="Times New Roman"/>
                <a:cs typeface="Times New Roman"/>
              </a:rPr>
              <a:t>hyd</a:t>
            </a:r>
            <a:r>
              <a:rPr sz="3050" b="1" spc="-45" dirty="0">
                <a:latin typeface="Times New Roman"/>
                <a:cs typeface="Times New Roman"/>
              </a:rPr>
              <a:t>r</a:t>
            </a:r>
            <a:r>
              <a:rPr sz="3050" b="1" spc="10" dirty="0">
                <a:latin typeface="Times New Roman"/>
                <a:cs typeface="Times New Roman"/>
              </a:rPr>
              <a:t>odynamic</a:t>
            </a:r>
            <a:r>
              <a:rPr sz="3050" b="1" dirty="0">
                <a:latin typeface="Times New Roman"/>
                <a:cs typeface="Times New Roman"/>
              </a:rPr>
              <a:t>	</a:t>
            </a:r>
            <a:r>
              <a:rPr sz="3050" b="1" spc="10" dirty="0">
                <a:latin typeface="Times New Roman"/>
                <a:cs typeface="Times New Roman"/>
              </a:rPr>
              <a:t>sorting</a:t>
            </a:r>
            <a:r>
              <a:rPr sz="3050" b="1" dirty="0">
                <a:latin typeface="Times New Roman"/>
                <a:cs typeface="Times New Roman"/>
              </a:rPr>
              <a:t>	</a:t>
            </a:r>
            <a:r>
              <a:rPr sz="3050" b="1" spc="10" dirty="0">
                <a:latin typeface="Times New Roman"/>
                <a:cs typeface="Times New Roman"/>
              </a:rPr>
              <a:t>for</a:t>
            </a:r>
            <a:endParaRPr sz="305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96975" y="1371600"/>
            <a:ext cx="4201160" cy="4946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3050" b="1" spc="5" dirty="0">
                <a:latin typeface="Times New Roman"/>
                <a:cs typeface="Times New Roman"/>
              </a:rPr>
              <a:t>microfossil</a:t>
            </a:r>
            <a:r>
              <a:rPr sz="3050" b="1" spc="-35" dirty="0">
                <a:latin typeface="Times New Roman"/>
                <a:cs typeface="Times New Roman"/>
              </a:rPr>
              <a:t> </a:t>
            </a:r>
            <a:r>
              <a:rPr sz="3050" b="1" spc="10" dirty="0">
                <a:latin typeface="Times New Roman"/>
                <a:cs typeface="Times New Roman"/>
              </a:rPr>
              <a:t>accumulation</a:t>
            </a:r>
            <a:endParaRPr sz="3050" dirty="0">
              <a:latin typeface="Times New Roman"/>
              <a:cs typeface="Times New Roman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83030" y="2057400"/>
            <a:ext cx="7292340" cy="5448300"/>
          </a:xfrm>
          <a:prstGeom prst="rect">
            <a:avLst/>
          </a:prstGeom>
        </p:spPr>
      </p:pic>
      <p:pic>
        <p:nvPicPr>
          <p:cNvPr id="6" name="gdc mumbai college logo.jpeg" descr="gdc mumbai college logo.jpeg">
            <a:extLst>
              <a:ext uri="{FF2B5EF4-FFF2-40B4-BE49-F238E27FC236}">
                <a16:creationId xmlns:a16="http://schemas.microsoft.com/office/drawing/2014/main" id="{DE4F4A12-EB64-901B-888F-A1BD146472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268201"/>
            <a:ext cx="845575" cy="826782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opath dept logo.jpeg" descr="opath dept logo.jpeg">
            <a:extLst>
              <a:ext uri="{FF2B5EF4-FFF2-40B4-BE49-F238E27FC236}">
                <a16:creationId xmlns:a16="http://schemas.microsoft.com/office/drawing/2014/main" id="{2E555B8D-871A-B67E-BEFC-9F2E4C0687A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7659" t="6559" r="7659" b="9142"/>
          <a:stretch>
            <a:fillRect/>
          </a:stretch>
        </p:blipFill>
        <p:spPr>
          <a:xfrm>
            <a:off x="8765020" y="235180"/>
            <a:ext cx="914400" cy="82681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2152</TotalTime>
  <Words>827</Words>
  <Application>Microsoft Office PowerPoint</Application>
  <PresentationFormat>Custom</PresentationFormat>
  <Paragraphs>113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 MT</vt:lpstr>
      <vt:lpstr>Calibri</vt:lpstr>
      <vt:lpstr>Times New Roman</vt:lpstr>
      <vt:lpstr>Wingdings</vt:lpstr>
      <vt:lpstr>Office Theme</vt:lpstr>
      <vt:lpstr>        TAPHONOMY: Study of processes of decay &amp; preservation of fossil </vt:lpstr>
      <vt:lpstr>What is Taphonomy?</vt:lpstr>
      <vt:lpstr>Taphonomic phenomena : Two Phases :</vt:lpstr>
      <vt:lpstr>Stages Of Taphonomy</vt:lpstr>
      <vt:lpstr>PowerPoint Presentation</vt:lpstr>
      <vt:lpstr>Decomposition Stages And The Physical Appearance Of Remains At Each Stage</vt:lpstr>
      <vt:lpstr>Significance Of Taphonomy</vt:lpstr>
      <vt:lpstr>Quality of the Fossil Record</vt:lpstr>
      <vt:lpstr>PowerPoint Presentation</vt:lpstr>
      <vt:lpstr>PowerPoint Presentation</vt:lpstr>
      <vt:lpstr>               Ranking of selected species of          planktonic foraminifera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PowerPoint - Taphonomy</dc:title>
  <dc:creator>hp</dc:creator>
  <cp:lastModifiedBy>Prajya Bhardwaj</cp:lastModifiedBy>
  <cp:revision>3</cp:revision>
  <dcterms:created xsi:type="dcterms:W3CDTF">2024-05-12T16:42:50Z</dcterms:created>
  <dcterms:modified xsi:type="dcterms:W3CDTF">2024-08-24T04:55:18Z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2023-05-03T00:00:00Z</vt:filetime>
  </property>
  <property fmtid="{D5CDD505-2E9C-101B-9397-08002B2CF9AE}" pid="3" name="Creator">
    <vt:lpwstr>PScript5.dll Version 5.2.2</vt:lpwstr>
  </property>
  <property fmtid="{D5CDD505-2E9C-101B-9397-08002B2CF9AE}" pid="4" name="LastSaved">
    <vt:filetime>2024-05-12T00:00:00Z</vt:filetime>
  </property>
</Properties>
</file>